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bookmarkIdSeed="2">
  <p:sldMasterIdLst>
    <p:sldMasterId id="2147483649" r:id="rId1"/>
    <p:sldMasterId id="2147483872" r:id="rId2"/>
  </p:sldMasterIdLst>
  <p:notesMasterIdLst>
    <p:notesMasterId r:id="rId45"/>
  </p:notesMasterIdLst>
  <p:handoutMasterIdLst>
    <p:handoutMasterId r:id="rId46"/>
  </p:handoutMasterIdLst>
  <p:sldIdLst>
    <p:sldId id="824" r:id="rId3"/>
    <p:sldId id="694" r:id="rId4"/>
    <p:sldId id="820" r:id="rId5"/>
    <p:sldId id="757" r:id="rId6"/>
    <p:sldId id="758" r:id="rId7"/>
    <p:sldId id="822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821" r:id="rId23"/>
    <p:sldId id="773" r:id="rId24"/>
    <p:sldId id="774" r:id="rId25"/>
    <p:sldId id="775" r:id="rId26"/>
    <p:sldId id="776" r:id="rId27"/>
    <p:sldId id="777" r:id="rId28"/>
    <p:sldId id="778" r:id="rId29"/>
    <p:sldId id="779" r:id="rId30"/>
    <p:sldId id="780" r:id="rId31"/>
    <p:sldId id="781" r:id="rId32"/>
    <p:sldId id="782" r:id="rId33"/>
    <p:sldId id="783" r:id="rId34"/>
    <p:sldId id="784" r:id="rId35"/>
    <p:sldId id="823" r:id="rId36"/>
    <p:sldId id="785" r:id="rId37"/>
    <p:sldId id="786" r:id="rId38"/>
    <p:sldId id="787" r:id="rId39"/>
    <p:sldId id="788" r:id="rId40"/>
    <p:sldId id="789" r:id="rId41"/>
    <p:sldId id="790" r:id="rId42"/>
    <p:sldId id="791" r:id="rId43"/>
    <p:sldId id="792" r:id="rId44"/>
  </p:sldIdLst>
  <p:sldSz cx="9144000" cy="6858000" type="screen4x3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527E6"/>
    <a:srgbClr val="1C12EA"/>
    <a:srgbClr val="66FF99"/>
    <a:srgbClr val="FFFFFF"/>
    <a:srgbClr val="CCCCFF"/>
    <a:srgbClr val="7872F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68670" autoAdjust="0"/>
  </p:normalViewPr>
  <p:slideViewPr>
    <p:cSldViewPr>
      <p:cViewPr varScale="1">
        <p:scale>
          <a:sx n="50" d="100"/>
          <a:sy n="50" d="100"/>
        </p:scale>
        <p:origin x="223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82E213E6-163A-47A8-B2C9-7FAA8AD37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9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650875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125913"/>
            <a:ext cx="5486400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2502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F8B39F1-F9D6-491F-AD54-2A48E46DE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699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3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23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7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422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3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67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91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855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11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DC443A-3DD4-4AE0-AE5E-EFA8822855DE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94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59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886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569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52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025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72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181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87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57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2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383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65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09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3306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517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940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782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4395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7486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28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196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417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770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60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150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5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</p:grpSp>
      <p:sp>
        <p:nvSpPr>
          <p:cNvPr id="201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1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7A6711-5061-41D5-BEA9-5B1A3C4D00D3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3124200" cy="457200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2133600" cy="457200"/>
          </a:xfrm>
        </p:spPr>
        <p:txBody>
          <a:bodyPr/>
          <a:lstStyle>
            <a:lvl1pPr algn="l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8703A61-2D2E-4758-9445-3AB44B564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FD76D-0429-4B82-9CE0-EE1E93519F65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FFF72-4B84-48C8-8264-351C9D6ED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12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81225-D60D-4B3D-98FD-EDAC0ACE58BB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EE6A-6F6A-4D8B-AC8E-0209B5F0C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42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038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8C45C-1B7E-49D6-939D-8FC6E3D3A46C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8EC29-39B8-4F9C-9FE4-8516956D77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06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2C7FD-5832-4A4B-BE22-D6A10D95F1DA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8C8F-FCEC-4807-B0AB-61587476C5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00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8229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91D35-C064-4337-AC53-E67F42B7FADB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3C4CF-B00C-45D1-BDC7-34610073F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111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9983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744DE-0D34-46E2-BB75-127F9751F325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3A61-2D2E-4758-9445-3AB44B5641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97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68E33-EDD2-40E4-9FE3-EFADB87802F2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8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9CDCB-8C47-4B25-B747-161A8A3F761C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771A5-7465-4EBA-B0B4-748F1114D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18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E7CDB-E00E-4C19-8BEC-176B16654A31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B7B48-A08C-482C-B8E7-7EBDA4ED5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1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C897-2D3C-4FBB-B4DA-E0DA3C5A8CC1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8CA8B-D550-44A3-A659-1AFFA7FEC3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45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BDB7D-DFE6-4EE0-B09A-B6C8897AD817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C502-E995-4112-B221-217B92AE42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67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D4AAE-B8B5-43AC-A013-6A1D0892ABE5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65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A5A6A-8551-46E8-8F20-D8D6E2622051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193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0A2FE-4BD7-405E-91C2-CD4DF2BD2291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32FE-62E4-441C-82A9-43C426407E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785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97D3D-02F4-45EC-9264-FE44F7EA9CEA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480A-A53D-4829-ACAD-9D3A9661DF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434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16DC4-20EB-4D3F-8324-8D4A3A433C3F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FFF72-4B84-48C8-8264-351C9D6ED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DA6E2-C892-4CE1-95D7-FAC4FDDEBBA8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6EE6A-6F6A-4D8B-AC8E-0209B5F0C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9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B5511-92F6-433B-B29F-2ECFE45577DF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71A5-7465-4EBA-B0B4-748F1114D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3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AC532-AAB2-4F60-8E25-DC7F4CF7FD5F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7B48-A08C-482C-B8E7-7EBDA4ED5B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2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A1CEF-EF6A-47D9-8428-8C4600380C39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4C502-E995-4112-B221-217B92AE4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0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34AE-7ED8-4FA9-9F2A-5468C48AAF29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E264-76E5-4826-B4EA-70BECBCBCD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95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45FAE-F2A3-40AC-8623-D6B2023A27C4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2D76A-69FA-4E0A-A128-01D3EDCC13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9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B5B3D-22BC-43A2-AC88-278088703FF5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432FE-62E4-441C-82A9-43C426407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84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A440B-B624-4E51-994C-7E4FD96A134F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7480A-A53D-4829-ACAD-9D3A9661D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0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latin typeface="+mj-lt"/>
                <a:cs typeface="+mn-cs"/>
              </a:defRPr>
            </a:lvl1pPr>
          </a:lstStyle>
          <a:p>
            <a:pPr>
              <a:defRPr/>
            </a:pPr>
            <a:fld id="{7845E90C-FF0F-4A80-A65F-5155D2B4B042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+mn-lt"/>
                <a:cs typeface="+mn-cs"/>
              </a:defRPr>
            </a:lvl1pPr>
          </a:lstStyle>
          <a:p>
            <a:pPr>
              <a:defRPr/>
            </a:pPr>
            <a:fld id="{A3F303DB-8FEE-41AA-A098-8337A0CB3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9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4263A9-197D-4C3B-B78D-FA05E453663A}" type="datetime1">
              <a:rPr lang="en-US" altLang="en-US" smtClean="0"/>
              <a:t>30-Mar-21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F303DB-8FEE-41AA-A098-8337A0CB3D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17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3" y="388244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n =N;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j = 1; j &lt;  n; j++)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}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A6FCC3-E29F-435C-9DBB-81B0C22EB53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67200" y="4530725"/>
            <a:ext cx="4446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Algorithm exits if no swap done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in previous (outer loop) step</a:t>
            </a:r>
          </a:p>
        </p:txBody>
      </p:sp>
      <p:sp>
        <p:nvSpPr>
          <p:cNvPr id="29703" name="TextBox 3"/>
          <p:cNvSpPr txBox="1">
            <a:spLocks noChangeArrowheads="1"/>
          </p:cNvSpPr>
          <p:nvPr/>
        </p:nvSpPr>
        <p:spPr bwMode="auto">
          <a:xfrm>
            <a:off x="4114800" y="1828800"/>
            <a:ext cx="3944938" cy="2235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swap ( x , y</a:t>
            </a:r>
            <a:r>
              <a:rPr lang="en-US" altLang="en-US" sz="20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 int </a:t>
            </a:r>
            <a:r>
              <a:rPr lang="en-US" altLang="en-US" sz="2000"/>
              <a:t>temp = 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 = 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3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n =N;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j = 1; j &lt;  n; j++)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}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>
              <a:latin typeface="Trebuchet MS" panose="020B0603020202020204" pitchFamily="34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313B1-7E84-4580-9444-A1E99B6704C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3930649" y="4429042"/>
            <a:ext cx="4446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Algorithm exits if no swap done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in previous (outer loop) step</a:t>
            </a:r>
          </a:p>
        </p:txBody>
      </p:sp>
      <p:sp>
        <p:nvSpPr>
          <p:cNvPr id="7" name="Oval 6"/>
          <p:cNvSpPr/>
          <p:nvPr/>
        </p:nvSpPr>
        <p:spPr>
          <a:xfrm>
            <a:off x="820738" y="4132263"/>
            <a:ext cx="1066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0" y="3403600"/>
            <a:ext cx="495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A41304"/>
                </a:solidFill>
                <a:latin typeface="Trebuchet MS" panose="020B0603020202020204" pitchFamily="34" charset="0"/>
              </a:rPr>
              <a:t>No bubbling to the top position, because the lightest record is already there.</a:t>
            </a:r>
            <a:endParaRPr lang="en-US" altLang="en-US" sz="2000">
              <a:solidFill>
                <a:srgbClr val="A41304"/>
              </a:solidFill>
            </a:endParaRPr>
          </a:p>
        </p:txBody>
      </p:sp>
      <p:sp>
        <p:nvSpPr>
          <p:cNvPr id="31753" name="TextBox 3"/>
          <p:cNvSpPr txBox="1">
            <a:spLocks noChangeArrowheads="1"/>
          </p:cNvSpPr>
          <p:nvPr/>
        </p:nvSpPr>
        <p:spPr bwMode="auto">
          <a:xfrm>
            <a:off x="4570413" y="1143000"/>
            <a:ext cx="3582987" cy="2032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swap ( x , y</a:t>
            </a:r>
            <a:r>
              <a:rPr lang="en-US" altLang="en-US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int </a:t>
            </a:r>
            <a:r>
              <a:rPr lang="en-US" altLang="en-US" sz="1800"/>
              <a:t>temp = A[</a:t>
            </a:r>
            <a:r>
              <a:rPr lang="en-US" altLang="en-US" sz="700"/>
              <a:t> </a:t>
            </a:r>
            <a:r>
              <a:rPr lang="en-US" altLang="en-US" sz="1800"/>
              <a:t>x</a:t>
            </a:r>
            <a:r>
              <a:rPr lang="en-US" altLang="en-US" sz="700"/>
              <a:t> </a:t>
            </a:r>
            <a:r>
              <a:rPr lang="en-US" altLang="en-US" sz="18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A[</a:t>
            </a:r>
            <a:r>
              <a:rPr lang="en-US" altLang="en-US" sz="700"/>
              <a:t> </a:t>
            </a:r>
            <a:r>
              <a:rPr lang="en-US" altLang="en-US" sz="1800"/>
              <a:t>x</a:t>
            </a:r>
            <a:r>
              <a:rPr lang="en-US" altLang="en-US" sz="700"/>
              <a:t> </a:t>
            </a:r>
            <a:r>
              <a:rPr lang="en-US" altLang="en-US" sz="1800"/>
              <a:t>] = A[</a:t>
            </a:r>
            <a:r>
              <a:rPr lang="en-US" altLang="en-US" sz="700"/>
              <a:t> </a:t>
            </a:r>
            <a:r>
              <a:rPr lang="en-US" altLang="en-US" sz="1800"/>
              <a:t>y</a:t>
            </a:r>
            <a:r>
              <a:rPr lang="en-US" altLang="en-US" sz="700"/>
              <a:t> </a:t>
            </a:r>
            <a:r>
              <a:rPr lang="en-US" altLang="en-US" sz="18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A[</a:t>
            </a:r>
            <a:r>
              <a:rPr lang="en-US" altLang="en-US" sz="700"/>
              <a:t> </a:t>
            </a:r>
            <a:r>
              <a:rPr lang="en-US" altLang="en-US" sz="1800"/>
              <a:t>y</a:t>
            </a:r>
            <a:r>
              <a:rPr lang="en-US" altLang="en-US" sz="700"/>
              <a:t> </a:t>
            </a:r>
            <a:r>
              <a:rPr lang="en-US" altLang="en-US" sz="1800"/>
              <a:t>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0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(First Pass)</a:t>
            </a:r>
          </a:p>
        </p:txBody>
      </p:sp>
      <p:graphicFrame>
        <p:nvGraphicFramePr>
          <p:cNvPr id="153782" name="Group 182"/>
          <p:cNvGraphicFramePr>
            <a:graphicFrameLocks noGrp="1"/>
          </p:cNvGraphicFramePr>
          <p:nvPr>
            <p:ph sz="half" idx="4294967295"/>
          </p:nvPr>
        </p:nvGraphicFramePr>
        <p:xfrm>
          <a:off x="1143000" y="7620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5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33816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53656" name="Group 56"/>
          <p:cNvGraphicFramePr>
            <a:graphicFrameLocks noGrp="1"/>
          </p:cNvGraphicFramePr>
          <p:nvPr>
            <p:ph sz="half" idx="4294967295"/>
          </p:nvPr>
        </p:nvGraphicFramePr>
        <p:xfrm>
          <a:off x="1143000" y="135731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658" name="Group 58"/>
          <p:cNvGraphicFramePr>
            <a:graphicFrameLocks noGrp="1"/>
          </p:cNvGraphicFramePr>
          <p:nvPr/>
        </p:nvGraphicFramePr>
        <p:xfrm>
          <a:off x="1143000" y="181451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57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19522" name="Freeform 184"/>
          <p:cNvSpPr>
            <a:spLocks/>
          </p:cNvSpPr>
          <p:nvPr/>
        </p:nvSpPr>
        <p:spPr bwMode="auto">
          <a:xfrm flipV="1">
            <a:off x="1438275" y="11572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185"/>
          <p:cNvSpPr>
            <a:spLocks/>
          </p:cNvSpPr>
          <p:nvPr/>
        </p:nvSpPr>
        <p:spPr bwMode="auto">
          <a:xfrm flipV="1">
            <a:off x="2209800" y="1662113"/>
            <a:ext cx="55245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787" name="Group 187"/>
          <p:cNvGraphicFramePr>
            <a:graphicFrameLocks noGrp="1"/>
          </p:cNvGraphicFramePr>
          <p:nvPr/>
        </p:nvGraphicFramePr>
        <p:xfrm>
          <a:off x="1119188" y="2286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80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19545" name="Freeform 208"/>
          <p:cNvSpPr>
            <a:spLocks/>
          </p:cNvSpPr>
          <p:nvPr/>
        </p:nvSpPr>
        <p:spPr bwMode="auto">
          <a:xfrm flipV="1">
            <a:off x="2819400" y="2119313"/>
            <a:ext cx="671513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09" name="Group 209"/>
          <p:cNvGraphicFramePr>
            <a:graphicFrameLocks noGrp="1"/>
          </p:cNvGraphicFramePr>
          <p:nvPr/>
        </p:nvGraphicFramePr>
        <p:xfrm>
          <a:off x="1100138" y="27479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2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9567" name="Freeform 230"/>
          <p:cNvSpPr>
            <a:spLocks/>
          </p:cNvSpPr>
          <p:nvPr/>
        </p:nvSpPr>
        <p:spPr bwMode="auto">
          <a:xfrm flipV="1">
            <a:off x="3657600" y="2590800"/>
            <a:ext cx="523875" cy="20002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31" name="Group 231"/>
          <p:cNvGraphicFramePr>
            <a:graphicFrameLocks noGrp="1"/>
          </p:cNvGraphicFramePr>
          <p:nvPr/>
        </p:nvGraphicFramePr>
        <p:xfrm>
          <a:off x="1109663" y="31956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24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19589" name="Freeform 252"/>
          <p:cNvSpPr>
            <a:spLocks/>
          </p:cNvSpPr>
          <p:nvPr/>
        </p:nvSpPr>
        <p:spPr bwMode="auto">
          <a:xfrm flipV="1">
            <a:off x="4343400" y="2986088"/>
            <a:ext cx="609600" cy="26193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53" name="Group 253"/>
          <p:cNvGraphicFramePr>
            <a:graphicFrameLocks noGrp="1"/>
          </p:cNvGraphicFramePr>
          <p:nvPr/>
        </p:nvGraphicFramePr>
        <p:xfrm>
          <a:off x="1109663" y="36671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46" name="Text Box 273"/>
          <p:cNvSpPr txBox="1">
            <a:spLocks noChangeArrowheads="1"/>
          </p:cNvSpPr>
          <p:nvPr/>
        </p:nvSpPr>
        <p:spPr bwMode="auto">
          <a:xfrm>
            <a:off x="447675" y="36195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19611" name="Freeform 274"/>
          <p:cNvSpPr>
            <a:spLocks/>
          </p:cNvSpPr>
          <p:nvPr/>
        </p:nvSpPr>
        <p:spPr bwMode="auto">
          <a:xfrm flipV="1">
            <a:off x="5029200" y="3490913"/>
            <a:ext cx="657225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97" name="Group 297"/>
          <p:cNvGraphicFramePr>
            <a:graphicFrameLocks noGrp="1"/>
          </p:cNvGraphicFramePr>
          <p:nvPr/>
        </p:nvGraphicFramePr>
        <p:xfrm>
          <a:off x="1143000" y="41671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90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68" name="Text Box 295"/>
          <p:cNvSpPr txBox="1">
            <a:spLocks noChangeArrowheads="1"/>
          </p:cNvSpPr>
          <p:nvPr/>
        </p:nvSpPr>
        <p:spPr bwMode="auto">
          <a:xfrm>
            <a:off x="509588" y="413385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7</a:t>
            </a:r>
          </a:p>
        </p:txBody>
      </p:sp>
      <p:sp>
        <p:nvSpPr>
          <p:cNvPr id="19633" name="Rectangle 298"/>
          <p:cNvSpPr>
            <a:spLocks noChangeArrowheads="1"/>
          </p:cNvSpPr>
          <p:nvPr/>
        </p:nvSpPr>
        <p:spPr bwMode="auto">
          <a:xfrm>
            <a:off x="7010400" y="1281113"/>
            <a:ext cx="198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[1])</a:t>
            </a:r>
          </a:p>
        </p:txBody>
      </p:sp>
      <p:sp>
        <p:nvSpPr>
          <p:cNvPr id="19634" name="Rectangle 299"/>
          <p:cNvSpPr>
            <a:spLocks noChangeArrowheads="1"/>
          </p:cNvSpPr>
          <p:nvPr/>
        </p:nvSpPr>
        <p:spPr bwMode="auto">
          <a:xfrm>
            <a:off x="6996113" y="1766888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[2])</a:t>
            </a:r>
          </a:p>
        </p:txBody>
      </p:sp>
      <p:sp>
        <p:nvSpPr>
          <p:cNvPr id="19635" name="Rectangle 300"/>
          <p:cNvSpPr>
            <a:spLocks noChangeArrowheads="1"/>
          </p:cNvSpPr>
          <p:nvPr/>
        </p:nvSpPr>
        <p:spPr bwMode="auto">
          <a:xfrm>
            <a:off x="6989763" y="2271713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[3])</a:t>
            </a:r>
          </a:p>
        </p:txBody>
      </p:sp>
      <p:sp>
        <p:nvSpPr>
          <p:cNvPr id="19636" name="Rectangle 301"/>
          <p:cNvSpPr>
            <a:spLocks noChangeArrowheads="1"/>
          </p:cNvSpPr>
          <p:nvPr/>
        </p:nvSpPr>
        <p:spPr bwMode="auto">
          <a:xfrm>
            <a:off x="7010400" y="3600450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[6])</a:t>
            </a:r>
          </a:p>
        </p:txBody>
      </p:sp>
      <p:sp>
        <p:nvSpPr>
          <p:cNvPr id="19637" name="Rectangle 300"/>
          <p:cNvSpPr>
            <a:spLocks noChangeArrowheads="1"/>
          </p:cNvSpPr>
          <p:nvPr/>
        </p:nvSpPr>
        <p:spPr bwMode="auto">
          <a:xfrm>
            <a:off x="7010400" y="2725738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[4])</a:t>
            </a:r>
          </a:p>
        </p:txBody>
      </p:sp>
      <p:sp>
        <p:nvSpPr>
          <p:cNvPr id="19638" name="Rectangle 300"/>
          <p:cNvSpPr>
            <a:spLocks noChangeArrowheads="1"/>
          </p:cNvSpPr>
          <p:nvPr/>
        </p:nvSpPr>
        <p:spPr bwMode="auto">
          <a:xfrm>
            <a:off x="7038975" y="3121025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[5])</a:t>
            </a:r>
          </a:p>
        </p:txBody>
      </p:sp>
      <p:sp>
        <p:nvSpPr>
          <p:cNvPr id="33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4495800"/>
            <a:ext cx="4572000" cy="2286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n =N; 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for</a:t>
            </a:r>
            <a:r>
              <a:rPr lang="en-US" sz="1050" b="1" dirty="0">
                <a:latin typeface="Times New Roman" pitchFamily="18" charset="0"/>
              </a:rPr>
              <a:t> (</a:t>
            </a:r>
            <a:r>
              <a:rPr lang="en-US" sz="1050" b="1" dirty="0" err="1"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 = 0;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 &lt; N;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for</a:t>
            </a:r>
            <a:r>
              <a:rPr lang="en-US" sz="1050" b="1" dirty="0">
                <a:latin typeface="Times New Roman" pitchFamily="18" charset="0"/>
              </a:rPr>
              <a:t> (</a:t>
            </a: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if</a:t>
            </a:r>
            <a:r>
              <a:rPr lang="en-US" sz="1050" b="1" dirty="0">
                <a:latin typeface="Times New Roman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 }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if </a:t>
            </a:r>
            <a:r>
              <a:rPr lang="en-US" sz="1050" b="1" dirty="0">
                <a:latin typeface="Times New Roman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break;                   }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		</a:t>
            </a:r>
            <a:endParaRPr lang="en-US" sz="1050" b="1" dirty="0">
              <a:latin typeface="Trebuchet MS" pitchFamily="34" charset="0"/>
            </a:endParaRPr>
          </a:p>
        </p:txBody>
      </p:sp>
      <p:sp>
        <p:nvSpPr>
          <p:cNvPr id="33977" name="Slide Number Placeholder 3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2B12C-A613-43CD-96BF-E800041C126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76400" y="82232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27288" y="14160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70238" y="18732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03663" y="2382838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22800" y="28511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0" y="333692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11875" y="3748088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3" grpId="0"/>
      <p:bldP spid="19634" grpId="0"/>
      <p:bldP spid="19635" grpId="0"/>
      <p:bldP spid="19636" grpId="0"/>
      <p:bldP spid="19637" grpId="0"/>
      <p:bldP spid="196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(Second Pass)</a:t>
            </a:r>
          </a:p>
        </p:txBody>
      </p:sp>
      <p:sp>
        <p:nvSpPr>
          <p:cNvPr id="35843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35844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5845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5846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5847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20488" name="Freeform 230"/>
          <p:cNvSpPr>
            <a:spLocks/>
          </p:cNvSpPr>
          <p:nvPr/>
        </p:nvSpPr>
        <p:spPr bwMode="auto">
          <a:xfrm flipV="1">
            <a:off x="3657600" y="2576513"/>
            <a:ext cx="523875" cy="20002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35850" name="Text Box 273"/>
          <p:cNvSpPr txBox="1">
            <a:spLocks noChangeArrowheads="1"/>
          </p:cNvSpPr>
          <p:nvPr/>
        </p:nvSpPr>
        <p:spPr bwMode="auto">
          <a:xfrm>
            <a:off x="447675" y="36195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20491" name="Rectangle 298"/>
          <p:cNvSpPr>
            <a:spLocks noChangeArrowheads="1"/>
          </p:cNvSpPr>
          <p:nvPr/>
        </p:nvSpPr>
        <p:spPr bwMode="auto">
          <a:xfrm>
            <a:off x="7010400" y="1143000"/>
            <a:ext cx="1987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[1])</a:t>
            </a:r>
          </a:p>
        </p:txBody>
      </p:sp>
      <p:sp>
        <p:nvSpPr>
          <p:cNvPr id="20492" name="Rectangle 299"/>
          <p:cNvSpPr>
            <a:spLocks noChangeArrowheads="1"/>
          </p:cNvSpPr>
          <p:nvPr/>
        </p:nvSpPr>
        <p:spPr bwMode="auto">
          <a:xfrm>
            <a:off x="6996113" y="1628775"/>
            <a:ext cx="20050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[2])</a:t>
            </a:r>
          </a:p>
        </p:txBody>
      </p:sp>
      <p:sp>
        <p:nvSpPr>
          <p:cNvPr id="20493" name="Rectangle 300"/>
          <p:cNvSpPr>
            <a:spLocks noChangeArrowheads="1"/>
          </p:cNvSpPr>
          <p:nvPr/>
        </p:nvSpPr>
        <p:spPr bwMode="auto">
          <a:xfrm>
            <a:off x="6989763" y="2271713"/>
            <a:ext cx="20050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[3])</a:t>
            </a:r>
          </a:p>
        </p:txBody>
      </p:sp>
      <p:sp>
        <p:nvSpPr>
          <p:cNvPr id="20494" name="Rectangle 300"/>
          <p:cNvSpPr>
            <a:spLocks noChangeArrowheads="1"/>
          </p:cNvSpPr>
          <p:nvPr/>
        </p:nvSpPr>
        <p:spPr bwMode="auto">
          <a:xfrm>
            <a:off x="7010400" y="2587625"/>
            <a:ext cx="20050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[4])</a:t>
            </a:r>
          </a:p>
        </p:txBody>
      </p:sp>
      <p:sp>
        <p:nvSpPr>
          <p:cNvPr id="20495" name="Rectangle 300"/>
          <p:cNvSpPr>
            <a:spLocks noChangeArrowheads="1"/>
          </p:cNvSpPr>
          <p:nvPr/>
        </p:nvSpPr>
        <p:spPr bwMode="auto">
          <a:xfrm>
            <a:off x="7038975" y="2982913"/>
            <a:ext cx="20050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[5])</a:t>
            </a:r>
          </a:p>
        </p:txBody>
      </p:sp>
      <p:sp>
        <p:nvSpPr>
          <p:cNvPr id="35856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4267200"/>
            <a:ext cx="4572000" cy="2286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n =N; 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1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100" b="1">
                <a:latin typeface="Times New Roman" panose="02020603050405020304" pitchFamily="18" charset="0"/>
              </a:rPr>
              <a:t> (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1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 }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1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		</a:t>
            </a:r>
            <a:endParaRPr lang="en-US" altLang="en-US" sz="1100" b="1">
              <a:latin typeface="Trebuchet MS" panose="020B0603020202020204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066800" y="762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0" y="1295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7" name="Freeform 184"/>
          <p:cNvSpPr>
            <a:spLocks/>
          </p:cNvSpPr>
          <p:nvPr/>
        </p:nvSpPr>
        <p:spPr bwMode="auto">
          <a:xfrm flipV="1">
            <a:off x="1438275" y="106680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66800" y="18081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66800" y="22431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66800" y="27273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66800" y="3200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18" name="Freeform 185"/>
          <p:cNvSpPr>
            <a:spLocks/>
          </p:cNvSpPr>
          <p:nvPr/>
        </p:nvSpPr>
        <p:spPr bwMode="auto">
          <a:xfrm flipV="1">
            <a:off x="2209800" y="1662113"/>
            <a:ext cx="55245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9" name="Freeform 208"/>
          <p:cNvSpPr>
            <a:spLocks/>
          </p:cNvSpPr>
          <p:nvPr/>
        </p:nvSpPr>
        <p:spPr bwMode="auto">
          <a:xfrm flipV="1">
            <a:off x="2819400" y="2119313"/>
            <a:ext cx="671513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0" name="Freeform 252"/>
          <p:cNvSpPr>
            <a:spLocks/>
          </p:cNvSpPr>
          <p:nvPr/>
        </p:nvSpPr>
        <p:spPr bwMode="auto">
          <a:xfrm flipV="1">
            <a:off x="4343400" y="2986088"/>
            <a:ext cx="609600" cy="26193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87438" y="36369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002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91445-6755-4440-B087-AE5F3E471D92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82738" y="838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9663" y="133667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06738" y="1903413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000" y="2336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89463" y="283527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26063" y="3276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2" grpId="0" animBg="1"/>
      <p:bldP spid="20493" grpId="0" animBg="1"/>
      <p:bldP spid="20494" grpId="0" animBg="1"/>
      <p:bldP spid="204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(Third Pass)</a:t>
            </a:r>
          </a:p>
        </p:txBody>
      </p:sp>
      <p:sp>
        <p:nvSpPr>
          <p:cNvPr id="37891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37892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7893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7894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7895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37896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37897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886200"/>
            <a:ext cx="45720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8985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95400" y="3200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9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2A6FA0-412A-4591-8970-4BE8BD3466F9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(Fourth Pass)</a:t>
            </a:r>
          </a:p>
        </p:txBody>
      </p:sp>
      <p:sp>
        <p:nvSpPr>
          <p:cNvPr id="39939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39940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9941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9942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9943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39944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733800"/>
            <a:ext cx="45720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95400" y="8382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7432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6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C152C-BE56-41C4-9845-5F65E95D1D98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1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(Fifth Pass)</a:t>
            </a:r>
          </a:p>
        </p:txBody>
      </p:sp>
      <p:sp>
        <p:nvSpPr>
          <p:cNvPr id="41987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41988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41989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41990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41991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657600"/>
            <a:ext cx="45720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286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3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48C0F-A50F-44BF-8561-D52E5C095750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(Sixth Pass)</a:t>
            </a:r>
          </a:p>
        </p:txBody>
      </p:sp>
      <p:sp>
        <p:nvSpPr>
          <p:cNvPr id="44035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44036" name="Text Box 34"/>
          <p:cNvSpPr txBox="1">
            <a:spLocks noChangeArrowheads="1"/>
          </p:cNvSpPr>
          <p:nvPr/>
        </p:nvSpPr>
        <p:spPr bwMode="auto">
          <a:xfrm>
            <a:off x="508000" y="1690688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44037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429000"/>
            <a:ext cx="45720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1752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78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4408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09D0C5-3DA9-4AB1-B0FA-9A87BC0B4C7A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Bubble Sort Example (Seventh Pass)</a:t>
            </a:r>
          </a:p>
        </p:txBody>
      </p:sp>
      <p:sp>
        <p:nvSpPr>
          <p:cNvPr id="46083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46084" name="Text Box 34"/>
          <p:cNvSpPr txBox="1">
            <a:spLocks noChangeArrowheads="1"/>
          </p:cNvSpPr>
          <p:nvPr/>
        </p:nvSpPr>
        <p:spPr bwMode="auto">
          <a:xfrm>
            <a:off x="508000" y="14620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3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276600"/>
            <a:ext cx="45720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1524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2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F60F1-C2F4-49A9-95DC-0046E6132E6A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n =N;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 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j = 1; j &lt;  n; j++)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}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>
              <a:latin typeface="Trebuchet MS" panose="020B0603020202020204" pitchFamily="34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7F94C6-B801-4FB9-9D5A-29AF1114FE6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4038600" y="1295400"/>
            <a:ext cx="388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does not exit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until all the data is checked</a:t>
            </a:r>
          </a:p>
        </p:txBody>
      </p:sp>
    </p:spTree>
    <p:extLst>
      <p:ext uri="{BB962C8B-B14F-4D97-AF65-F5344CB8AC3E}">
        <p14:creationId xmlns:p14="http://schemas.microsoft.com/office/powerpoint/2010/main" val="40128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62643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Task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029200"/>
          </a:xfrm>
        </p:spPr>
        <p:txBody>
          <a:bodyPr/>
          <a:lstStyle/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dirty="0"/>
              <a:t>2</a:t>
            </a:r>
            <a:r>
              <a:rPr lang="en-US" altLang="en-US" i="1" dirty="0"/>
              <a:t>n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= </a:t>
            </a:r>
            <a:r>
              <a:rPr lang="en-US" altLang="en-US" dirty="0"/>
              <a:t>Ω </a:t>
            </a:r>
            <a:r>
              <a:rPr lang="en-US" altLang="en-US" i="1" dirty="0"/>
              <a:t>(n</a:t>
            </a:r>
            <a:r>
              <a:rPr lang="en-US" altLang="en-US" i="1" baseline="30000" dirty="0"/>
              <a:t>3</a:t>
            </a:r>
            <a:r>
              <a:rPr lang="en-US" altLang="en-US" i="1" dirty="0"/>
              <a:t>) True or False?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pt-BR" altLang="en-US" dirty="0"/>
              <a:t>If f(n) = O(g(n)) and g(n) = O(f(n)) then f(n) = g(n) True or false?</a:t>
            </a:r>
            <a:endParaRPr lang="en-US" altLang="en-US" i="1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pt-BR" altLang="en-US" dirty="0"/>
              <a:t>If f(n) = O(g(n)) and g(n) = O(h(n)), then h(n) = </a:t>
            </a:r>
            <a:r>
              <a:rPr lang="en-US" altLang="en-US" dirty="0"/>
              <a:t>Ω</a:t>
            </a:r>
            <a:r>
              <a:rPr lang="pt-BR" altLang="en-US" dirty="0"/>
              <a:t>(f(n)) True or false?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dirty="0"/>
              <a:t>n/100= Ω(n)</a:t>
            </a:r>
            <a:r>
              <a:rPr lang="en-US" altLang="en-US" i="1" dirty="0"/>
              <a:t> True or False?</a:t>
            </a:r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endParaRPr lang="pt-BR" altLang="en-US" dirty="0"/>
          </a:p>
          <a:p>
            <a:pPr marL="514350" indent="-514350" algn="just">
              <a:buFont typeface="Wingdings 2" panose="05020102010507070707" pitchFamily="18" charset="2"/>
              <a:buAutoNum type="arabicParenR"/>
            </a:pPr>
            <a:r>
              <a:rPr lang="en-US" altLang="en-US" dirty="0"/>
              <a:t>Let f(n) =           </a:t>
            </a:r>
            <a:r>
              <a:rPr lang="pt-BR" altLang="en-US" dirty="0"/>
              <a:t>and g(n) = n</a:t>
            </a:r>
            <a:r>
              <a:rPr lang="pt-BR" altLang="en-US" baseline="30000" dirty="0"/>
              <a:t>2</a:t>
            </a:r>
            <a:r>
              <a:rPr lang="pt-BR" altLang="en-US" dirty="0"/>
              <a:t>. f(n) = </a:t>
            </a:r>
            <a:r>
              <a:rPr lang="en-US" altLang="en-US" i="1" dirty="0"/>
              <a:t>Θ</a:t>
            </a:r>
            <a:r>
              <a:rPr lang="pt-BR" altLang="en-US" dirty="0"/>
              <a:t>(g(n)).</a:t>
            </a:r>
            <a:endParaRPr lang="en-US" altLang="en-US" dirty="0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8200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35" y="3429000"/>
            <a:ext cx="479425" cy="90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0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762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n =N;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j = 1; j &lt;  n; j++)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    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}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87A47-A944-4207-9EFC-C3DBB5BAFB0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54413" y="4267200"/>
            <a:ext cx="4446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exits if no swap done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in previous (outer loop) step</a:t>
            </a:r>
          </a:p>
        </p:txBody>
      </p:sp>
    </p:spTree>
    <p:extLst>
      <p:ext uri="{BB962C8B-B14F-4D97-AF65-F5344CB8AC3E}">
        <p14:creationId xmlns:p14="http://schemas.microsoft.com/office/powerpoint/2010/main" val="30177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5D2-1FB6-457B-9C5F-1DD65811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91" y="2740079"/>
            <a:ext cx="3218417" cy="672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Insertion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251-7BB5-48DD-9ECD-3A3D0EE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771A5-7465-4EBA-B0B4-748F1114D4E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49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latin typeface="Trebuchet MS" panose="020B0603020202020204" pitchFamily="34" charset="0"/>
              </a:rPr>
              <a:t>On the 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>
                <a:latin typeface="Trebuchet MS" panose="020B0603020202020204" pitchFamily="34" charset="0"/>
              </a:rPr>
              <a:t> pass we “insert” the 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>
                <a:latin typeface="Trebuchet MS" panose="020B0603020202020204" pitchFamily="34" charset="0"/>
              </a:rPr>
              <a:t> element 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[i]</a:t>
            </a:r>
            <a:r>
              <a:rPr lang="en-US" altLang="en-US">
                <a:latin typeface="Trebuchet MS" panose="020B0603020202020204" pitchFamily="34" charset="0"/>
              </a:rPr>
              <a:t> into its rightful place among 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[1],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[2],…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[i-1]</a:t>
            </a:r>
            <a:r>
              <a:rPr lang="en-US" altLang="en-US">
                <a:latin typeface="Trebuchet MS" panose="020B0603020202020204" pitchFamily="34" charset="0"/>
              </a:rPr>
              <a:t> which were placed in sorted order.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	After this insertion 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[1],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[2],…</a:t>
            </a:r>
            <a:r>
              <a:rPr lang="en-US" altLang="en-US" i="1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>
                <a:solidFill>
                  <a:srgbClr val="0000CC"/>
                </a:solidFill>
                <a:latin typeface="Trebuchet MS" panose="020B0603020202020204" pitchFamily="34" charset="0"/>
              </a:rPr>
              <a:t>[i]</a:t>
            </a:r>
            <a:r>
              <a:rPr lang="en-US" altLang="en-US">
                <a:latin typeface="Trebuchet MS" panose="020B0603020202020204" pitchFamily="34" charset="0"/>
              </a:rPr>
              <a:t> are in sorted order.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		</a:t>
            </a:r>
          </a:p>
          <a:p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F7771-BDE2-428C-81EA-7BC790D28369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i </a:t>
            </a:r>
            <a:r>
              <a:rPr lang="en-US" altLang="en-US">
                <a:latin typeface="Times New Roman" panose="02020603050405020304" pitchFamily="18" charset="0"/>
              </a:rPr>
              <a:t>=1, </a:t>
            </a:r>
            <a:r>
              <a:rPr lang="en-US" altLang="en-US" i="1">
                <a:latin typeface="Times New Roman" panose="02020603050405020304" pitchFamily="18" charset="0"/>
              </a:rPr>
              <a:t>i  </a:t>
            </a:r>
            <a:r>
              <a:rPr lang="en-US" altLang="en-US">
                <a:latin typeface="Times New Roman" panose="02020603050405020304" pitchFamily="18" charset="0"/>
              </a:rPr>
              <a:t>&lt; 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temp =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 </a:t>
            </a:r>
            <a:r>
              <a:rPr lang="en-US" altLang="en-US">
                <a:latin typeface="Times New Roman" panose="02020603050405020304" pitchFamily="18" charset="0"/>
              </a:rPr>
              <a:t>= i, </a:t>
            </a:r>
            <a:r>
              <a:rPr lang="en-US" altLang="en-US" i="1">
                <a:latin typeface="Times New Roman" panose="02020603050405020304" pitchFamily="18" charset="0"/>
              </a:rPr>
              <a:t>j&gt;0  &amp;&amp;  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-1]</a:t>
            </a:r>
            <a:r>
              <a:rPr lang="en-US" altLang="en-US" i="1">
                <a:latin typeface="Times New Roman" panose="02020603050405020304" pitchFamily="18" charset="0"/>
              </a:rPr>
              <a:t> &gt; temp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  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 =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}//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E1F57D-492E-436E-81EA-F6AC7F43B17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2AFA1-6D31-40F7-BC84-CDA9768A327E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pic>
        <p:nvPicPr>
          <p:cNvPr id="56325" name="Picture 2" descr="Image result for insertion 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4882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4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50938" y="1981200"/>
            <a:ext cx="311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&gt; 0  &amp;&amp;  A [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-1] &gt; 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temp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en-US" sz="1800" b="1">
              <a:solidFill>
                <a:srgbClr val="B53325"/>
              </a:solidFill>
              <a:latin typeface="Times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949575" y="16764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62  &gt;  58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09788" y="2286000"/>
            <a:ext cx="192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     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[0]</a:t>
            </a:r>
          </a:p>
        </p:txBody>
      </p:sp>
      <p:sp>
        <p:nvSpPr>
          <p:cNvPr id="583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(First Pass)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287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95" name="Rectangle 23"/>
          <p:cNvSpPr>
            <a:spLocks/>
          </p:cNvSpPr>
          <p:nvPr/>
        </p:nvSpPr>
        <p:spPr bwMode="auto">
          <a:xfrm>
            <a:off x="609600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58396" name="Text Box 24"/>
          <p:cNvSpPr txBox="1">
            <a:spLocks noChangeArrowheads="1"/>
          </p:cNvSpPr>
          <p:nvPr/>
        </p:nvSpPr>
        <p:spPr bwMode="auto">
          <a:xfrm>
            <a:off x="-28575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93700" y="12192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3322" name="Group 26"/>
          <p:cNvGraphicFramePr>
            <a:graphicFrameLocks noGrp="1"/>
          </p:cNvGraphicFramePr>
          <p:nvPr>
            <p:ph sz="half" idx="4294967295"/>
          </p:nvPr>
        </p:nvGraphicFramePr>
        <p:xfrm>
          <a:off x="1028700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38" name="Freeform 67"/>
          <p:cNvSpPr>
            <a:spLocks/>
          </p:cNvSpPr>
          <p:nvPr/>
        </p:nvSpPr>
        <p:spPr bwMode="auto">
          <a:xfrm flipV="1">
            <a:off x="1323975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9" name="Text Box 183"/>
          <p:cNvSpPr txBox="1">
            <a:spLocks noChangeArrowheads="1"/>
          </p:cNvSpPr>
          <p:nvPr/>
        </p:nvSpPr>
        <p:spPr bwMode="auto">
          <a:xfrm>
            <a:off x="6881813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58</a:t>
            </a:r>
          </a:p>
        </p:txBody>
      </p:sp>
      <p:sp>
        <p:nvSpPr>
          <p:cNvPr id="33840" name="Rectangle 184"/>
          <p:cNvSpPr>
            <a:spLocks noChangeArrowheads="1"/>
          </p:cNvSpPr>
          <p:nvPr/>
        </p:nvSpPr>
        <p:spPr bwMode="auto">
          <a:xfrm>
            <a:off x="6877050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3841" name="Line 185"/>
          <p:cNvSpPr>
            <a:spLocks noChangeShapeType="1"/>
          </p:cNvSpPr>
          <p:nvPr/>
        </p:nvSpPr>
        <p:spPr bwMode="auto">
          <a:xfrm>
            <a:off x="1952625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Text Box 191"/>
          <p:cNvSpPr txBox="1">
            <a:spLocks noChangeArrowheads="1"/>
          </p:cNvSpPr>
          <p:nvPr/>
        </p:nvSpPr>
        <p:spPr bwMode="auto">
          <a:xfrm>
            <a:off x="428625" y="17240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3488" name="Group 192"/>
          <p:cNvGraphicFramePr>
            <a:graphicFrameLocks noGrp="1"/>
          </p:cNvGraphicFramePr>
          <p:nvPr/>
        </p:nvGraphicFramePr>
        <p:xfrm>
          <a:off x="1063625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90" name="Rectangle 215"/>
          <p:cNvSpPr>
            <a:spLocks noChangeArrowheads="1"/>
          </p:cNvSpPr>
          <p:nvPr/>
        </p:nvSpPr>
        <p:spPr bwMode="auto">
          <a:xfrm>
            <a:off x="6642100" y="22542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58;</a:t>
            </a:r>
          </a:p>
        </p:txBody>
      </p:sp>
      <p:sp>
        <p:nvSpPr>
          <p:cNvPr id="5844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6EDB1-22FA-4BE2-8164-24CFD57BD8B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90600" y="2667000"/>
            <a:ext cx="1182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     </a:t>
            </a:r>
            <a:r>
              <a:rPr lang="en-US" altLang="en-US" sz="1800" b="1" i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1800" b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= 0</a:t>
            </a:r>
            <a:endParaRPr lang="en-US" altLang="en-US" sz="18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082800" y="2678113"/>
            <a:ext cx="1020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   exit</a:t>
            </a:r>
            <a:endParaRPr lang="en-US" altLang="en-US" sz="1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27238" y="2989263"/>
            <a:ext cx="2011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] = temp (= 58) 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8" grpId="1"/>
      <p:bldP spid="19" grpId="0"/>
      <p:bldP spid="19" grpId="1"/>
      <p:bldP spid="20" grpId="0"/>
      <p:bldP spid="20" grpId="1"/>
      <p:bldP spid="33817" grpId="0"/>
      <p:bldP spid="33840" grpId="0"/>
      <p:bldP spid="33842" grpId="0"/>
      <p:bldP spid="34890" grpId="0"/>
      <p:bldP spid="21" grpId="0"/>
      <p:bldP spid="22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(Second Pass)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5419" name="Group 75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1" name="Freeform 46"/>
          <p:cNvSpPr>
            <a:spLocks/>
          </p:cNvSpPr>
          <p:nvPr/>
        </p:nvSpPr>
        <p:spPr bwMode="auto">
          <a:xfrm flipV="1">
            <a:off x="1995488" y="1292225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55</a:t>
            </a:r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4864" name="Line 49"/>
          <p:cNvSpPr>
            <a:spLocks noChangeShapeType="1"/>
          </p:cNvSpPr>
          <p:nvPr/>
        </p:nvSpPr>
        <p:spPr bwMode="auto">
          <a:xfrm>
            <a:off x="2609850" y="1430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5421" name="Group 77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86" name="Line 71"/>
          <p:cNvSpPr>
            <a:spLocks noChangeShapeType="1"/>
          </p:cNvSpPr>
          <p:nvPr/>
        </p:nvSpPr>
        <p:spPr bwMode="auto">
          <a:xfrm>
            <a:off x="1958975" y="19478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Rectangle 76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4889" name="Freeform 80"/>
          <p:cNvSpPr>
            <a:spLocks/>
          </p:cNvSpPr>
          <p:nvPr/>
        </p:nvSpPr>
        <p:spPr bwMode="auto">
          <a:xfrm flipV="1">
            <a:off x="1343025" y="1809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Text Box 81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5426" name="Group 82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11" name="Rectangle 105"/>
          <p:cNvSpPr>
            <a:spLocks noChangeArrowheads="1"/>
          </p:cNvSpPr>
          <p:nvPr/>
        </p:nvSpPr>
        <p:spPr bwMode="auto">
          <a:xfrm>
            <a:off x="6477000" y="266700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55;</a:t>
            </a:r>
          </a:p>
        </p:txBody>
      </p:sp>
      <p:sp>
        <p:nvSpPr>
          <p:cNvPr id="60514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7589D6-EA8D-4047-8D02-AF55E967A4E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820863" y="1044575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62  &gt;  55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43000" y="1595438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58  &gt;  55</a:t>
            </a:r>
          </a:p>
        </p:txBody>
      </p:sp>
    </p:spTree>
    <p:extLst>
      <p:ext uri="{BB962C8B-B14F-4D97-AF65-F5344CB8AC3E}">
        <p14:creationId xmlns:p14="http://schemas.microsoft.com/office/powerpoint/2010/main" val="25762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3" grpId="0"/>
      <p:bldP spid="34865" grpId="0"/>
      <p:bldP spid="4" grpId="0"/>
      <p:bldP spid="34890" grpId="0"/>
      <p:bldP spid="34911" grpId="0"/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(Third Pass)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87493" name="Group 101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09" name="Freeform 45"/>
          <p:cNvSpPr>
            <a:spLocks/>
          </p:cNvSpPr>
          <p:nvPr/>
        </p:nvSpPr>
        <p:spPr bwMode="auto">
          <a:xfrm flipV="1">
            <a:off x="281940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1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10</a:t>
            </a:r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34290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7495" name="Group 103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2778125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6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6937" name="Freeform 73"/>
          <p:cNvSpPr>
            <a:spLocks/>
          </p:cNvSpPr>
          <p:nvPr/>
        </p:nvSpPr>
        <p:spPr bwMode="auto">
          <a:xfrm flipV="1">
            <a:off x="2166938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7496" name="Group 104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19685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0" name="Freeform 96"/>
          <p:cNvSpPr>
            <a:spLocks/>
          </p:cNvSpPr>
          <p:nvPr/>
        </p:nvSpPr>
        <p:spPr bwMode="auto">
          <a:xfrm flipV="1">
            <a:off x="1352550" y="210026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6553200" y="30924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55;</a:t>
            </a:r>
          </a:p>
        </p:txBody>
      </p:sp>
      <p:sp>
        <p:nvSpPr>
          <p:cNvPr id="36962" name="Rectangle 102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6963" name="Text Box 105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7498" name="Group 106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86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39A38-FDB7-40ED-BB3F-62AF58FBBAA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3" grpId="0"/>
      <p:bldP spid="36913" grpId="0"/>
      <p:bldP spid="4" grpId="0"/>
      <p:bldP spid="36938" grpId="0"/>
      <p:bldP spid="36961" grpId="0"/>
      <p:bldP spid="36962" grpId="0"/>
      <p:bldP spid="369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65575" y="5364163"/>
            <a:ext cx="15049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51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(Fourth Pass)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37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89465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3" name="Freeform 45"/>
          <p:cNvSpPr>
            <a:spLocks/>
          </p:cNvSpPr>
          <p:nvPr/>
        </p:nvSpPr>
        <p:spPr bwMode="auto">
          <a:xfrm flipV="1">
            <a:off x="352425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0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45</a:t>
            </a: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>
            <a:off x="41275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89563" name="Group 123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58" name="Line 70"/>
          <p:cNvSpPr>
            <a:spLocks noChangeShapeType="1"/>
          </p:cNvSpPr>
          <p:nvPr/>
        </p:nvSpPr>
        <p:spPr bwMode="auto">
          <a:xfrm>
            <a:off x="3476625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5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 </a:t>
            </a:r>
            <a:r>
              <a:rPr lang="en-US" altLang="en-US" sz="2000">
                <a:latin typeface="Times New Roman" panose="02020603050405020304" pitchFamily="18" charset="0"/>
              </a:rPr>
              <a:t>, 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4" name="Freeform 73"/>
          <p:cNvSpPr>
            <a:spLocks/>
          </p:cNvSpPr>
          <p:nvPr/>
        </p:nvSpPr>
        <p:spPr bwMode="auto">
          <a:xfrm flipV="1">
            <a:off x="2871788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9566" name="Group 126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83" name="Line 95"/>
          <p:cNvSpPr>
            <a:spLocks noChangeShapeType="1"/>
          </p:cNvSpPr>
          <p:nvPr/>
        </p:nvSpPr>
        <p:spPr bwMode="auto">
          <a:xfrm>
            <a:off x="26670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Freeform 96"/>
          <p:cNvSpPr>
            <a:spLocks/>
          </p:cNvSpPr>
          <p:nvPr/>
        </p:nvSpPr>
        <p:spPr bwMode="auto">
          <a:xfrm flipV="1">
            <a:off x="2057400" y="210026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Rectangle 97"/>
          <p:cNvSpPr>
            <a:spLocks noChangeArrowheads="1"/>
          </p:cNvSpPr>
          <p:nvPr/>
        </p:nvSpPr>
        <p:spPr bwMode="auto">
          <a:xfrm>
            <a:off x="6629400" y="30162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45;</a:t>
            </a:r>
          </a:p>
        </p:txBody>
      </p:sp>
      <p:sp>
        <p:nvSpPr>
          <p:cNvPr id="37986" name="Rectangle 98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9568" name="Group 128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635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05070-24C4-4388-BAF1-A98D0E73FD05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295400" y="2484438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10  &gt;  45</a:t>
            </a:r>
          </a:p>
        </p:txBody>
      </p:sp>
      <p:sp>
        <p:nvSpPr>
          <p:cNvPr id="3" name="Multiply 2"/>
          <p:cNvSpPr/>
          <p:nvPr/>
        </p:nvSpPr>
        <p:spPr>
          <a:xfrm>
            <a:off x="4435475" y="4922838"/>
            <a:ext cx="609600" cy="5334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7912" grpId="0"/>
      <p:bldP spid="37935" grpId="0"/>
      <p:bldP spid="37937" grpId="0"/>
      <p:bldP spid="37960" grpId="0"/>
      <p:bldP spid="37962" grpId="0"/>
      <p:bldP spid="37985" grpId="0"/>
      <p:bldP spid="37986" grpId="0"/>
      <p:bldP spid="37987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(Fifth Pass)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graphicFrame>
        <p:nvGraphicFramePr>
          <p:cNvPr id="191612" name="Group 124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05" name="Freeform 45"/>
          <p:cNvSpPr>
            <a:spLocks/>
          </p:cNvSpPr>
          <p:nvPr/>
        </p:nvSpPr>
        <p:spPr bwMode="auto">
          <a:xfrm flipV="1">
            <a:off x="434340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44</a:t>
            </a:r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6608" name="Line 48"/>
          <p:cNvSpPr>
            <a:spLocks noChangeShapeType="1"/>
          </p:cNvSpPr>
          <p:nvPr/>
        </p:nvSpPr>
        <p:spPr bwMode="auto">
          <a:xfrm>
            <a:off x="49530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91617" name="Group 129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30" name="Line 70"/>
          <p:cNvSpPr>
            <a:spLocks noChangeShapeType="1"/>
          </p:cNvSpPr>
          <p:nvPr/>
        </p:nvSpPr>
        <p:spPr bwMode="auto">
          <a:xfrm>
            <a:off x="4191000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1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66633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91618" name="Group 130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54" name="Line 95"/>
          <p:cNvSpPr>
            <a:spLocks noChangeShapeType="1"/>
          </p:cNvSpPr>
          <p:nvPr/>
        </p:nvSpPr>
        <p:spPr bwMode="auto">
          <a:xfrm>
            <a:off x="35052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5" name="Rectangle 97"/>
          <p:cNvSpPr>
            <a:spLocks noChangeArrowheads="1"/>
          </p:cNvSpPr>
          <p:nvPr/>
        </p:nvSpPr>
        <p:spPr bwMode="auto">
          <a:xfrm>
            <a:off x="6629400" y="350520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44;</a:t>
            </a:r>
          </a:p>
        </p:txBody>
      </p:sp>
      <p:sp>
        <p:nvSpPr>
          <p:cNvPr id="66656" name="Rectangle 98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66657" name="Text Box 99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91619" name="Group 131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78" name="Freeform 125"/>
          <p:cNvSpPr>
            <a:spLocks/>
          </p:cNvSpPr>
          <p:nvPr/>
        </p:nvSpPr>
        <p:spPr bwMode="auto">
          <a:xfrm flipV="1">
            <a:off x="3581400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9" name="Freeform 126"/>
          <p:cNvSpPr>
            <a:spLocks/>
          </p:cNvSpPr>
          <p:nvPr/>
        </p:nvSpPr>
        <p:spPr bwMode="auto">
          <a:xfrm flipV="1">
            <a:off x="2895600" y="21478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0" name="Line 127"/>
          <p:cNvSpPr>
            <a:spLocks noChangeShapeType="1"/>
          </p:cNvSpPr>
          <p:nvPr/>
        </p:nvSpPr>
        <p:spPr bwMode="auto">
          <a:xfrm>
            <a:off x="2743200" y="2743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1" name="Freeform 128"/>
          <p:cNvSpPr>
            <a:spLocks/>
          </p:cNvSpPr>
          <p:nvPr/>
        </p:nvSpPr>
        <p:spPr bwMode="auto">
          <a:xfrm flipV="1">
            <a:off x="2133600" y="2571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2" name="Rectangle 132"/>
          <p:cNvSpPr>
            <a:spLocks noChangeArrowheads="1"/>
          </p:cNvSpPr>
          <p:nvPr/>
        </p:nvSpPr>
        <p:spPr bwMode="auto">
          <a:xfrm>
            <a:off x="6896100" y="269557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66683" name="Text Box 133"/>
          <p:cNvSpPr txBox="1">
            <a:spLocks noChangeArrowheads="1"/>
          </p:cNvSpPr>
          <p:nvPr/>
        </p:nvSpPr>
        <p:spPr bwMode="auto">
          <a:xfrm>
            <a:off x="428625" y="31575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91622" name="Group 134"/>
          <p:cNvGraphicFramePr>
            <a:graphicFrameLocks noGrp="1"/>
          </p:cNvGraphicFramePr>
          <p:nvPr/>
        </p:nvGraphicFramePr>
        <p:xfrm>
          <a:off x="1063625" y="31765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705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BCA18D-4A2B-459F-9096-A7555E52014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1-false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2-false  n	n+1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3-true  a&lt;b; b&lt;c  ; a&lt;C  </a:t>
            </a:r>
            <a:r>
              <a:rPr lang="en-US" altLang="en-US" b="1" dirty="0"/>
              <a:t>Transitive relation</a:t>
            </a:r>
            <a:endParaRPr lang="en-US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4-true c&gt;(1/100)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altLang="en-US" dirty="0"/>
              <a:t>5-true </a:t>
            </a:r>
          </a:p>
        </p:txBody>
      </p:sp>
    </p:spTree>
    <p:extLst>
      <p:ext uri="{BB962C8B-B14F-4D97-AF65-F5344CB8AC3E}">
        <p14:creationId xmlns:p14="http://schemas.microsoft.com/office/powerpoint/2010/main" val="24462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(Sixth Pass)</a:t>
            </a:r>
          </a:p>
        </p:txBody>
      </p:sp>
      <p:graphicFrame>
        <p:nvGraphicFramePr>
          <p:cNvPr id="19353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9906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graphicFrame>
        <p:nvGraphicFramePr>
          <p:cNvPr id="193702" name="Group 166"/>
          <p:cNvGraphicFramePr>
            <a:graphicFrameLocks noGrp="1"/>
          </p:cNvGraphicFramePr>
          <p:nvPr>
            <p:ph sz="half" idx="4294967295"/>
          </p:nvPr>
        </p:nvGraphicFramePr>
        <p:xfrm>
          <a:off x="1033463" y="14478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53" name="Freeform 45"/>
          <p:cNvSpPr>
            <a:spLocks/>
          </p:cNvSpPr>
          <p:nvPr/>
        </p:nvSpPr>
        <p:spPr bwMode="auto">
          <a:xfrm flipV="1">
            <a:off x="5272088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11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[6]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68656" name="Line 48"/>
          <p:cNvSpPr>
            <a:spLocks noChangeShapeType="1"/>
          </p:cNvSpPr>
          <p:nvPr/>
        </p:nvSpPr>
        <p:spPr bwMode="auto">
          <a:xfrm>
            <a:off x="60198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graphicFrame>
        <p:nvGraphicFramePr>
          <p:cNvPr id="193720" name="Group 184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4914900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9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8680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93738" name="Group 202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02" name="Line 94"/>
          <p:cNvSpPr>
            <a:spLocks noChangeShapeType="1"/>
          </p:cNvSpPr>
          <p:nvPr/>
        </p:nvSpPr>
        <p:spPr bwMode="auto">
          <a:xfrm>
            <a:off x="42291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6629400" y="42354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6;</a:t>
            </a:r>
          </a:p>
        </p:txBody>
      </p:sp>
      <p:sp>
        <p:nvSpPr>
          <p:cNvPr id="68704" name="Rectangle 96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68705" name="Text Box 97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93739" name="Group 203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26" name="Freeform 118"/>
          <p:cNvSpPr>
            <a:spLocks/>
          </p:cNvSpPr>
          <p:nvPr/>
        </p:nvSpPr>
        <p:spPr bwMode="auto">
          <a:xfrm flipV="1">
            <a:off x="4305300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7" name="Freeform 119"/>
          <p:cNvSpPr>
            <a:spLocks/>
          </p:cNvSpPr>
          <p:nvPr/>
        </p:nvSpPr>
        <p:spPr bwMode="auto">
          <a:xfrm flipV="1">
            <a:off x="3619500" y="21478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8" name="Line 120"/>
          <p:cNvSpPr>
            <a:spLocks noChangeShapeType="1"/>
          </p:cNvSpPr>
          <p:nvPr/>
        </p:nvSpPr>
        <p:spPr bwMode="auto">
          <a:xfrm>
            <a:off x="3467100" y="2743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9" name="Freeform 121"/>
          <p:cNvSpPr>
            <a:spLocks/>
          </p:cNvSpPr>
          <p:nvPr/>
        </p:nvSpPr>
        <p:spPr bwMode="auto">
          <a:xfrm flipV="1">
            <a:off x="2857500" y="2571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30" name="Rectangle 122"/>
          <p:cNvSpPr>
            <a:spLocks noChangeArrowheads="1"/>
          </p:cNvSpPr>
          <p:nvPr/>
        </p:nvSpPr>
        <p:spPr bwMode="auto">
          <a:xfrm>
            <a:off x="6896100" y="269557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68731" name="Text Box 123"/>
          <p:cNvSpPr txBox="1">
            <a:spLocks noChangeArrowheads="1"/>
          </p:cNvSpPr>
          <p:nvPr/>
        </p:nvSpPr>
        <p:spPr bwMode="auto">
          <a:xfrm>
            <a:off x="428625" y="31575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93790" name="Group 254"/>
          <p:cNvGraphicFramePr>
            <a:graphicFrameLocks noGrp="1"/>
          </p:cNvGraphicFramePr>
          <p:nvPr/>
        </p:nvGraphicFramePr>
        <p:xfrm>
          <a:off x="1063625" y="31765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52" name="Freeform 204"/>
          <p:cNvSpPr>
            <a:spLocks/>
          </p:cNvSpPr>
          <p:nvPr/>
        </p:nvSpPr>
        <p:spPr bwMode="auto">
          <a:xfrm flipV="1">
            <a:off x="2209800" y="3019425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53" name="Line 205"/>
          <p:cNvSpPr>
            <a:spLocks noChangeShapeType="1"/>
          </p:cNvSpPr>
          <p:nvPr/>
        </p:nvSpPr>
        <p:spPr bwMode="auto">
          <a:xfrm>
            <a:off x="2819400" y="3200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54" name="Text Box 206"/>
          <p:cNvSpPr txBox="1">
            <a:spLocks noChangeArrowheads="1"/>
          </p:cNvSpPr>
          <p:nvPr/>
        </p:nvSpPr>
        <p:spPr bwMode="auto">
          <a:xfrm>
            <a:off x="446088" y="35528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93791" name="Group 255"/>
          <p:cNvGraphicFramePr>
            <a:graphicFrameLocks noGrp="1"/>
          </p:cNvGraphicFramePr>
          <p:nvPr/>
        </p:nvGraphicFramePr>
        <p:xfrm>
          <a:off x="1081088" y="35718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75" name="Freeform 227"/>
          <p:cNvSpPr>
            <a:spLocks/>
          </p:cNvSpPr>
          <p:nvPr/>
        </p:nvSpPr>
        <p:spPr bwMode="auto">
          <a:xfrm flipV="1">
            <a:off x="1447800" y="34147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76" name="Line 228"/>
          <p:cNvSpPr>
            <a:spLocks noChangeShapeType="1"/>
          </p:cNvSpPr>
          <p:nvPr/>
        </p:nvSpPr>
        <p:spPr bwMode="auto">
          <a:xfrm>
            <a:off x="2057400" y="35956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77" name="Text Box 229"/>
          <p:cNvSpPr txBox="1">
            <a:spLocks noChangeArrowheads="1"/>
          </p:cNvSpPr>
          <p:nvPr/>
        </p:nvSpPr>
        <p:spPr bwMode="auto">
          <a:xfrm>
            <a:off x="457200" y="39338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93792" name="Group 256"/>
          <p:cNvGraphicFramePr>
            <a:graphicFrameLocks noGrp="1"/>
          </p:cNvGraphicFramePr>
          <p:nvPr/>
        </p:nvGraphicFramePr>
        <p:xfrm>
          <a:off x="1092200" y="39528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98" name="Rectangle 252"/>
          <p:cNvSpPr>
            <a:spLocks noChangeArrowheads="1"/>
          </p:cNvSpPr>
          <p:nvPr/>
        </p:nvSpPr>
        <p:spPr bwMode="auto">
          <a:xfrm>
            <a:off x="6972300" y="31384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68799" name="Rectangle 253"/>
          <p:cNvSpPr>
            <a:spLocks noChangeArrowheads="1"/>
          </p:cNvSpPr>
          <p:nvPr/>
        </p:nvSpPr>
        <p:spPr bwMode="auto">
          <a:xfrm>
            <a:off x="6972300" y="35956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68801" name="Slide Number Placeholder 4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4EA605-EE37-4243-A42F-084F12ED540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0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(Sixth Pass)</a:t>
            </a:r>
          </a:p>
        </p:txBody>
      </p:sp>
      <p:graphicFrame>
        <p:nvGraphicFramePr>
          <p:cNvPr id="195587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9906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0" y="8382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90</a:t>
            </a:r>
          </a:p>
        </p:txBody>
      </p:sp>
      <p:sp>
        <p:nvSpPr>
          <p:cNvPr id="70681" name="Rectangle 47"/>
          <p:cNvSpPr>
            <a:spLocks noChangeArrowheads="1"/>
          </p:cNvSpPr>
          <p:nvPr/>
        </p:nvSpPr>
        <p:spPr bwMode="auto">
          <a:xfrm>
            <a:off x="5981700" y="1447800"/>
            <a:ext cx="1714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-1]</a:t>
            </a:r>
            <a:r>
              <a:rPr lang="en-US" altLang="en-US" sz="1800" b="1" i="1">
                <a:solidFill>
                  <a:srgbClr val="FF0000"/>
                </a:solidFill>
              </a:rPr>
              <a:t> &gt; temp?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Quit</a:t>
            </a:r>
          </a:p>
        </p:txBody>
      </p:sp>
      <p:sp>
        <p:nvSpPr>
          <p:cNvPr id="70682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7068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A89DE-3634-41D9-BB9B-B890951ECCC2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(Sixth Pass)</a:t>
            </a:r>
          </a:p>
        </p:txBody>
      </p:sp>
      <p:graphicFrame>
        <p:nvGraphicFramePr>
          <p:cNvPr id="195587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9906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0" y="8382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72728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90</a:t>
            </a:r>
          </a:p>
        </p:txBody>
      </p:sp>
      <p:sp>
        <p:nvSpPr>
          <p:cNvPr id="72729" name="Rectangle 47"/>
          <p:cNvSpPr>
            <a:spLocks noChangeArrowheads="1"/>
          </p:cNvSpPr>
          <p:nvPr/>
        </p:nvSpPr>
        <p:spPr bwMode="auto">
          <a:xfrm>
            <a:off x="5981700" y="1447800"/>
            <a:ext cx="1714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-1]</a:t>
            </a:r>
            <a:r>
              <a:rPr lang="en-US" altLang="en-US" sz="1800" b="1" i="1">
                <a:solidFill>
                  <a:srgbClr val="FF0000"/>
                </a:solidFill>
              </a:rPr>
              <a:t> &gt; temp?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Quit</a:t>
            </a:r>
          </a:p>
        </p:txBody>
      </p:sp>
      <p:sp>
        <p:nvSpPr>
          <p:cNvPr id="72730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727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6F1AD2-3249-4B44-B33D-DA994CE4F9D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0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Analysis of Insertion Sort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7620000" cy="5943600"/>
          </a:xfrm>
        </p:spPr>
        <p:txBody>
          <a:bodyPr/>
          <a:lstStyle/>
          <a:p>
            <a:r>
              <a:rPr lang="en-US" altLang="en-US" sz="2400"/>
              <a:t>Because of the nested loops, each of which can take </a:t>
            </a:r>
            <a:r>
              <a:rPr lang="en-US" altLang="en-US" sz="2400" b="1" i="1">
                <a:solidFill>
                  <a:srgbClr val="0000CC"/>
                </a:solidFill>
              </a:rPr>
              <a:t>n</a:t>
            </a:r>
            <a:r>
              <a:rPr lang="en-US" altLang="en-US" sz="2400"/>
              <a:t> iterations, insertion sort is </a:t>
            </a:r>
            <a:r>
              <a:rPr lang="en-US" altLang="en-US" sz="2400" i="1">
                <a:solidFill>
                  <a:srgbClr val="0000CC"/>
                </a:solidFill>
              </a:rPr>
              <a:t>O</a:t>
            </a:r>
            <a:r>
              <a:rPr lang="en-US" altLang="en-US" sz="2400">
                <a:solidFill>
                  <a:srgbClr val="0000CC"/>
                </a:solidFill>
              </a:rPr>
              <a:t>(</a:t>
            </a:r>
            <a:r>
              <a:rPr lang="en-US" altLang="en-US" sz="2400" i="1">
                <a:solidFill>
                  <a:srgbClr val="0000CC"/>
                </a:solidFill>
              </a:rPr>
              <a:t>n</a:t>
            </a:r>
            <a:r>
              <a:rPr lang="en-US" altLang="en-US" sz="2400" baseline="30000">
                <a:solidFill>
                  <a:srgbClr val="0000CC"/>
                </a:solidFill>
              </a:rPr>
              <a:t>2</a:t>
            </a:r>
            <a:r>
              <a:rPr lang="en-US" altLang="en-US" sz="2400">
                <a:solidFill>
                  <a:srgbClr val="0000CC"/>
                </a:solidFill>
              </a:rPr>
              <a:t>)</a:t>
            </a:r>
            <a:r>
              <a:rPr lang="en-US" altLang="en-US" sz="2400"/>
              <a:t>. </a:t>
            </a:r>
          </a:p>
          <a:p>
            <a:r>
              <a:rPr lang="en-US" altLang="en-US" sz="2400"/>
              <a:t>Furthermore, this bound is tight, because input in reverse order can actually achieve this bound. </a:t>
            </a:r>
          </a:p>
          <a:p>
            <a:r>
              <a:rPr lang="en-US" altLang="en-US" sz="2400"/>
              <a:t>A precise calculation shows that the test at line </a:t>
            </a:r>
            <a:r>
              <a:rPr lang="en-US" altLang="en-US" sz="2400">
                <a:solidFill>
                  <a:srgbClr val="0000CC"/>
                </a:solidFill>
              </a:rPr>
              <a:t>3</a:t>
            </a:r>
            <a:r>
              <a:rPr lang="en-US" altLang="en-US" sz="2400"/>
              <a:t> can be executed at most </a:t>
            </a:r>
            <a:r>
              <a:rPr lang="en-US" altLang="en-US" sz="2400" b="1" i="1">
                <a:solidFill>
                  <a:srgbClr val="0000CC"/>
                </a:solidFill>
              </a:rPr>
              <a:t>i</a:t>
            </a:r>
            <a:r>
              <a:rPr lang="en-US" altLang="en-US" sz="2400"/>
              <a:t> times for each value of </a:t>
            </a:r>
            <a:r>
              <a:rPr lang="en-US" altLang="en-US" sz="2400" b="1" i="1">
                <a:solidFill>
                  <a:srgbClr val="0000CC"/>
                </a:solidFill>
              </a:rPr>
              <a:t>i</a:t>
            </a:r>
            <a:r>
              <a:rPr lang="en-US" altLang="en-US" sz="2400"/>
              <a:t>. Summing over all </a:t>
            </a:r>
            <a:r>
              <a:rPr lang="en-US" altLang="en-US" sz="2400" b="1" i="1">
                <a:solidFill>
                  <a:srgbClr val="0000CC"/>
                </a:solidFill>
              </a:rPr>
              <a:t>i</a:t>
            </a:r>
            <a:r>
              <a:rPr lang="en-US" altLang="en-US" sz="2400"/>
              <a:t> gives a total of 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If the input is presorted, the running time is</a:t>
            </a:r>
            <a:r>
              <a:rPr lang="en-US" altLang="en-US" sz="2400">
                <a:solidFill>
                  <a:srgbClr val="0000CC"/>
                </a:solidFill>
              </a:rPr>
              <a:t> </a:t>
            </a:r>
            <a:r>
              <a:rPr lang="en-US" altLang="en-US" sz="2400" b="1" i="1">
                <a:solidFill>
                  <a:srgbClr val="0000CC"/>
                </a:solidFill>
              </a:rPr>
              <a:t>O</a:t>
            </a:r>
            <a:r>
              <a:rPr lang="en-US" altLang="en-US" sz="2400" b="1">
                <a:solidFill>
                  <a:srgbClr val="0000CC"/>
                </a:solidFill>
              </a:rPr>
              <a:t>(</a:t>
            </a:r>
            <a:r>
              <a:rPr lang="en-US" altLang="en-US" sz="2400" b="1" i="1">
                <a:solidFill>
                  <a:srgbClr val="0000CC"/>
                </a:solidFill>
              </a:rPr>
              <a:t>n</a:t>
            </a:r>
            <a:r>
              <a:rPr lang="en-US" altLang="en-US" sz="2400" b="1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en-US" altLang="en-US" sz="2100"/>
              <a:t>because the test in the inner </a:t>
            </a:r>
            <a:r>
              <a:rPr lang="en-US" altLang="en-US" sz="2100" i="1"/>
              <a:t>for</a:t>
            </a:r>
            <a:r>
              <a:rPr lang="en-US" altLang="en-US" sz="2100"/>
              <a:t> loop always fails immediately</a:t>
            </a:r>
          </a:p>
          <a:p>
            <a:r>
              <a:rPr lang="en-US" altLang="en-US" sz="2400"/>
              <a:t>The average running time also </a:t>
            </a:r>
            <a:r>
              <a:rPr lang="en-US" altLang="en-US" b="1" i="1">
                <a:solidFill>
                  <a:srgbClr val="0000CC"/>
                </a:solidFill>
              </a:rPr>
              <a:t>O</a:t>
            </a:r>
            <a:r>
              <a:rPr lang="en-US" altLang="en-US" b="1">
                <a:solidFill>
                  <a:srgbClr val="0000CC"/>
                </a:solidFill>
              </a:rPr>
              <a:t>(</a:t>
            </a:r>
            <a:r>
              <a:rPr lang="en-US" altLang="en-US" b="1" i="1">
                <a:solidFill>
                  <a:srgbClr val="0000CC"/>
                </a:solidFill>
              </a:rPr>
              <a:t>n</a:t>
            </a:r>
            <a:r>
              <a:rPr lang="en-US" altLang="en-US" b="1" baseline="30000">
                <a:solidFill>
                  <a:srgbClr val="0000CC"/>
                </a:solidFill>
              </a:rPr>
              <a:t>2</a:t>
            </a:r>
            <a:r>
              <a:rPr lang="en-US" altLang="en-US" b="1">
                <a:solidFill>
                  <a:srgbClr val="0000CC"/>
                </a:solidFill>
              </a:rPr>
              <a:t>)</a:t>
            </a:r>
            <a:endParaRPr lang="en-US" altLang="en-US" sz="2400" b="1">
              <a:solidFill>
                <a:srgbClr val="0000CC"/>
              </a:solidFill>
            </a:endParaRPr>
          </a:p>
          <a:p>
            <a:endParaRPr lang="en-US" altLang="en-US" sz="2400">
              <a:latin typeface="Trebuchet MS" panose="020B0603020202020204" pitchFamily="34" charset="0"/>
            </a:endParaRPr>
          </a:p>
        </p:txBody>
      </p:sp>
      <p:graphicFrame>
        <p:nvGraphicFramePr>
          <p:cNvPr id="74756" name="Object 3"/>
          <p:cNvGraphicFramePr>
            <a:graphicFrameLocks noChangeAspect="1"/>
          </p:cNvGraphicFramePr>
          <p:nvPr/>
        </p:nvGraphicFramePr>
        <p:xfrm>
          <a:off x="990600" y="3200400"/>
          <a:ext cx="4464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1854200" imgH="508000" progId="Equation.3">
                  <p:embed/>
                </p:oleObj>
              </mc:Choice>
              <mc:Fallback>
                <p:oleObj name="Equation" r:id="rId4" imgW="1854200" imgH="508000" progId="Equation.3">
                  <p:embed/>
                  <p:pic>
                    <p:nvPicPr>
                      <p:cNvPr id="747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464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57D09-C844-4CEB-89DB-3B527C95EE04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5D2-1FB6-457B-9C5F-1DD65811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91" y="2740079"/>
            <a:ext cx="3218417" cy="672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Selection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251-7BB5-48DD-9ECD-3A3D0EE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8771A5-7465-4EBA-B0B4-748F1114D4E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92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/>
              <a:t>Find the minimum value in the list</a:t>
            </a:r>
          </a:p>
          <a:p>
            <a:r>
              <a:rPr lang="en-US" altLang="en-US" sz="2800"/>
              <a:t>Swap it with the value in the first position</a:t>
            </a:r>
          </a:p>
          <a:p>
            <a:r>
              <a:rPr lang="en-US" altLang="en-US" sz="2800"/>
              <a:t>Repeat the steps above for the remainder of the list (starting at the second position and advancing each time)</a:t>
            </a:r>
            <a:r>
              <a:rPr lang="en-US" altLang="en-US" sz="3600">
                <a:latin typeface="Trebuchet MS" panose="020B0603020202020204" pitchFamily="34" charset="0"/>
              </a:rPr>
              <a:t>	</a:t>
            </a:r>
          </a:p>
          <a:p>
            <a:endParaRPr lang="en-US" altLang="en-US" sz="3600">
              <a:latin typeface="Trebuchet MS" panose="020B0603020202020204" pitchFamily="34" charset="0"/>
            </a:endParaRP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79D00-90C7-4C86-BF90-2319377C522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3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066800"/>
            <a:ext cx="4724400" cy="48466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i </a:t>
            </a:r>
            <a:r>
              <a:rPr lang="en-US" altLang="en-US">
                <a:latin typeface="Times New Roman" panose="02020603050405020304" pitchFamily="18" charset="0"/>
              </a:rPr>
              <a:t>=0, </a:t>
            </a:r>
            <a:r>
              <a:rPr lang="en-US" altLang="en-US" i="1">
                <a:latin typeface="Times New Roman" panose="02020603050405020304" pitchFamily="18" charset="0"/>
              </a:rPr>
              <a:t>i  </a:t>
            </a:r>
            <a:r>
              <a:rPr lang="en-US" altLang="en-US">
                <a:latin typeface="Times New Roman" panose="02020603050405020304" pitchFamily="18" charset="0"/>
              </a:rPr>
              <a:t>&lt; 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min = i;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    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 </a:t>
            </a:r>
            <a:r>
              <a:rPr lang="en-US" altLang="en-US">
                <a:latin typeface="Times New Roman" panose="02020603050405020304" pitchFamily="18" charset="0"/>
              </a:rPr>
              <a:t>= i+1, </a:t>
            </a:r>
            <a:r>
              <a:rPr lang="en-US" altLang="en-US" i="1">
                <a:latin typeface="Times New Roman" panose="02020603050405020304" pitchFamily="18" charset="0"/>
              </a:rPr>
              <a:t>j &lt; n 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j++</a:t>
            </a:r>
            <a:r>
              <a:rPr lang="en-US" altLang="en-US"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if (	</a:t>
            </a:r>
            <a:r>
              <a:rPr lang="en-US" altLang="en-US" i="1">
                <a:latin typeface="Times New Roman" panose="02020603050405020304" pitchFamily="18" charset="0"/>
              </a:rPr>
              <a:t> 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 &lt;</a:t>
            </a:r>
            <a:r>
              <a:rPr lang="en-US" altLang="en-US" i="1">
                <a:latin typeface="Times New Roman" panose="02020603050405020304" pitchFamily="18" charset="0"/>
              </a:rPr>
              <a:t> A</a:t>
            </a:r>
            <a:r>
              <a:rPr lang="en-US" altLang="en-US">
                <a:latin typeface="Times New Roman" panose="02020603050405020304" pitchFamily="18" charset="0"/>
              </a:rPr>
              <a:t>[min]){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  min = j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}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// end if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}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// 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>
                <a:latin typeface="Times New Roman" panose="02020603050405020304" pitchFamily="18" charset="0"/>
              </a:rPr>
              <a:t>swap(i,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min)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}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// end outer for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4195763" y="3352800"/>
            <a:ext cx="3957637" cy="224631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swap(i, min</a:t>
            </a:r>
            <a:r>
              <a:rPr lang="en-US" altLang="en-US" sz="20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 int </a:t>
            </a:r>
            <a:r>
              <a:rPr lang="en-US" altLang="en-US" sz="2000"/>
              <a:t>temp = A[i];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A[i] = A[min];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A[min]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}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9D411-7EAB-4EE8-8B2E-BE5705D0F050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0"/>
            <a:ext cx="5867400" cy="4876800"/>
          </a:xfrm>
        </p:spPr>
        <p:txBody>
          <a:bodyPr/>
          <a:lstStyle/>
          <a:p>
            <a:r>
              <a:rPr lang="en-US" altLang="en-US"/>
              <a:t>The Selection Sort might swap an array element with itself--this is harmless.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80952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400">
                <a:solidFill>
                  <a:schemeClr val="tx2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0953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2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4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8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5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5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6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4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</p:grpSp>
      <p:sp>
        <p:nvSpPr>
          <p:cNvPr id="863242" name="Line 10"/>
          <p:cNvSpPr>
            <a:spLocks noChangeShapeType="1"/>
          </p:cNvSpPr>
          <p:nvPr/>
        </p:nvSpPr>
        <p:spPr bwMode="auto">
          <a:xfrm flipH="1" flipV="1">
            <a:off x="1066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3" name="Line 11"/>
          <p:cNvSpPr>
            <a:spLocks noChangeShapeType="1"/>
          </p:cNvSpPr>
          <p:nvPr/>
        </p:nvSpPr>
        <p:spPr bwMode="auto">
          <a:xfrm flipH="1" flipV="1">
            <a:off x="137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4" name="Line 12"/>
          <p:cNvSpPr>
            <a:spLocks noChangeShapeType="1"/>
          </p:cNvSpPr>
          <p:nvPr/>
        </p:nvSpPr>
        <p:spPr bwMode="auto">
          <a:xfrm flipH="1" flipV="1">
            <a:off x="1676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5" name="Line 13"/>
          <p:cNvSpPr>
            <a:spLocks noChangeShapeType="1"/>
          </p:cNvSpPr>
          <p:nvPr/>
        </p:nvSpPr>
        <p:spPr bwMode="auto">
          <a:xfrm flipH="1" flipV="1">
            <a:off x="1981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6" name="Line 14"/>
          <p:cNvSpPr>
            <a:spLocks noChangeShapeType="1"/>
          </p:cNvSpPr>
          <p:nvPr/>
        </p:nvSpPr>
        <p:spPr bwMode="auto">
          <a:xfrm flipH="1" flipV="1">
            <a:off x="2286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14400" y="2209800"/>
            <a:ext cx="1525588" cy="838200"/>
            <a:chOff x="576" y="1392"/>
            <a:chExt cx="961" cy="528"/>
          </a:xfrm>
        </p:grpSpPr>
        <p:grpSp>
          <p:nvGrpSpPr>
            <p:cNvPr id="80944" name="Group 16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80947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40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0948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0949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8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50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5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51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4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45" name="Line 22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Line 23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56" name="Line 24"/>
          <p:cNvSpPr>
            <a:spLocks noChangeShapeType="1"/>
          </p:cNvSpPr>
          <p:nvPr/>
        </p:nvSpPr>
        <p:spPr bwMode="auto">
          <a:xfrm flipH="1" flipV="1">
            <a:off x="13731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7" name="Line 25"/>
          <p:cNvSpPr>
            <a:spLocks noChangeShapeType="1"/>
          </p:cNvSpPr>
          <p:nvPr/>
        </p:nvSpPr>
        <p:spPr bwMode="auto">
          <a:xfrm flipH="1" flipV="1">
            <a:off x="16779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8" name="Line 26"/>
          <p:cNvSpPr>
            <a:spLocks noChangeShapeType="1"/>
          </p:cNvSpPr>
          <p:nvPr/>
        </p:nvSpPr>
        <p:spPr bwMode="auto">
          <a:xfrm flipH="1" flipV="1">
            <a:off x="19827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9" name="Line 27"/>
          <p:cNvSpPr>
            <a:spLocks noChangeShapeType="1"/>
          </p:cNvSpPr>
          <p:nvPr/>
        </p:nvSpPr>
        <p:spPr bwMode="auto">
          <a:xfrm flipH="1" flipV="1">
            <a:off x="22875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14400" y="3048000"/>
            <a:ext cx="1525588" cy="838200"/>
            <a:chOff x="576" y="1920"/>
            <a:chExt cx="961" cy="528"/>
          </a:xfrm>
        </p:grpSpPr>
        <p:grpSp>
          <p:nvGrpSpPr>
            <p:cNvPr id="80936" name="Group 29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80939" name="AutoShape 30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40" name="AutoShape 31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41" name="AutoShape 32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80942" name="AutoShape 33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5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43" name="AutoShape 34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7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37" name="Line 35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36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69" name="Line 37"/>
          <p:cNvSpPr>
            <a:spLocks noChangeShapeType="1"/>
          </p:cNvSpPr>
          <p:nvPr/>
        </p:nvSpPr>
        <p:spPr bwMode="auto">
          <a:xfrm flipV="1">
            <a:off x="16764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70" name="Line 38"/>
          <p:cNvSpPr>
            <a:spLocks noChangeShapeType="1"/>
          </p:cNvSpPr>
          <p:nvPr/>
        </p:nvSpPr>
        <p:spPr bwMode="auto">
          <a:xfrm flipV="1">
            <a:off x="1981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71" name="Line 39"/>
          <p:cNvSpPr>
            <a:spLocks noChangeShapeType="1"/>
          </p:cNvSpPr>
          <p:nvPr/>
        </p:nvSpPr>
        <p:spPr bwMode="auto">
          <a:xfrm flipV="1">
            <a:off x="2286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3886200"/>
            <a:ext cx="1525588" cy="838200"/>
            <a:chOff x="576" y="2448"/>
            <a:chExt cx="961" cy="528"/>
          </a:xfrm>
        </p:grpSpPr>
        <p:grpSp>
          <p:nvGrpSpPr>
            <p:cNvPr id="80928" name="Group 41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80931" name="AutoShape 4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32" name="AutoShape 4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33" name="AutoShape 4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80934" name="AutoShape 4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80935" name="AutoShape 4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7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29" name="Line 47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0" name="Line 48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14400" y="4724400"/>
            <a:ext cx="1525588" cy="838200"/>
            <a:chOff x="576" y="2976"/>
            <a:chExt cx="961" cy="528"/>
          </a:xfrm>
        </p:grpSpPr>
        <p:grpSp>
          <p:nvGrpSpPr>
            <p:cNvPr id="80920" name="Group 50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80923" name="AutoShape 5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24" name="AutoShape 5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25" name="AutoShape 5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80926" name="AutoShape 5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0927" name="AutoShape 5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80921" name="Line 56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Line 57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90" name="Line 58"/>
          <p:cNvSpPr>
            <a:spLocks noChangeShapeType="1"/>
          </p:cNvSpPr>
          <p:nvPr/>
        </p:nvSpPr>
        <p:spPr bwMode="auto">
          <a:xfrm flipV="1">
            <a:off x="19812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91" name="Line 59"/>
          <p:cNvSpPr>
            <a:spLocks noChangeShapeType="1"/>
          </p:cNvSpPr>
          <p:nvPr/>
        </p:nvSpPr>
        <p:spPr bwMode="auto">
          <a:xfrm flipV="1">
            <a:off x="2286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"/>
          <p:cNvSpPr txBox="1">
            <a:spLocks/>
          </p:cNvSpPr>
          <p:nvPr/>
        </p:nvSpPr>
        <p:spPr bwMode="auto">
          <a:xfrm>
            <a:off x="609600" y="473075"/>
            <a:ext cx="7239000" cy="1143000"/>
          </a:xfrm>
          <a:prstGeom prst="rect">
            <a:avLst/>
          </a:prstGeom>
          <a:noFill/>
        </p:spPr>
        <p:txBody>
          <a:bodyPr lIns="45720" tIns="0" rIns="45720" bIns="0" anchor="b">
            <a:normAutofit/>
          </a:bodyPr>
          <a:lstStyle/>
          <a:p>
            <a:pPr>
              <a:defRPr/>
            </a:pPr>
            <a:r>
              <a:rPr lang="en-US" sz="3800" b="1" dirty="0">
                <a:latin typeface="Trebuchet MS" pitchFamily="34" charset="0"/>
                <a:ea typeface="+mj-ea"/>
                <a:cs typeface="+mj-cs"/>
              </a:rPr>
              <a:t>Selection Sort - Example</a:t>
            </a:r>
          </a:p>
        </p:txBody>
      </p:sp>
      <p:sp>
        <p:nvSpPr>
          <p:cNvPr id="62" name="Rectangle 23"/>
          <p:cNvSpPr>
            <a:spLocks/>
          </p:cNvSpPr>
          <p:nvPr/>
        </p:nvSpPr>
        <p:spPr bwMode="auto">
          <a:xfrm>
            <a:off x="3200400" y="3429000"/>
            <a:ext cx="4953000" cy="2819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=0,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20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20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20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76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3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3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3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3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3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3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3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4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6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</a:t>
            </a:r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 Sort Example 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78105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319" name="Rectangle 23"/>
          <p:cNvSpPr>
            <a:spLocks/>
          </p:cNvSpPr>
          <p:nvPr/>
        </p:nvSpPr>
        <p:spPr bwMode="auto">
          <a:xfrm>
            <a:off x="304800" y="4010025"/>
            <a:ext cx="5791200" cy="2819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=0,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20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20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20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-28575" y="866775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82969" name="Text Box 183"/>
          <p:cNvSpPr txBox="1">
            <a:spLocks noChangeArrowheads="1"/>
          </p:cNvSpPr>
          <p:nvPr/>
        </p:nvSpPr>
        <p:spPr bwMode="auto">
          <a:xfrm>
            <a:off x="6691313" y="6858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1213" y="90011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47813" y="892175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0125" y="90011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725" y="89217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7613" y="90011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2625" y="892175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6525" y="90011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3125" y="89217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 Box 183"/>
          <p:cNvSpPr txBox="1">
            <a:spLocks noChangeArrowheads="1"/>
          </p:cNvSpPr>
          <p:nvPr/>
        </p:nvSpPr>
        <p:spPr bwMode="auto">
          <a:xfrm>
            <a:off x="762000" y="1252538"/>
            <a:ext cx="124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62</a:t>
            </a:r>
          </a:p>
        </p:txBody>
      </p:sp>
      <p:sp>
        <p:nvSpPr>
          <p:cNvPr id="25" name="Text Box 183"/>
          <p:cNvSpPr txBox="1">
            <a:spLocks noChangeArrowheads="1"/>
          </p:cNvSpPr>
          <p:nvPr/>
        </p:nvSpPr>
        <p:spPr bwMode="auto">
          <a:xfrm>
            <a:off x="1449388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26" name="Text Box 183"/>
          <p:cNvSpPr txBox="1">
            <a:spLocks noChangeArrowheads="1"/>
          </p:cNvSpPr>
          <p:nvPr/>
        </p:nvSpPr>
        <p:spPr bwMode="auto">
          <a:xfrm>
            <a:off x="2201863" y="1252538"/>
            <a:ext cx="1247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27" name="Text Box 183"/>
          <p:cNvSpPr txBox="1">
            <a:spLocks noChangeArrowheads="1"/>
          </p:cNvSpPr>
          <p:nvPr/>
        </p:nvSpPr>
        <p:spPr bwMode="auto">
          <a:xfrm>
            <a:off x="2944813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28" name="Text Box 183"/>
          <p:cNvSpPr txBox="1">
            <a:spLocks noChangeArrowheads="1"/>
          </p:cNvSpPr>
          <p:nvPr/>
        </p:nvSpPr>
        <p:spPr bwMode="auto">
          <a:xfrm>
            <a:off x="3678238" y="1252538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29" name="Text Box 183"/>
          <p:cNvSpPr txBox="1">
            <a:spLocks noChangeArrowheads="1"/>
          </p:cNvSpPr>
          <p:nvPr/>
        </p:nvSpPr>
        <p:spPr bwMode="auto">
          <a:xfrm>
            <a:off x="4421188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30" name="Text Box 183"/>
          <p:cNvSpPr txBox="1">
            <a:spLocks noChangeArrowheads="1"/>
          </p:cNvSpPr>
          <p:nvPr/>
        </p:nvSpPr>
        <p:spPr bwMode="auto">
          <a:xfrm>
            <a:off x="5173663" y="1252538"/>
            <a:ext cx="1247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</a:t>
            </a:r>
          </a:p>
        </p:txBody>
      </p:sp>
      <p:sp>
        <p:nvSpPr>
          <p:cNvPr id="31" name="Text Box 183"/>
          <p:cNvSpPr txBox="1">
            <a:spLocks noChangeArrowheads="1"/>
          </p:cNvSpPr>
          <p:nvPr/>
        </p:nvSpPr>
        <p:spPr bwMode="auto">
          <a:xfrm>
            <a:off x="5916613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</a:t>
            </a:r>
          </a:p>
        </p:txBody>
      </p:sp>
      <p:graphicFrame>
        <p:nvGraphicFramePr>
          <p:cNvPr id="32" name="Group 3"/>
          <p:cNvGraphicFramePr>
            <a:graphicFrameLocks/>
          </p:cNvGraphicFramePr>
          <p:nvPr/>
        </p:nvGraphicFramePr>
        <p:xfrm>
          <a:off x="762000" y="16430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06" name="Text Box 24"/>
          <p:cNvSpPr txBox="1">
            <a:spLocks noChangeArrowheads="1"/>
          </p:cNvSpPr>
          <p:nvPr/>
        </p:nvSpPr>
        <p:spPr bwMode="auto">
          <a:xfrm>
            <a:off x="-19050" y="1643063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83007" name="Text Box 183"/>
          <p:cNvSpPr txBox="1">
            <a:spLocks noChangeArrowheads="1"/>
          </p:cNvSpPr>
          <p:nvPr/>
        </p:nvSpPr>
        <p:spPr bwMode="auto">
          <a:xfrm>
            <a:off x="6643688" y="14986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55750" y="16684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79650" y="16764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14663" y="16684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65550" y="16764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02150" y="16684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4463" y="16764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61063" y="16684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Text Box 183"/>
          <p:cNvSpPr txBox="1">
            <a:spLocks noChangeArrowheads="1"/>
          </p:cNvSpPr>
          <p:nvPr/>
        </p:nvSpPr>
        <p:spPr bwMode="auto">
          <a:xfrm>
            <a:off x="1457325" y="2022475"/>
            <a:ext cx="1236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45" name="Text Box 183"/>
          <p:cNvSpPr txBox="1">
            <a:spLocks noChangeArrowheads="1"/>
          </p:cNvSpPr>
          <p:nvPr/>
        </p:nvSpPr>
        <p:spPr bwMode="auto">
          <a:xfrm>
            <a:off x="2211388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46" name="Text Box 183"/>
          <p:cNvSpPr txBox="1">
            <a:spLocks noChangeArrowheads="1"/>
          </p:cNvSpPr>
          <p:nvPr/>
        </p:nvSpPr>
        <p:spPr bwMode="auto">
          <a:xfrm>
            <a:off x="2952750" y="2022475"/>
            <a:ext cx="1238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7" name="Text Box 183"/>
          <p:cNvSpPr txBox="1">
            <a:spLocks noChangeArrowheads="1"/>
          </p:cNvSpPr>
          <p:nvPr/>
        </p:nvSpPr>
        <p:spPr bwMode="auto">
          <a:xfrm>
            <a:off x="3687763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8" name="Text Box 183"/>
          <p:cNvSpPr txBox="1">
            <a:spLocks noChangeArrowheads="1"/>
          </p:cNvSpPr>
          <p:nvPr/>
        </p:nvSpPr>
        <p:spPr bwMode="auto">
          <a:xfrm>
            <a:off x="4429125" y="2022475"/>
            <a:ext cx="1236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9" name="Text Box 183"/>
          <p:cNvSpPr txBox="1">
            <a:spLocks noChangeArrowheads="1"/>
          </p:cNvSpPr>
          <p:nvPr/>
        </p:nvSpPr>
        <p:spPr bwMode="auto">
          <a:xfrm>
            <a:off x="5183188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50" name="Text Box 183"/>
          <p:cNvSpPr txBox="1">
            <a:spLocks noChangeArrowheads="1"/>
          </p:cNvSpPr>
          <p:nvPr/>
        </p:nvSpPr>
        <p:spPr bwMode="auto">
          <a:xfrm>
            <a:off x="5924550" y="2022475"/>
            <a:ext cx="1238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1166813" y="1219200"/>
            <a:ext cx="4300537" cy="457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0"/>
          </p:cNvCxnSpPr>
          <p:nvPr/>
        </p:nvCxnSpPr>
        <p:spPr>
          <a:xfrm rot="16200000" flipH="1">
            <a:off x="3177382" y="-718344"/>
            <a:ext cx="423862" cy="4365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3"/>
          <p:cNvGraphicFramePr>
            <a:graphicFrameLocks/>
          </p:cNvGraphicFramePr>
          <p:nvPr/>
        </p:nvGraphicFramePr>
        <p:xfrm>
          <a:off x="777875" y="243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44" name="Text Box 24"/>
          <p:cNvSpPr txBox="1">
            <a:spLocks noChangeArrowheads="1"/>
          </p:cNvSpPr>
          <p:nvPr/>
        </p:nvSpPr>
        <p:spPr bwMode="auto">
          <a:xfrm>
            <a:off x="9525" y="2430463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83045" name="Text Box 183"/>
          <p:cNvSpPr txBox="1">
            <a:spLocks noChangeArrowheads="1"/>
          </p:cNvSpPr>
          <p:nvPr/>
        </p:nvSpPr>
        <p:spPr bwMode="auto">
          <a:xfrm>
            <a:off x="6672263" y="22860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09813" y="2463800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44825" y="24558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95713" y="2463800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32313" y="24558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4625" y="24638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91225" y="24558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7" name="Text Box 183"/>
          <p:cNvSpPr txBox="1">
            <a:spLocks noChangeArrowheads="1"/>
          </p:cNvSpPr>
          <p:nvPr/>
        </p:nvSpPr>
        <p:spPr bwMode="auto">
          <a:xfrm>
            <a:off x="2241550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68" name="Text Box 183"/>
          <p:cNvSpPr txBox="1">
            <a:spLocks noChangeArrowheads="1"/>
          </p:cNvSpPr>
          <p:nvPr/>
        </p:nvSpPr>
        <p:spPr bwMode="auto">
          <a:xfrm>
            <a:off x="2982913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69" name="Text Box 183"/>
          <p:cNvSpPr txBox="1">
            <a:spLocks noChangeArrowheads="1"/>
          </p:cNvSpPr>
          <p:nvPr/>
        </p:nvSpPr>
        <p:spPr bwMode="auto">
          <a:xfrm>
            <a:off x="3717925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70" name="Text Box 183"/>
          <p:cNvSpPr txBox="1">
            <a:spLocks noChangeArrowheads="1"/>
          </p:cNvSpPr>
          <p:nvPr/>
        </p:nvSpPr>
        <p:spPr bwMode="auto">
          <a:xfrm>
            <a:off x="4459288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sp>
        <p:nvSpPr>
          <p:cNvPr id="71" name="Text Box 183"/>
          <p:cNvSpPr txBox="1">
            <a:spLocks noChangeArrowheads="1"/>
          </p:cNvSpPr>
          <p:nvPr/>
        </p:nvSpPr>
        <p:spPr bwMode="auto">
          <a:xfrm>
            <a:off x="5213350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sp>
        <p:nvSpPr>
          <p:cNvPr id="72" name="Text Box 183"/>
          <p:cNvSpPr txBox="1">
            <a:spLocks noChangeArrowheads="1"/>
          </p:cNvSpPr>
          <p:nvPr/>
        </p:nvSpPr>
        <p:spPr bwMode="auto">
          <a:xfrm>
            <a:off x="5954713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cxnSp>
        <p:nvCxnSpPr>
          <p:cNvPr id="73" name="Straight Arrow Connector 72"/>
          <p:cNvCxnSpPr>
            <a:stCxn id="46" idx="0"/>
          </p:cNvCxnSpPr>
          <p:nvPr/>
        </p:nvCxnSpPr>
        <p:spPr>
          <a:xfrm rot="16200000" flipH="1" flipV="1">
            <a:off x="2489994" y="1356519"/>
            <a:ext cx="415925" cy="174783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1" idx="0"/>
          </p:cNvCxnSpPr>
          <p:nvPr/>
        </p:nvCxnSpPr>
        <p:spPr>
          <a:xfrm>
            <a:off x="1863725" y="2014538"/>
            <a:ext cx="1528763" cy="4413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2619375" y="2819400"/>
            <a:ext cx="2162175" cy="42227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Group 3"/>
          <p:cNvGraphicFramePr>
            <a:graphicFrameLocks/>
          </p:cNvGraphicFramePr>
          <p:nvPr/>
        </p:nvGraphicFramePr>
        <p:xfrm>
          <a:off x="815975" y="326072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81" name="Text Box 24"/>
          <p:cNvSpPr txBox="1">
            <a:spLocks noChangeArrowheads="1"/>
          </p:cNvSpPr>
          <p:nvPr/>
        </p:nvSpPr>
        <p:spPr bwMode="auto">
          <a:xfrm>
            <a:off x="33338" y="3260725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83082" name="Text Box 183"/>
          <p:cNvSpPr txBox="1">
            <a:spLocks noChangeArrowheads="1"/>
          </p:cNvSpPr>
          <p:nvPr/>
        </p:nvSpPr>
        <p:spPr bwMode="auto">
          <a:xfrm>
            <a:off x="6696075" y="3124200"/>
            <a:ext cx="98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68638" y="3286125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819525" y="32940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56125" y="328612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78438" y="32940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15038" y="3286125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" name="Text Box 183"/>
          <p:cNvSpPr txBox="1">
            <a:spLocks noChangeArrowheads="1"/>
          </p:cNvSpPr>
          <p:nvPr/>
        </p:nvSpPr>
        <p:spPr bwMode="auto">
          <a:xfrm>
            <a:off x="3006725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94" name="Text Box 183"/>
          <p:cNvSpPr txBox="1">
            <a:spLocks noChangeArrowheads="1"/>
          </p:cNvSpPr>
          <p:nvPr/>
        </p:nvSpPr>
        <p:spPr bwMode="auto">
          <a:xfrm>
            <a:off x="3741738" y="364648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5" name="Text Box 183"/>
          <p:cNvSpPr txBox="1">
            <a:spLocks noChangeArrowheads="1"/>
          </p:cNvSpPr>
          <p:nvPr/>
        </p:nvSpPr>
        <p:spPr bwMode="auto">
          <a:xfrm>
            <a:off x="4483100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6" name="Text Box 183"/>
          <p:cNvSpPr txBox="1">
            <a:spLocks noChangeArrowheads="1"/>
          </p:cNvSpPr>
          <p:nvPr/>
        </p:nvSpPr>
        <p:spPr bwMode="auto">
          <a:xfrm>
            <a:off x="5237163" y="364648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7" name="Text Box 183"/>
          <p:cNvSpPr txBox="1">
            <a:spLocks noChangeArrowheads="1"/>
          </p:cNvSpPr>
          <p:nvPr/>
        </p:nvSpPr>
        <p:spPr bwMode="auto">
          <a:xfrm>
            <a:off x="5978525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3275" y="912813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60513" y="1700213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06638" y="247650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071813" y="32940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230813" y="91281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021013" y="167481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45013" y="24701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9525" y="3294063"/>
            <a:ext cx="693738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659063" y="2819400"/>
            <a:ext cx="2122487" cy="457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03" name="Slide Number Placeholder 8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0A1CA-A3B8-4FE3-8FE6-E1E82C238FAF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83104" name="Text Box 183"/>
          <p:cNvSpPr txBox="1">
            <a:spLocks noChangeArrowheads="1"/>
          </p:cNvSpPr>
          <p:nvPr/>
        </p:nvSpPr>
        <p:spPr bwMode="auto">
          <a:xfrm>
            <a:off x="6665913" y="1001713"/>
            <a:ext cx="1306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6</a:t>
            </a:r>
          </a:p>
        </p:txBody>
      </p:sp>
      <p:sp>
        <p:nvSpPr>
          <p:cNvPr id="83105" name="Text Box 183"/>
          <p:cNvSpPr txBox="1">
            <a:spLocks noChangeArrowheads="1"/>
          </p:cNvSpPr>
          <p:nvPr/>
        </p:nvSpPr>
        <p:spPr bwMode="auto">
          <a:xfrm>
            <a:off x="6675438" y="17637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10</a:t>
            </a:r>
          </a:p>
        </p:txBody>
      </p:sp>
      <p:sp>
        <p:nvSpPr>
          <p:cNvPr id="83106" name="Text Box 183"/>
          <p:cNvSpPr txBox="1">
            <a:spLocks noChangeArrowheads="1"/>
          </p:cNvSpPr>
          <p:nvPr/>
        </p:nvSpPr>
        <p:spPr bwMode="auto">
          <a:xfrm>
            <a:off x="6686550" y="25257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44</a:t>
            </a:r>
          </a:p>
        </p:txBody>
      </p:sp>
      <p:sp>
        <p:nvSpPr>
          <p:cNvPr id="83107" name="Text Box 183"/>
          <p:cNvSpPr txBox="1">
            <a:spLocks noChangeArrowheads="1"/>
          </p:cNvSpPr>
          <p:nvPr/>
        </p:nvSpPr>
        <p:spPr bwMode="auto">
          <a:xfrm>
            <a:off x="6686550" y="3371850"/>
            <a:ext cx="143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45</a:t>
            </a:r>
          </a:p>
        </p:txBody>
      </p:sp>
    </p:spTree>
    <p:extLst>
      <p:ext uri="{BB962C8B-B14F-4D97-AF65-F5344CB8AC3E}">
        <p14:creationId xmlns:p14="http://schemas.microsoft.com/office/powerpoint/2010/main" val="36468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36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Selection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Sort Example - continued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9650" y="685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319" name="Rectangle 23"/>
          <p:cNvSpPr>
            <a:spLocks/>
          </p:cNvSpPr>
          <p:nvPr/>
        </p:nvSpPr>
        <p:spPr bwMode="auto">
          <a:xfrm>
            <a:off x="304800" y="4724400"/>
            <a:ext cx="7239000" cy="2133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1400" dirty="0">
                <a:latin typeface="Times New Roman" pitchFamily="18" charset="0"/>
                <a:cs typeface="Arial" charset="0"/>
              </a:rPr>
              <a:t> (</a:t>
            </a:r>
            <a:r>
              <a:rPr lang="en-US" sz="14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1400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dirty="0">
                <a:latin typeface="Times New Roman" pitchFamily="18" charset="0"/>
                <a:cs typeface="Arial" charset="0"/>
              </a:rPr>
              <a:t>=0,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14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1400" dirty="0">
                <a:latin typeface="Times New Roman" pitchFamily="18" charset="0"/>
                <a:cs typeface="Arial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14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14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1400" dirty="0">
                <a:latin typeface="Times New Roman" pitchFamily="18" charset="0"/>
                <a:cs typeface="Arial" charset="0"/>
              </a:rPr>
              <a:t> (</a:t>
            </a:r>
            <a:r>
              <a:rPr lang="en-US" sz="14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1400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14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1400" dirty="0">
                <a:latin typeface="Times New Roman" pitchFamily="18" charset="0"/>
                <a:cs typeface="Arial" charset="0"/>
              </a:rPr>
              <a:t>,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14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1400" dirty="0">
                <a:latin typeface="Times New Roman" pitchFamily="18" charset="0"/>
                <a:cs typeface="Arial" charset="0"/>
              </a:rPr>
              <a:t>[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14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14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14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14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14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,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}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14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1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-28575" y="685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85017" name="Text Box 183"/>
          <p:cNvSpPr txBox="1">
            <a:spLocks noChangeArrowheads="1"/>
          </p:cNvSpPr>
          <p:nvPr/>
        </p:nvSpPr>
        <p:spPr bwMode="auto">
          <a:xfrm>
            <a:off x="6862763" y="533400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4888" y="719138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32" name="Group 3"/>
          <p:cNvGraphicFramePr>
            <a:graphicFrameLocks/>
          </p:cNvGraphicFramePr>
          <p:nvPr/>
        </p:nvGraphicFramePr>
        <p:xfrm>
          <a:off x="990600" y="1066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39" name="Text Box 24"/>
          <p:cNvSpPr txBox="1">
            <a:spLocks noChangeArrowheads="1"/>
          </p:cNvSpPr>
          <p:nvPr/>
        </p:nvSpPr>
        <p:spPr bwMode="auto">
          <a:xfrm>
            <a:off x="-19050" y="1066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85040" name="Text Box 183"/>
          <p:cNvSpPr txBox="1">
            <a:spLocks noChangeArrowheads="1"/>
          </p:cNvSpPr>
          <p:nvPr/>
        </p:nvSpPr>
        <p:spPr bwMode="auto">
          <a:xfrm>
            <a:off x="6872288" y="957263"/>
            <a:ext cx="900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3</a:t>
            </a:r>
          </a:p>
        </p:txBody>
      </p:sp>
      <p:graphicFrame>
        <p:nvGraphicFramePr>
          <p:cNvPr id="56" name="Group 3"/>
          <p:cNvGraphicFramePr>
            <a:graphicFrameLocks/>
          </p:cNvGraphicFramePr>
          <p:nvPr/>
        </p:nvGraphicFramePr>
        <p:xfrm>
          <a:off x="1006475" y="1447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61" name="Text Box 24"/>
          <p:cNvSpPr txBox="1">
            <a:spLocks noChangeArrowheads="1"/>
          </p:cNvSpPr>
          <p:nvPr/>
        </p:nvSpPr>
        <p:spPr bwMode="auto">
          <a:xfrm>
            <a:off x="9525" y="14478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85062" name="Text Box 183"/>
          <p:cNvSpPr txBox="1">
            <a:spLocks noChangeArrowheads="1"/>
          </p:cNvSpPr>
          <p:nvPr/>
        </p:nvSpPr>
        <p:spPr bwMode="auto">
          <a:xfrm>
            <a:off x="6900863" y="1363663"/>
            <a:ext cx="900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</a:t>
            </a:r>
          </a:p>
        </p:txBody>
      </p:sp>
      <p:graphicFrame>
        <p:nvGraphicFramePr>
          <p:cNvPr id="83" name="Group 3"/>
          <p:cNvGraphicFramePr>
            <a:graphicFrameLocks/>
          </p:cNvGraphicFramePr>
          <p:nvPr/>
        </p:nvGraphicFramePr>
        <p:xfrm>
          <a:off x="990600" y="19050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83" name="Text Box 24"/>
          <p:cNvSpPr txBox="1">
            <a:spLocks noChangeArrowheads="1"/>
          </p:cNvSpPr>
          <p:nvPr/>
        </p:nvSpPr>
        <p:spPr bwMode="auto">
          <a:xfrm>
            <a:off x="33338" y="19050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85084" name="Text Box 183"/>
          <p:cNvSpPr txBox="1">
            <a:spLocks noChangeArrowheads="1"/>
          </p:cNvSpPr>
          <p:nvPr/>
        </p:nvSpPr>
        <p:spPr bwMode="auto">
          <a:xfrm>
            <a:off x="6870700" y="1795463"/>
            <a:ext cx="900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4</a:t>
            </a:r>
          </a:p>
        </p:txBody>
      </p:sp>
      <p:graphicFrame>
        <p:nvGraphicFramePr>
          <p:cNvPr id="82" name="Group 3"/>
          <p:cNvGraphicFramePr>
            <a:graphicFrameLocks/>
          </p:cNvGraphicFramePr>
          <p:nvPr/>
        </p:nvGraphicFramePr>
        <p:xfrm>
          <a:off x="990600" y="243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05" name="Text Box 24"/>
          <p:cNvSpPr txBox="1">
            <a:spLocks noChangeArrowheads="1"/>
          </p:cNvSpPr>
          <p:nvPr/>
        </p:nvSpPr>
        <p:spPr bwMode="auto">
          <a:xfrm>
            <a:off x="33338" y="2430463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85106" name="Text Box 183"/>
          <p:cNvSpPr txBox="1">
            <a:spLocks noChangeArrowheads="1"/>
          </p:cNvSpPr>
          <p:nvPr/>
        </p:nvSpPr>
        <p:spPr bwMode="auto">
          <a:xfrm>
            <a:off x="6870700" y="2328863"/>
            <a:ext cx="1012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94150" y="24638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30750" y="24558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53063" y="24638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89663" y="24558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Text Box 183"/>
          <p:cNvSpPr txBox="1">
            <a:spLocks noChangeArrowheads="1"/>
          </p:cNvSpPr>
          <p:nvPr/>
        </p:nvSpPr>
        <p:spPr bwMode="auto">
          <a:xfrm>
            <a:off x="3848100" y="2819400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105" name="Text Box 183"/>
          <p:cNvSpPr txBox="1">
            <a:spLocks noChangeArrowheads="1"/>
          </p:cNvSpPr>
          <p:nvPr/>
        </p:nvSpPr>
        <p:spPr bwMode="auto">
          <a:xfrm>
            <a:off x="4657725" y="2819400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A[min]= 55</a:t>
            </a:r>
          </a:p>
        </p:txBody>
      </p:sp>
      <p:sp>
        <p:nvSpPr>
          <p:cNvPr id="106" name="Text Box 183"/>
          <p:cNvSpPr txBox="1">
            <a:spLocks noChangeArrowheads="1"/>
          </p:cNvSpPr>
          <p:nvPr/>
        </p:nvSpPr>
        <p:spPr bwMode="auto">
          <a:xfrm>
            <a:off x="5411788" y="2828925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107" name="Text Box 183"/>
          <p:cNvSpPr txBox="1">
            <a:spLocks noChangeArrowheads="1"/>
          </p:cNvSpPr>
          <p:nvPr/>
        </p:nvSpPr>
        <p:spPr bwMode="auto">
          <a:xfrm>
            <a:off x="6153150" y="2819400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443288" y="2286000"/>
            <a:ext cx="10556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3508375" y="2286000"/>
            <a:ext cx="762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Group 3"/>
          <p:cNvGraphicFramePr>
            <a:graphicFrameLocks/>
          </p:cNvGraphicFramePr>
          <p:nvPr/>
        </p:nvGraphicFramePr>
        <p:xfrm>
          <a:off x="993775" y="315912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37" name="Text Box 24"/>
          <p:cNvSpPr txBox="1">
            <a:spLocks noChangeArrowheads="1"/>
          </p:cNvSpPr>
          <p:nvPr/>
        </p:nvSpPr>
        <p:spPr bwMode="auto">
          <a:xfrm>
            <a:off x="76200" y="3159125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85138" name="Text Box 183"/>
          <p:cNvSpPr txBox="1">
            <a:spLocks noChangeArrowheads="1"/>
          </p:cNvSpPr>
          <p:nvPr/>
        </p:nvSpPr>
        <p:spPr bwMode="auto">
          <a:xfrm>
            <a:off x="6875463" y="3057525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733925" y="3184525"/>
            <a:ext cx="695325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422775" y="2822575"/>
            <a:ext cx="838200" cy="301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 flipV="1">
            <a:off x="4346575" y="2822575"/>
            <a:ext cx="914400" cy="301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Group 3"/>
          <p:cNvGraphicFramePr>
            <a:graphicFrameLocks/>
          </p:cNvGraphicFramePr>
          <p:nvPr/>
        </p:nvGraphicFramePr>
        <p:xfrm>
          <a:off x="993775" y="370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62" name="Text Box 24"/>
          <p:cNvSpPr txBox="1">
            <a:spLocks noChangeArrowheads="1"/>
          </p:cNvSpPr>
          <p:nvPr/>
        </p:nvSpPr>
        <p:spPr bwMode="auto">
          <a:xfrm>
            <a:off x="76200" y="3700463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85163" name="Text Box 183"/>
          <p:cNvSpPr txBox="1">
            <a:spLocks noChangeArrowheads="1"/>
          </p:cNvSpPr>
          <p:nvPr/>
        </p:nvSpPr>
        <p:spPr bwMode="auto">
          <a:xfrm>
            <a:off x="6875463" y="3590925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519738" y="372586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4929188" y="3541713"/>
            <a:ext cx="3698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4994275" y="3541713"/>
            <a:ext cx="381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Group 3"/>
          <p:cNvGraphicFramePr>
            <a:graphicFrameLocks/>
          </p:cNvGraphicFramePr>
          <p:nvPr/>
        </p:nvGraphicFramePr>
        <p:xfrm>
          <a:off x="993775" y="42338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87" name="Text Box 24"/>
          <p:cNvSpPr txBox="1">
            <a:spLocks noChangeArrowheads="1"/>
          </p:cNvSpPr>
          <p:nvPr/>
        </p:nvSpPr>
        <p:spPr bwMode="auto">
          <a:xfrm>
            <a:off x="76200" y="4233863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85188" name="Text Box 183"/>
          <p:cNvSpPr txBox="1">
            <a:spLocks noChangeArrowheads="1"/>
          </p:cNvSpPr>
          <p:nvPr/>
        </p:nvSpPr>
        <p:spPr bwMode="auto">
          <a:xfrm>
            <a:off x="6927850" y="4124325"/>
            <a:ext cx="900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29350" y="4259263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691188" y="4075113"/>
            <a:ext cx="3698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 flipV="1">
            <a:off x="5756275" y="4075113"/>
            <a:ext cx="381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766888" y="1090613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38413" y="14795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209925" y="1943100"/>
            <a:ext cx="693738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990975" y="2490788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481638" y="733425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49613" y="10985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745038" y="14652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17950" y="1947863"/>
            <a:ext cx="693738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745038" y="24558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202" name="Slide Number Placeholder 5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782C7-4608-48AA-A108-74786CF1F58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85203" name="Text Box 183"/>
          <p:cNvSpPr txBox="1">
            <a:spLocks noChangeArrowheads="1"/>
          </p:cNvSpPr>
          <p:nvPr/>
        </p:nvSpPr>
        <p:spPr bwMode="auto">
          <a:xfrm>
            <a:off x="6838950" y="728663"/>
            <a:ext cx="1184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</a:t>
            </a:r>
          </a:p>
        </p:txBody>
      </p:sp>
      <p:sp>
        <p:nvSpPr>
          <p:cNvPr id="85204" name="Text Box 183"/>
          <p:cNvSpPr txBox="1">
            <a:spLocks noChangeArrowheads="1"/>
          </p:cNvSpPr>
          <p:nvPr/>
        </p:nvSpPr>
        <p:spPr bwMode="auto">
          <a:xfrm>
            <a:off x="6838950" y="11858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10</a:t>
            </a:r>
          </a:p>
        </p:txBody>
      </p:sp>
      <p:sp>
        <p:nvSpPr>
          <p:cNvPr id="85205" name="Text Box 183"/>
          <p:cNvSpPr txBox="1">
            <a:spLocks noChangeArrowheads="1"/>
          </p:cNvSpPr>
          <p:nvPr/>
        </p:nvSpPr>
        <p:spPr bwMode="auto">
          <a:xfrm>
            <a:off x="6864350" y="1566863"/>
            <a:ext cx="1300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44</a:t>
            </a:r>
          </a:p>
        </p:txBody>
      </p:sp>
      <p:sp>
        <p:nvSpPr>
          <p:cNvPr id="85206" name="Text Box 183"/>
          <p:cNvSpPr txBox="1">
            <a:spLocks noChangeArrowheads="1"/>
          </p:cNvSpPr>
          <p:nvPr/>
        </p:nvSpPr>
        <p:spPr bwMode="auto">
          <a:xfrm>
            <a:off x="6858000" y="1981200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45</a:t>
            </a:r>
          </a:p>
        </p:txBody>
      </p:sp>
      <p:sp>
        <p:nvSpPr>
          <p:cNvPr id="85207" name="Text Box 183"/>
          <p:cNvSpPr txBox="1">
            <a:spLocks noChangeArrowheads="1"/>
          </p:cNvSpPr>
          <p:nvPr/>
        </p:nvSpPr>
        <p:spPr bwMode="auto">
          <a:xfrm>
            <a:off x="6861175" y="25574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45</a:t>
            </a:r>
          </a:p>
        </p:txBody>
      </p:sp>
      <p:sp>
        <p:nvSpPr>
          <p:cNvPr id="85208" name="Text Box 183"/>
          <p:cNvSpPr txBox="1">
            <a:spLocks noChangeArrowheads="1"/>
          </p:cNvSpPr>
          <p:nvPr/>
        </p:nvSpPr>
        <p:spPr bwMode="auto">
          <a:xfrm>
            <a:off x="6896100" y="3286125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58</a:t>
            </a:r>
          </a:p>
        </p:txBody>
      </p:sp>
      <p:sp>
        <p:nvSpPr>
          <p:cNvPr id="85209" name="Text Box 183"/>
          <p:cNvSpPr txBox="1">
            <a:spLocks noChangeArrowheads="1"/>
          </p:cNvSpPr>
          <p:nvPr/>
        </p:nvSpPr>
        <p:spPr bwMode="auto">
          <a:xfrm>
            <a:off x="6896100" y="3819525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62</a:t>
            </a:r>
          </a:p>
        </p:txBody>
      </p:sp>
      <p:sp>
        <p:nvSpPr>
          <p:cNvPr id="85210" name="Text Box 183"/>
          <p:cNvSpPr txBox="1">
            <a:spLocks noChangeArrowheads="1"/>
          </p:cNvSpPr>
          <p:nvPr/>
        </p:nvSpPr>
        <p:spPr bwMode="auto">
          <a:xfrm>
            <a:off x="6919913" y="43862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62</a:t>
            </a:r>
          </a:p>
        </p:txBody>
      </p:sp>
    </p:spTree>
    <p:extLst>
      <p:ext uri="{BB962C8B-B14F-4D97-AF65-F5344CB8AC3E}">
        <p14:creationId xmlns:p14="http://schemas.microsoft.com/office/powerpoint/2010/main" val="25768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15" grpId="0" animBg="1"/>
      <p:bldP spid="135" grpId="0" animBg="1"/>
      <p:bldP spid="1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techniques and their analysis (I): n</a:t>
            </a:r>
            <a:r>
              <a:rPr lang="en-US" baseline="30000" dirty="0"/>
              <a:t>2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0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 vs Insertion Sort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7315200" cy="5334000"/>
          </a:xfrm>
        </p:spPr>
        <p:txBody>
          <a:bodyPr/>
          <a:lstStyle/>
          <a:p>
            <a:r>
              <a:rPr lang="en-US" altLang="en-US" sz="2800"/>
              <a:t>Selection sort's advantage is that </a:t>
            </a:r>
          </a:p>
          <a:p>
            <a:pPr lvl="1"/>
            <a:r>
              <a:rPr lang="en-US" altLang="en-US" sz="2400"/>
              <a:t>While </a:t>
            </a:r>
            <a:r>
              <a:rPr lang="en-US" altLang="en-US" sz="2400">
                <a:solidFill>
                  <a:srgbClr val="0000CC"/>
                </a:solidFill>
              </a:rPr>
              <a:t>insertion sort</a:t>
            </a:r>
            <a:r>
              <a:rPr lang="en-US" altLang="en-US" sz="2400"/>
              <a:t> typically makes fewer comparisons than </a:t>
            </a:r>
            <a:r>
              <a:rPr lang="en-US" altLang="en-US" sz="2400">
                <a:solidFill>
                  <a:srgbClr val="0000CC"/>
                </a:solidFill>
              </a:rPr>
              <a:t>selection sort</a:t>
            </a:r>
            <a:r>
              <a:rPr lang="en-US" altLang="en-US" sz="2400"/>
              <a:t>, </a:t>
            </a:r>
          </a:p>
          <a:p>
            <a:pPr lvl="1"/>
            <a:r>
              <a:rPr lang="en-US" altLang="en-US" sz="2400">
                <a:solidFill>
                  <a:srgbClr val="0000CC"/>
                </a:solidFill>
              </a:rPr>
              <a:t>Insertion sort </a:t>
            </a:r>
            <a:r>
              <a:rPr lang="en-US" altLang="en-US" sz="2400"/>
              <a:t>requires more writes than the </a:t>
            </a:r>
            <a:r>
              <a:rPr lang="en-US" altLang="en-US" sz="2400">
                <a:solidFill>
                  <a:srgbClr val="0000CC"/>
                </a:solidFill>
              </a:rPr>
              <a:t>selection sort</a:t>
            </a:r>
            <a:r>
              <a:rPr lang="en-US" altLang="en-US" sz="2400"/>
              <a:t> because the inner loop of the </a:t>
            </a:r>
            <a:r>
              <a:rPr lang="en-US" altLang="en-US" sz="2400">
                <a:solidFill>
                  <a:srgbClr val="0000CC"/>
                </a:solidFill>
              </a:rPr>
              <a:t>insertion sort </a:t>
            </a:r>
            <a:r>
              <a:rPr lang="en-US" altLang="en-US" sz="2400"/>
              <a:t>can require shifting large sections of the sorted portion of the array. </a:t>
            </a:r>
          </a:p>
          <a:p>
            <a:pPr lvl="2"/>
            <a:r>
              <a:rPr lang="en-US" altLang="en-US" sz="1800"/>
              <a:t>In general, insertion sort will write to the array O(</a:t>
            </a:r>
            <a:r>
              <a:rPr lang="en-US" altLang="en-US" sz="1800" i="1"/>
              <a:t>n</a:t>
            </a:r>
            <a:r>
              <a:rPr lang="en-US" altLang="en-US" sz="1800" baseline="30000"/>
              <a:t>2</a:t>
            </a:r>
            <a:r>
              <a:rPr lang="en-US" altLang="en-US" sz="1800"/>
              <a:t>) times</a:t>
            </a:r>
          </a:p>
          <a:p>
            <a:pPr lvl="2"/>
            <a:r>
              <a:rPr lang="en-US" altLang="en-US" sz="1800"/>
              <a:t>Whereas selection sort will write/swap only O(</a:t>
            </a:r>
            <a:r>
              <a:rPr lang="en-US" altLang="en-US" sz="1800" i="1"/>
              <a:t>n</a:t>
            </a:r>
            <a:r>
              <a:rPr lang="en-US" altLang="en-US" sz="1800"/>
              <a:t>) times</a:t>
            </a:r>
          </a:p>
          <a:p>
            <a:pPr lvl="1"/>
            <a:r>
              <a:rPr lang="en-US" altLang="en-US" sz="2400"/>
              <a:t>For this reason </a:t>
            </a:r>
            <a:r>
              <a:rPr lang="en-US" altLang="en-US" sz="2400">
                <a:solidFill>
                  <a:srgbClr val="0000CC"/>
                </a:solidFill>
              </a:rPr>
              <a:t>selection sort </a:t>
            </a:r>
            <a:r>
              <a:rPr lang="en-US" altLang="en-US" sz="2400"/>
              <a:t>may be preferable in cases where writing to memory is significantly more expensive than reading, </a:t>
            </a:r>
          </a:p>
          <a:p>
            <a:pPr lvl="2"/>
            <a:r>
              <a:rPr lang="en-US" altLang="en-US" sz="2400"/>
              <a:t>such as with EPROM or flash memory</a:t>
            </a:r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405A4-03FE-4020-90CC-49EE9A6D55ED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228600"/>
            <a:ext cx="7239000" cy="7620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Comparisons of different sorting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72390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075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r>
                        <a:rPr lang="en-US" baseline="0" dirty="0"/>
                        <a:t>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75"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comparisons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comparisons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comparisons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75"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swaps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writes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US" dirty="0"/>
                        <a:t>n) swaps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575">
                <a:tc>
                  <a:txBody>
                    <a:bodyPr/>
                    <a:lstStyle/>
                    <a:p>
                      <a:r>
                        <a:rPr lang="en-US" dirty="0"/>
                        <a:t>Adaptive: O(n) running time when nearly sorted (Best case running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Adaptive: O(n) running time when nearly sorted (Best case running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adaptive </a:t>
                      </a:r>
                      <a:r>
                        <a:rPr lang="el-GR" dirty="0"/>
                        <a:t>Θ(</a:t>
                      </a: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 running time when nearly sorted (Best case running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1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AD7B39-84C7-4AB2-AC35-E73FEE5DE73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11875" y="2891330"/>
            <a:ext cx="1997061" cy="4992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Thank you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5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The sorting problem is to arrange a sequence of records so that the values of their key fields form a non-decreasing sequence.</a:t>
            </a:r>
          </a:p>
          <a:p>
            <a:pPr>
              <a:lnSpc>
                <a:spcPct val="80000"/>
              </a:lnSpc>
            </a:pPr>
            <a:endParaRPr lang="en-US" altLang="en-US" sz="170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Given records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 with key values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, respectively we must produce the same records in an order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 such that the keys are in the corresponding non-decreasing order.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key(</a:t>
            </a:r>
            <a:r>
              <a:rPr lang="en-US" altLang="en-US" sz="16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6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1600">
                <a:latin typeface="Trebuchet MS" panose="020B0603020202020204" pitchFamily="34" charset="0"/>
                <a:sym typeface="Wingdings" panose="05000000000000000000" pitchFamily="2" charset="2"/>
              </a:rPr>
              <a:t> 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6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endParaRPr lang="en-US" altLang="en-US" sz="1800">
              <a:solidFill>
                <a:srgbClr val="0000CC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The records may NOT have distinct values, and can appear in any order.</a:t>
            </a:r>
          </a:p>
          <a:p>
            <a:pPr>
              <a:lnSpc>
                <a:spcPct val="80000"/>
              </a:lnSpc>
            </a:pPr>
            <a:endParaRPr lang="en-US" altLang="en-US" sz="170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Different criteria to evaluate the running time,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Number of algorithm steps.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Number of comparisons between the keys (for expensive comparisons).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The number of times a record is moved (for large records).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700">
              <a:latin typeface="Trebuchet MS" panose="020B0603020202020204" pitchFamily="34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721CC-300E-4CB3-9267-A7A2FABDBBBD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5D2-1FB6-457B-9C5F-1DD65811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91" y="2740079"/>
            <a:ext cx="3218417" cy="672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Bubble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251-7BB5-48DD-9ECD-3A3D0EE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8771A5-7465-4EBA-B0B4-748F1114D4E3}" type="slidenum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One of the simplest sorting methods.</a:t>
            </a:r>
          </a:p>
          <a:p>
            <a:pPr>
              <a:lnSpc>
                <a:spcPct val="90000"/>
              </a:lnSpc>
            </a:pPr>
            <a:endParaRPr lang="en-US" altLang="en-US" sz="22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The basic idea is the “weight” of the record.</a:t>
            </a:r>
          </a:p>
          <a:p>
            <a:pPr>
              <a:lnSpc>
                <a:spcPct val="90000"/>
              </a:lnSpc>
            </a:pPr>
            <a:endParaRPr lang="en-US" altLang="en-US" sz="22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The records are kept in an array.</a:t>
            </a:r>
          </a:p>
          <a:p>
            <a:pPr>
              <a:lnSpc>
                <a:spcPct val="90000"/>
              </a:lnSpc>
            </a:pPr>
            <a:endParaRPr lang="en-US" altLang="en-US" sz="22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“heavy” records bubbling up to the end.</a:t>
            </a:r>
          </a:p>
          <a:p>
            <a:pPr>
              <a:lnSpc>
                <a:spcPct val="90000"/>
              </a:lnSpc>
            </a:pPr>
            <a:endParaRPr lang="en-US" altLang="en-US" sz="22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We make repeated passes over the array and sort the values </a:t>
            </a:r>
          </a:p>
          <a:p>
            <a:pPr>
              <a:lnSpc>
                <a:spcPct val="90000"/>
              </a:lnSpc>
            </a:pPr>
            <a:endParaRPr lang="en-US" altLang="en-US" sz="220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>
                <a:latin typeface="Trebuchet MS" panose="020B0603020202020204" pitchFamily="34" charset="0"/>
              </a:rPr>
              <a:t>If two adjacent elements are out of order we reverse the order.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56B21-CDEE-45A0-9CA3-8113D559683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latin typeface="Trebuchet MS" panose="020B0603020202020204" pitchFamily="34" charset="0"/>
              </a:rPr>
              <a:t> The overall effect, is that after the first pass the “heavy” record will bubble all the way to the end.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 On the second top pass, the second highest value goes to the second position, and so on.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Reduce 1 element in each iteration 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7096A-B55A-4CA3-9ACF-B4A18C72B9C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209550" y="12954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n =N;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	 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1; j &lt; 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j++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9ABDE-7DC5-4675-8AFB-9039C422E45F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38600" y="1295400"/>
            <a:ext cx="388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does not exit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until all the data is checked</a:t>
            </a:r>
          </a:p>
        </p:txBody>
      </p:sp>
      <p:sp>
        <p:nvSpPr>
          <p:cNvPr id="27655" name="TextBox 3"/>
          <p:cNvSpPr txBox="1">
            <a:spLocks noChangeArrowheads="1"/>
          </p:cNvSpPr>
          <p:nvPr/>
        </p:nvSpPr>
        <p:spPr bwMode="auto">
          <a:xfrm>
            <a:off x="4038600" y="3352800"/>
            <a:ext cx="3944938" cy="2235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swap ( x , y</a:t>
            </a:r>
            <a:r>
              <a:rPr lang="en-US" altLang="en-US" sz="20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 int </a:t>
            </a:r>
            <a:r>
              <a:rPr lang="en-US" altLang="en-US" sz="2000"/>
              <a:t>temp = 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 = 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4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Garamond"/>
        <a:ea typeface=""/>
        <a:cs typeface="Arial"/>
      </a:majorFont>
      <a:minorFont>
        <a:latin typeface="Gill San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6782</Words>
  <Application>Microsoft Office PowerPoint</Application>
  <PresentationFormat>On-screen Show (4:3)</PresentationFormat>
  <Paragraphs>1236</Paragraphs>
  <Slides>42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Garamond</vt:lpstr>
      <vt:lpstr>Gill Sans</vt:lpstr>
      <vt:lpstr>Times</vt:lpstr>
      <vt:lpstr>Times New Roman</vt:lpstr>
      <vt:lpstr>Trebuchet MS</vt:lpstr>
      <vt:lpstr>Wingdings</vt:lpstr>
      <vt:lpstr>Wingdings 2</vt:lpstr>
      <vt:lpstr>Pixel</vt:lpstr>
      <vt:lpstr>Office Theme</vt:lpstr>
      <vt:lpstr>Equation</vt:lpstr>
      <vt:lpstr>CS302 Design and Analysis of Algorithm </vt:lpstr>
      <vt:lpstr>Task</vt:lpstr>
      <vt:lpstr>Solution</vt:lpstr>
      <vt:lpstr>Sorting techniques and their analysis (I): n2: </vt:lpstr>
      <vt:lpstr>Introduction</vt:lpstr>
      <vt:lpstr>Bubble Sort</vt:lpstr>
      <vt:lpstr>Bubble Sort</vt:lpstr>
      <vt:lpstr>Bubble Sort</vt:lpstr>
      <vt:lpstr>Bubble Sort</vt:lpstr>
      <vt:lpstr>Bubble Sort</vt:lpstr>
      <vt:lpstr>Bubble Sort</vt:lpstr>
      <vt:lpstr>Bubble Sort Example (First Pass)</vt:lpstr>
      <vt:lpstr>Bubble Sort Example (Second Pass)</vt:lpstr>
      <vt:lpstr>Bubble Sort Example (Third Pass)</vt:lpstr>
      <vt:lpstr>Bubble Sort Example (Fourth Pass)</vt:lpstr>
      <vt:lpstr>Bubble Sort Example (Fifth Pass)</vt:lpstr>
      <vt:lpstr>Bubble Sort Example (Sixth Pass)</vt:lpstr>
      <vt:lpstr>Bubble Sort Example (Seventh Pass)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 Example (First Pass)</vt:lpstr>
      <vt:lpstr>Insertion Sort Example (Second Pass)</vt:lpstr>
      <vt:lpstr>Insertion Sort Example (Third Pass)</vt:lpstr>
      <vt:lpstr>Insertion Sort Example (Fourth Pass)</vt:lpstr>
      <vt:lpstr>Insertion Sort Example (Fifth Pass)</vt:lpstr>
      <vt:lpstr>Insertion Sort Example (Sixth Pass)</vt:lpstr>
      <vt:lpstr>Insertion Sort Example (Sixth Pass)</vt:lpstr>
      <vt:lpstr>Insertion Sort Example (Sixth Pass)</vt:lpstr>
      <vt:lpstr>Analysis of Insertion Sort</vt:lpstr>
      <vt:lpstr>Selection Sort</vt:lpstr>
      <vt:lpstr>Selection Sort</vt:lpstr>
      <vt:lpstr>Selection Sort</vt:lpstr>
      <vt:lpstr>PowerPoint Presentation</vt:lpstr>
      <vt:lpstr>Selection Sort Example </vt:lpstr>
      <vt:lpstr>Selection Sort Example - continued</vt:lpstr>
      <vt:lpstr>Selection Sort vs Insertion Sort</vt:lpstr>
      <vt:lpstr>Comparisons of different sorting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2020-02-12T15:15:22Z</dcterms:created>
  <dcterms:modified xsi:type="dcterms:W3CDTF">2021-03-30T17:16:06Z</dcterms:modified>
</cp:coreProperties>
</file>