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5" r:id="rId1"/>
    <p:sldMasterId id="2147483687" r:id="rId2"/>
  </p:sldMasterIdLst>
  <p:notesMasterIdLst>
    <p:notesMasterId r:id="rId56"/>
  </p:notesMasterIdLst>
  <p:handoutMasterIdLst>
    <p:handoutMasterId r:id="rId57"/>
  </p:handoutMasterIdLst>
  <p:sldIdLst>
    <p:sldId id="824" r:id="rId3"/>
    <p:sldId id="712" r:id="rId4"/>
    <p:sldId id="713" r:id="rId5"/>
    <p:sldId id="714" r:id="rId6"/>
    <p:sldId id="715" r:id="rId7"/>
    <p:sldId id="716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47" r:id="rId16"/>
    <p:sldId id="748" r:id="rId17"/>
    <p:sldId id="749" r:id="rId18"/>
    <p:sldId id="750" r:id="rId19"/>
    <p:sldId id="751" r:id="rId20"/>
    <p:sldId id="752" r:id="rId21"/>
    <p:sldId id="753" r:id="rId22"/>
    <p:sldId id="754" r:id="rId23"/>
    <p:sldId id="755" r:id="rId24"/>
    <p:sldId id="756" r:id="rId25"/>
    <p:sldId id="757" r:id="rId26"/>
    <p:sldId id="758" r:id="rId27"/>
    <p:sldId id="759" r:id="rId28"/>
    <p:sldId id="760" r:id="rId29"/>
    <p:sldId id="761" r:id="rId30"/>
    <p:sldId id="764" r:id="rId31"/>
    <p:sldId id="765" r:id="rId32"/>
    <p:sldId id="766" r:id="rId33"/>
    <p:sldId id="762" r:id="rId34"/>
    <p:sldId id="763" r:id="rId35"/>
    <p:sldId id="767" r:id="rId36"/>
    <p:sldId id="266" r:id="rId37"/>
    <p:sldId id="267" r:id="rId38"/>
    <p:sldId id="268" r:id="rId39"/>
    <p:sldId id="269" r:id="rId40"/>
    <p:sldId id="270" r:id="rId41"/>
    <p:sldId id="272" r:id="rId42"/>
    <p:sldId id="273" r:id="rId43"/>
    <p:sldId id="274" r:id="rId44"/>
    <p:sldId id="277" r:id="rId45"/>
    <p:sldId id="278" r:id="rId46"/>
    <p:sldId id="793" r:id="rId47"/>
    <p:sldId id="768" r:id="rId48"/>
    <p:sldId id="774" r:id="rId49"/>
    <p:sldId id="775" r:id="rId50"/>
    <p:sldId id="808" r:id="rId51"/>
    <p:sldId id="282" r:id="rId52"/>
    <p:sldId id="283" r:id="rId53"/>
    <p:sldId id="809" r:id="rId54"/>
    <p:sldId id="792" r:id="rId55"/>
  </p:sldIdLst>
  <p:sldSz cx="9144000" cy="6858000" type="screen4x3"/>
  <p:notesSz cx="6831013" cy="91170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85246" autoAdjust="0"/>
  </p:normalViewPr>
  <p:slideViewPr>
    <p:cSldViewPr>
      <p:cViewPr varScale="1">
        <p:scale>
          <a:sx n="62" d="100"/>
          <a:sy n="62" d="100"/>
        </p:scale>
        <p:origin x="18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A4948D-D11C-4B7F-AAB5-F5C9CE6857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F1E9288-8DAC-4782-874C-CB9A6DA05A3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230F09-1CEC-4272-A2D1-4C2D4A521B4A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0264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940139-CFA6-4A10-B5A5-CBD9C875F8E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26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6A11D9-C1BF-4FB7-B092-ADB92815F80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88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3FAC3E-9EEB-446E-8266-8569227F3BF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89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FC40AB-23E5-4B23-814F-BDC24AA223F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9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859706-BDF6-4BA6-8115-BA304B91DDF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8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E9288-8DAC-4782-874C-CB9A6DA05A3C}" type="slidenum">
              <a:rPr lang="zh-TW" altLang="en-US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619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E9288-8DAC-4782-874C-CB9A6DA05A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144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28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6C2D18-2FF5-4603-8D8C-E921DE333D9B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4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E396F2-3693-46AF-844E-AFB58A48F61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6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D0FB7E-629B-401E-970C-94F7C2D7CBA0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5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7A6041-77CC-42CE-9A23-A2C7DD9773A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61B528-EDA9-4553-BB4F-4703867C49C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62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CFBD03-AD4B-41EF-9BFE-7A473C59D2BA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6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9BA4F6-1BAA-4EB6-9403-12991D4C102E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831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E9288-8DAC-4782-874C-CB9A6DA05A3C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672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E1A5-E3C3-4FFB-829D-0D835F711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87D5D-540C-4A90-B88D-BA7458718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DD2A-C77D-4FB1-ACBF-F26FDDB1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D9CC-33EC-4716-8D86-7D9152B5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9EB9-40DE-4AD2-97C8-8FABAD76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03A61-2D2E-4758-9445-3AB44B5641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60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7DCB-199C-4724-94B6-50493379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41FFB-2C10-45B7-9620-17C6C9348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82D3D-914D-42FA-BDD4-B1C6F53E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DC3BA-802F-4709-AE46-4BC058E5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B817-B6D6-4F97-A0EA-DABAD82A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FFF72-4B84-48C8-8264-351C9D6ED7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17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CCCF9-9156-4BCF-9D1F-43F72940F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E5293-28FC-44CE-BA6D-CC3990DAA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DC25-772C-4832-B04D-FA38A96F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07C75-5F6B-469F-8CE9-13B02408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1742-16EE-4172-B8ED-2CD3A910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6EE6A-6F6A-4D8B-AC8E-0209B5F0C0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864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3A19-2755-49B9-AB52-A65FCF03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257F5-5C9E-4960-96F9-B24544441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E30CD-2FE5-4B5C-9A37-331248A28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L2.</a:t>
            </a:r>
            <a:fld id="{8C73EC7F-F8CF-4290-940A-7A7C44D65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984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DB56-98A6-4DE7-855E-5011AE8C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BCC0-94AA-4943-A6BF-92EBA5D8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7B0EF-88C1-4707-8ECF-FFDBA50D4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L2.</a:t>
            </a:r>
            <a:fld id="{E1C1D444-C638-4272-9304-D29D794373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55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209E-F418-4773-973C-A60DD4E8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C92C1-524F-47FE-89E9-85267271B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FED5-F31F-4B91-90C2-57CE46024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L2.</a:t>
            </a:r>
            <a:fld id="{AFB86F51-DA73-42FF-A923-CC9EDEDC83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14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428F-0FBB-4D0B-B6A3-99C5CFD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BBC5-09F7-4541-A5FD-D3C987F95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9BF0C-CE4A-47EE-85F8-7EF5560D6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5FCF7-4870-44BB-9705-B4B4A790C8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L2.</a:t>
            </a:r>
            <a:fld id="{8B9C6E19-1726-4401-877D-EE7F2623A1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387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525E-3697-434D-9A77-FDBA0809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40F2-98D5-4A82-B48A-B92C60D7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189B8-6B31-4EFD-BDD7-C36D5A75B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7DAAB-18AA-4048-8B55-E4B0293E6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64334-8B6F-4497-BF35-46D86C83A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87334-AD23-4C7B-9FB9-A19C76499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L2.</a:t>
            </a:r>
            <a:fld id="{CFC08ED7-8892-49E1-913B-AC14A228A0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05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121D-E1BB-4A54-B213-EC625665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3818A-E6B6-46E7-9B63-761EAE808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L2.</a:t>
            </a:r>
            <a:fld id="{86AF5D99-867E-4462-B6A9-CD5336D7F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666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C7A7AF-B383-4AF3-BA90-D547E0021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L2.</a:t>
            </a:r>
            <a:fld id="{D8F32250-9622-4B03-84F9-2C5B76D861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489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D67-C04C-4418-86CA-9FA7C3F3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CF70-CB47-4575-B470-CF7597A1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07A20-C0D5-4333-97F5-B2AF5F4A2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B64DA-777C-4433-978A-9CB5AA532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L2.</a:t>
            </a:r>
            <a:fld id="{6850A19C-8548-4846-A219-33EA34F40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88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088A-E95E-4855-8031-C3DAA446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918B-4092-452E-9613-69DF59B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64C6-F9DD-497E-9CAB-E4FE2AFD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FC6F8-8C96-4AB6-BA91-BD48D42B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9EF9-B6F1-4316-972C-A2C38363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038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7062-476E-4081-AE12-CAC25AA8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1F5EC-73DC-4D00-8228-CE40DD1CF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A5590-964D-4B15-ACD2-3653701C0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8A882-86F4-49AA-87D4-C152E9AF3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L2.</a:t>
            </a:r>
            <a:fld id="{14496E64-FD51-40EE-9958-43D15562BE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705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E562-B074-45A3-9729-1A761A59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AFBE2-4B1F-40C2-8B26-EFE6DDED6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5B468-DC41-4A5C-B5D7-9F580C8BD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L2.</a:t>
            </a:r>
            <a:fld id="{9982C4E3-1C49-4511-A14E-B35E507790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540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ED61B-96E1-4345-AF4E-65C1DFBEF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4DDD6-5EE6-4F3A-8D64-91A60C5BD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F26B1-1BC4-41A8-A746-0BAE513D81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L2.</a:t>
            </a:r>
            <a:fld id="{AA2441C3-CA6A-473E-B4B4-BA086B3345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70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B734-BCE1-43D4-8477-FF622CD3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DA3BC-4020-415C-8E38-8C91997F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F219B-D4A5-43B8-AB00-724A459D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4D5E-6269-46F5-B7D7-74F6D2C5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9B4D-6D9D-45D4-9EC6-3388E040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771A5-7465-4EBA-B0B4-748F1114D4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05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FE5B-3825-4244-881F-2CF70D16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1297-7BA4-465E-9A01-A9118EA43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56A4-B033-422C-B5F8-7882A1CF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CD5FE-0436-4E92-A991-67FC8187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BBC91-4554-4B80-9B26-FE5F8982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931A4-EEFA-4D8B-A0BE-E88588D0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B7B48-A08C-482C-B8E7-7EBDA4ED5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00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5AA0-C3FB-4E29-9AC7-9F008426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EA9BD-9245-413D-A198-D2A289B59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C2978-12AE-4D7B-8B5C-7059CD4EC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1E649-02D0-45F3-841F-C74CAF9F8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DFE0B-9937-465D-ADFF-B38931DC8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85FCF-7B9F-489E-95F1-87164446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4E859-4775-4547-9A6C-541E847F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C1E04-C3E0-4D2B-9847-A4D2F630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C502-E995-4112-B221-217B92AE42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2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3330-D278-4B0C-A43F-86F429CE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C0F9A-7406-406A-8D2D-95E670E3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D1C4-10C1-4409-8CF1-12E7FFD7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27A62-BA39-4F96-802D-A8B12AC4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3E264-76E5-4826-B4EA-70BECBCBCD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24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8CBF5-271F-49D7-B63D-281E9E66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92244-D427-4CDA-9C0D-ABEE0637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572F-E1B5-4BBA-BA93-E44245E2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2D76A-69FA-4E0A-A128-01D3EDCC135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65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8AD8-FE27-49B0-B869-34F517F9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5577-AFF2-4657-AA2A-953EC203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9C79-53E1-4A6F-A67C-E1F8A8F9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1D23F-D855-4D70-AC37-34E1B0B0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91BD9-4EA1-4D99-91CA-943D854A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A478-ED63-4484-B849-585AE6A3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432FE-62E4-441C-82A9-43C426407ED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95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2C14-D84B-4C41-BA19-02172B5B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BA818-8DC5-451C-9F07-FBD77732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F672-920A-4CE0-8600-A9A215A5A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D36B-9281-461C-9A89-9D1C4A39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17EB8-2D0F-45D1-ABF0-833643E0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A2D31-5F19-4EA2-8AE4-C10A0F18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7480A-A53D-4829-ACAD-9D3A9661DF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60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ACA5-8F6C-4C2C-9C01-04A7E132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0D48C-6C0B-4883-9E5E-3EB7554F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557B7-D359-41FB-AABC-A335E996F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6FCB-0EAE-4403-BD6F-91FB893DA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476FE-A6B1-4338-883C-EEE56F83A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21D9-DBD1-48E0-8ADF-DA34CCB4A55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88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8447347-CB35-41CB-8293-5F61A04D5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D3B1A31-614D-4488-8281-74BCDBCE7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084CC896-C08E-4A09-BA79-2604ABF1FC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altLang="en-US"/>
              <a:t>L2.</a:t>
            </a:r>
            <a:fld id="{C48F5B42-4938-49EE-A757-FABE527718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44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24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412165" cy="1152149"/>
          </a:xfrm>
        </p:spPr>
        <p:txBody>
          <a:bodyPr/>
          <a:lstStyle/>
          <a:p>
            <a:r>
              <a:rPr lang="en-US" altLang="en-US" sz="3600" dirty="0"/>
              <a:t>CS302</a:t>
            </a:r>
            <a:br>
              <a:rPr lang="en-US" altLang="en-US" sz="3600" dirty="0"/>
            </a:br>
            <a:r>
              <a:rPr lang="en-US" altLang="en-US" sz="3600" dirty="0"/>
              <a:t>Design and Analysis of Algorithm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06183" y="388244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Garamond" panose="02020404030301010803" pitchFamily="18" charset="0"/>
                <a:ea typeface="宋体" panose="02010600030101010101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7877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435975" cy="41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Analysis Of Recursive Binary 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752600"/>
            <a:ext cx="8893175" cy="4916488"/>
          </a:xfrm>
        </p:spPr>
        <p:txBody>
          <a:bodyPr/>
          <a:lstStyle/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The recurrence relation for the running time of the method is: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T(1)  = a	  		 if n = 1    (one element array)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T(n)  =  T(n / 2) +  b	            if n &gt; 1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651500" y="2492375"/>
            <a:ext cx="1890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50825" y="919163"/>
            <a:ext cx="6843540" cy="310854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array, 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(low &gt; high)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-1;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middle = (low + high)/2;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(array[middle] == target)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middle;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if(array[middle] &lt; target)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(target, array, middle + 1, high);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(target, array, low, middle - 1);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482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2"/>
            <a:ext cx="8435975" cy="503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/>
              <a:t>Analysis Of Recursive Binary Search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371600"/>
            <a:ext cx="8086725" cy="44196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b="1" dirty="0"/>
              <a:t>Expanding: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T(n) = </a:t>
            </a:r>
            <a:r>
              <a:rPr lang="fr-FR" altLang="en-US" sz="1800" b="1" dirty="0">
                <a:solidFill>
                  <a:schemeClr val="accent2"/>
                </a:solidFill>
              </a:rPr>
              <a:t>T(n / 2) + b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	     = [T(n / 4) + b] + b = </a:t>
            </a:r>
            <a:r>
              <a:rPr lang="fr-FR" altLang="en-US" sz="1800" b="1" dirty="0">
                <a:solidFill>
                  <a:schemeClr val="accent2"/>
                </a:solidFill>
              </a:rPr>
              <a:t>T (n / 2</a:t>
            </a:r>
            <a:r>
              <a:rPr lang="fr-FR" altLang="en-US" sz="1800" b="1" baseline="30000" dirty="0">
                <a:solidFill>
                  <a:schemeClr val="accent2"/>
                </a:solidFill>
              </a:rPr>
              <a:t>2</a:t>
            </a:r>
            <a:r>
              <a:rPr lang="fr-FR" altLang="en-US" sz="1800" b="1" dirty="0">
                <a:solidFill>
                  <a:schemeClr val="accent2"/>
                </a:solidFill>
              </a:rPr>
              <a:t>) + 2b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	     = [T(n / 8) + b] + 2b = </a:t>
            </a:r>
            <a:r>
              <a:rPr lang="fr-FR" altLang="en-US" sz="1800" b="1" dirty="0">
                <a:solidFill>
                  <a:schemeClr val="accent2"/>
                </a:solidFill>
              </a:rPr>
              <a:t>T(n /  2</a:t>
            </a:r>
            <a:r>
              <a:rPr lang="fr-FR" altLang="en-US" sz="1800" b="1" baseline="30000" dirty="0">
                <a:solidFill>
                  <a:schemeClr val="accent2"/>
                </a:solidFill>
              </a:rPr>
              <a:t>3</a:t>
            </a:r>
            <a:r>
              <a:rPr lang="fr-FR" altLang="en-US" sz="1800" b="1" dirty="0">
                <a:solidFill>
                  <a:schemeClr val="accent2"/>
                </a:solidFill>
              </a:rPr>
              <a:t>) + 3b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	     = ……..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	     = </a:t>
            </a:r>
            <a:r>
              <a:rPr lang="fr-FR" altLang="en-US" sz="1800" b="1" dirty="0">
                <a:solidFill>
                  <a:schemeClr val="accent2"/>
                </a:solidFill>
              </a:rPr>
              <a:t>T( n / 2</a:t>
            </a:r>
            <a:r>
              <a:rPr lang="fr-FR" altLang="en-US" sz="1800" b="1" baseline="30000" dirty="0">
                <a:solidFill>
                  <a:schemeClr val="accent2"/>
                </a:solidFill>
              </a:rPr>
              <a:t>k</a:t>
            </a:r>
            <a:r>
              <a:rPr lang="fr-FR" altLang="en-US" sz="1800" b="1" dirty="0">
                <a:solidFill>
                  <a:schemeClr val="accent2"/>
                </a:solidFill>
              </a:rPr>
              <a:t>) + kb</a:t>
            </a:r>
          </a:p>
          <a:p>
            <a:pPr lvl="1" eaLnBrk="1" hangingPunct="1">
              <a:buFontTx/>
              <a:buNone/>
            </a:pPr>
            <a:endParaRPr lang="fr-FR" altLang="en-US" sz="1800" b="1" dirty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fr-FR" altLang="en-US" sz="1800" b="1" dirty="0" err="1"/>
              <a:t>When</a:t>
            </a:r>
            <a:r>
              <a:rPr lang="fr-FR" altLang="en-US" sz="1800" b="1" dirty="0"/>
              <a:t> n / 2</a:t>
            </a:r>
            <a:r>
              <a:rPr lang="fr-FR" altLang="en-US" sz="1800" b="1" baseline="30000" dirty="0"/>
              <a:t>k </a:t>
            </a:r>
            <a:r>
              <a:rPr lang="fr-FR" altLang="en-US" sz="1800" b="1" dirty="0"/>
              <a:t> = 1  </a:t>
            </a:r>
            <a:r>
              <a:rPr lang="fr-FR" altLang="en-US" sz="1800" b="1" dirty="0">
                <a:sym typeface="Wingdings" panose="05000000000000000000" pitchFamily="2" charset="2"/>
              </a:rPr>
              <a:t>  n = </a:t>
            </a:r>
            <a:r>
              <a:rPr lang="fr-FR" altLang="en-US" sz="1800" b="1" dirty="0"/>
              <a:t>2</a:t>
            </a:r>
            <a:r>
              <a:rPr lang="fr-FR" altLang="en-US" sz="1800" b="1" baseline="30000" dirty="0"/>
              <a:t>k</a:t>
            </a:r>
            <a:r>
              <a:rPr lang="fr-FR" altLang="en-US" sz="1800" b="1" dirty="0">
                <a:sym typeface="Wingdings" panose="05000000000000000000" pitchFamily="2" charset="2"/>
              </a:rPr>
              <a:t>   k = log n, </a:t>
            </a:r>
            <a:r>
              <a:rPr lang="fr-FR" altLang="en-US" sz="1800" b="1" dirty="0" err="1">
                <a:sym typeface="Wingdings" panose="05000000000000000000" pitchFamily="2" charset="2"/>
              </a:rPr>
              <a:t>we</a:t>
            </a:r>
            <a:r>
              <a:rPr lang="fr-FR" altLang="en-US" sz="1800" b="1" dirty="0">
                <a:sym typeface="Wingdings" panose="05000000000000000000" pitchFamily="2" charset="2"/>
              </a:rPr>
              <a:t> have:</a:t>
            </a:r>
            <a:r>
              <a:rPr lang="fr-FR" altLang="en-US" sz="1800" b="1" dirty="0"/>
              <a:t> </a:t>
            </a:r>
          </a:p>
          <a:p>
            <a:pPr lvl="1" eaLnBrk="1" hangingPunct="1">
              <a:buFontTx/>
              <a:buNone/>
            </a:pPr>
            <a:endParaRPr lang="fr-FR" altLang="en-US" sz="1800" b="1" dirty="0"/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T(n) = T(1) + b </a:t>
            </a:r>
            <a:r>
              <a:rPr lang="fr-FR" altLang="en-US" sz="1800" b="1" dirty="0">
                <a:sym typeface="Wingdings" panose="05000000000000000000" pitchFamily="2" charset="2"/>
              </a:rPr>
              <a:t>log</a:t>
            </a:r>
            <a:r>
              <a:rPr lang="fr-FR" altLang="en-US" sz="1800" b="1" baseline="-25000" dirty="0">
                <a:sym typeface="Wingdings" panose="05000000000000000000" pitchFamily="2" charset="2"/>
              </a:rPr>
              <a:t> </a:t>
            </a:r>
            <a:r>
              <a:rPr lang="fr-FR" altLang="en-US" sz="1800" b="1" dirty="0">
                <a:sym typeface="Wingdings" panose="05000000000000000000" pitchFamily="2" charset="2"/>
              </a:rPr>
              <a:t>n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>
                <a:sym typeface="Wingdings" panose="05000000000000000000" pitchFamily="2" charset="2"/>
              </a:rPr>
              <a:t>		     = a + </a:t>
            </a:r>
            <a:r>
              <a:rPr lang="fr-FR" altLang="en-US" sz="1800" b="1" dirty="0"/>
              <a:t>b </a:t>
            </a:r>
            <a:r>
              <a:rPr lang="fr-FR" altLang="en-US" sz="1800" b="1" dirty="0">
                <a:sym typeface="Wingdings" panose="05000000000000000000" pitchFamily="2" charset="2"/>
              </a:rPr>
              <a:t>log</a:t>
            </a:r>
            <a:r>
              <a:rPr lang="fr-FR" altLang="en-US" sz="1800" b="1" baseline="-25000" dirty="0">
                <a:sym typeface="Wingdings" panose="05000000000000000000" pitchFamily="2" charset="2"/>
              </a:rPr>
              <a:t> </a:t>
            </a:r>
            <a:r>
              <a:rPr lang="fr-FR" altLang="en-US" sz="1800" b="1" dirty="0">
                <a:sym typeface="Wingdings" panose="05000000000000000000" pitchFamily="2" charset="2"/>
              </a:rPr>
              <a:t>n</a:t>
            </a:r>
          </a:p>
          <a:p>
            <a:pPr lvl="1" eaLnBrk="1" hangingPunct="1">
              <a:buFontTx/>
              <a:buNone/>
            </a:pPr>
            <a:endParaRPr lang="fr-FR" altLang="en-US" sz="1800" b="1" dirty="0"/>
          </a:p>
          <a:p>
            <a:pPr lvl="1" eaLnBrk="1" hangingPunct="1">
              <a:buFontTx/>
              <a:buNone/>
            </a:pPr>
            <a:r>
              <a:rPr lang="en-US" altLang="en-US" dirty="0"/>
              <a:t>Therefore, Recursive Binary Search is </a:t>
            </a:r>
            <a:r>
              <a:rPr lang="en-US" altLang="en-US" b="1" dirty="0"/>
              <a:t>O(log n)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651500" y="2492375"/>
            <a:ext cx="1890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1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Home Work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pt-BR" altLang="en-US" sz="2800" dirty="0"/>
              <a:t>T(n) = T(n-1) + bn</a:t>
            </a:r>
          </a:p>
          <a:p>
            <a:pPr>
              <a:buFontTx/>
              <a:buNone/>
            </a:pPr>
            <a:r>
              <a:rPr lang="pt-BR" altLang="en-US" sz="2800" dirty="0"/>
              <a:t> T(0) = c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094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r>
              <a:rPr lang="en-US" altLang="en-US" b="1" dirty="0"/>
              <a:t>Solution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524750" cy="4114800"/>
          </a:xfrm>
        </p:spPr>
        <p:txBody>
          <a:bodyPr/>
          <a:lstStyle/>
          <a:p>
            <a:pPr>
              <a:buFontTx/>
              <a:buNone/>
            </a:pPr>
            <a:br>
              <a:rPr lang="pt-BR" altLang="en-US" sz="1600" dirty="0"/>
            </a:br>
            <a:r>
              <a:rPr lang="pt-BR" altLang="en-US" sz="2000" dirty="0"/>
              <a:t>T(n) = T(n-1) + bn </a:t>
            </a:r>
          </a:p>
          <a:p>
            <a:pPr>
              <a:buFontTx/>
              <a:buNone/>
            </a:pPr>
            <a:r>
              <a:rPr lang="pt-BR" altLang="en-US" sz="2000" dirty="0"/>
              <a:t>             = (T(n-2) + b(n-1)) + bn    = T(n-2) + bn+bn-b</a:t>
            </a:r>
          </a:p>
          <a:p>
            <a:pPr>
              <a:buFontTx/>
              <a:buNone/>
            </a:pPr>
            <a:r>
              <a:rPr lang="pt-BR" altLang="en-US" sz="2000" dirty="0"/>
              <a:t>             = T(n-3) + b(n-2)) +b(n-1) + b(n) =T(n-3)+3bn-2b-b</a:t>
            </a:r>
          </a:p>
          <a:p>
            <a:pPr>
              <a:buFontTx/>
              <a:buNone/>
            </a:pPr>
            <a:r>
              <a:rPr lang="pt-BR" altLang="en-US" sz="2000" dirty="0"/>
              <a:t>              = T(n-4) + b(n-3)+ b(n-2)) +b(n-1) + b(n)  = T(n-4)+4bn-3b-2b-b</a:t>
            </a:r>
          </a:p>
          <a:p>
            <a:pPr>
              <a:buFontTx/>
              <a:buNone/>
            </a:pPr>
            <a:r>
              <a:rPr lang="pt-BR" altLang="en-US" sz="2000" dirty="0"/>
              <a:t>              =T(n-4)+4bn-b[3+2+1]</a:t>
            </a:r>
          </a:p>
          <a:p>
            <a:pPr>
              <a:buFontTx/>
              <a:buNone/>
            </a:pPr>
            <a:r>
              <a:rPr lang="pt-BR" altLang="en-US" sz="2000" dirty="0"/>
              <a:t>             = T(n-k)+kbn-b{(k-1) (k)/2}</a:t>
            </a:r>
          </a:p>
          <a:p>
            <a:pPr>
              <a:buFontTx/>
              <a:buNone/>
            </a:pPr>
            <a:r>
              <a:rPr lang="pt-BR" altLang="en-US" sz="2000" dirty="0"/>
              <a:t>n-k=0 =&gt; n=k</a:t>
            </a:r>
          </a:p>
          <a:p>
            <a:pPr>
              <a:buFontTx/>
              <a:buNone/>
            </a:pPr>
            <a:r>
              <a:rPr lang="pt-BR" altLang="en-US" sz="2000" dirty="0"/>
              <a:t>= T(0)+bn^2+b[(n-1)(n)/2]</a:t>
            </a:r>
          </a:p>
          <a:p>
            <a:pPr>
              <a:buFontTx/>
              <a:buNone/>
            </a:pPr>
            <a:r>
              <a:rPr lang="pt-BR" altLang="en-US" sz="2000" dirty="0"/>
              <a:t>=c+ bn^2+b[(n-1)(n)/2]</a:t>
            </a:r>
          </a:p>
          <a:p>
            <a:pPr>
              <a:buFontTx/>
              <a:buNone/>
            </a:pPr>
            <a:r>
              <a:rPr lang="pt-BR" altLang="en-US" sz="2000" dirty="0"/>
              <a:t> =O(n^2)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002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8578850" cy="47847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              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                    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                      </a:t>
            </a:r>
          </a:p>
          <a:p>
            <a:pPr>
              <a:buFontTx/>
              <a:buNone/>
            </a:pPr>
            <a:r>
              <a:rPr lang="en-US" altLang="en-US" sz="4400"/>
              <a:t>         Recursion Tree Method</a:t>
            </a:r>
          </a:p>
          <a:p>
            <a:endParaRPr lang="en-US" altLang="en-US"/>
          </a:p>
        </p:txBody>
      </p:sp>
      <p:grpSp>
        <p:nvGrpSpPr>
          <p:cNvPr id="16388" name="Group 54"/>
          <p:cNvGrpSpPr>
            <a:grpSpLocks/>
          </p:cNvGrpSpPr>
          <p:nvPr/>
        </p:nvGrpSpPr>
        <p:grpSpPr bwMode="auto">
          <a:xfrm>
            <a:off x="2789238" y="1557338"/>
            <a:ext cx="3429000" cy="1676400"/>
            <a:chOff x="3342" y="1584"/>
            <a:chExt cx="1698" cy="816"/>
          </a:xfrm>
        </p:grpSpPr>
        <p:sp>
          <p:nvSpPr>
            <p:cNvPr id="16389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cxnSp>
          <p:nvCxnSpPr>
            <p:cNvPr id="16390" name="AutoShape 16"/>
            <p:cNvCxnSpPr>
              <a:cxnSpLocks noChangeShapeType="1"/>
              <a:stCxn id="16394" idx="7"/>
              <a:endCxn id="16389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1" name="AutoShape 17"/>
            <p:cNvCxnSpPr>
              <a:cxnSpLocks noChangeShapeType="1"/>
              <a:stCxn id="16401" idx="0"/>
              <a:endCxn id="16389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2" name="AutoShape 18"/>
            <p:cNvCxnSpPr>
              <a:cxnSpLocks noChangeShapeType="1"/>
              <a:stCxn id="16395" idx="0"/>
              <a:endCxn id="16394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3" name="AutoShape 19"/>
            <p:cNvCxnSpPr>
              <a:cxnSpLocks noChangeShapeType="1"/>
              <a:stCxn id="16396" idx="0"/>
              <a:endCxn id="16394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4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395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96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97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6398" name="AutoShape 38"/>
            <p:cNvCxnSpPr>
              <a:cxnSpLocks noChangeShapeType="1"/>
              <a:stCxn id="16397" idx="0"/>
              <a:endCxn id="16394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AutoShape 39"/>
            <p:cNvCxnSpPr>
              <a:cxnSpLocks noChangeShapeType="1"/>
              <a:stCxn id="16402" idx="0"/>
              <a:endCxn id="16401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AutoShape 40"/>
            <p:cNvCxnSpPr>
              <a:cxnSpLocks noChangeShapeType="1"/>
              <a:stCxn id="16403" idx="0"/>
              <a:endCxn id="16401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1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02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03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04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6405" name="AutoShape 45"/>
            <p:cNvCxnSpPr>
              <a:cxnSpLocks noChangeShapeType="1"/>
              <a:stCxn id="16404" idx="0"/>
              <a:endCxn id="16401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46"/>
            <p:cNvCxnSpPr>
              <a:cxnSpLocks noChangeShapeType="1"/>
              <a:stCxn id="16409" idx="0"/>
              <a:endCxn id="16408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47"/>
            <p:cNvCxnSpPr>
              <a:cxnSpLocks noChangeShapeType="1"/>
              <a:stCxn id="16410" idx="0"/>
              <a:endCxn id="16408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8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09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10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11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6412" name="AutoShape 52"/>
            <p:cNvCxnSpPr>
              <a:cxnSpLocks noChangeShapeType="1"/>
              <a:stCxn id="16411" idx="0"/>
              <a:endCxn id="16408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3" name="AutoShape 53"/>
            <p:cNvCxnSpPr>
              <a:cxnSpLocks noChangeShapeType="1"/>
              <a:stCxn id="16389" idx="5"/>
              <a:endCxn id="16408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92433523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28650" y="715964"/>
            <a:ext cx="7886700" cy="625474"/>
          </a:xfrm>
        </p:spPr>
        <p:txBody>
          <a:bodyPr/>
          <a:lstStyle/>
          <a:p>
            <a:r>
              <a:rPr lang="en-US" altLang="en-US" b="1" dirty="0"/>
              <a:t>Recursion tree method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41439"/>
            <a:ext cx="6791325" cy="2773362"/>
          </a:xfrm>
        </p:spPr>
        <p:txBody>
          <a:bodyPr>
            <a:normAutofit/>
          </a:bodyPr>
          <a:lstStyle/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solving recurrences</a:t>
            </a:r>
          </a:p>
          <a:p>
            <a:pPr lvl="1"/>
            <a:r>
              <a:rPr lang="en-US" altLang="en-US" sz="2000" dirty="0"/>
              <a:t>expanding the recurrence into a tree</a:t>
            </a:r>
          </a:p>
          <a:p>
            <a:pPr lvl="1"/>
            <a:r>
              <a:rPr lang="en-US" altLang="en-US" sz="2000" dirty="0"/>
              <a:t>summing the cost at each level</a:t>
            </a:r>
          </a:p>
          <a:p>
            <a:pPr lvl="1"/>
            <a:r>
              <a:rPr lang="en-US" altLang="en-US" sz="2000" dirty="0"/>
              <a:t>Difference between depth and height of node</a:t>
            </a:r>
          </a:p>
        </p:txBody>
      </p:sp>
    </p:spTree>
    <p:extLst>
      <p:ext uri="{BB962C8B-B14F-4D97-AF65-F5344CB8AC3E}">
        <p14:creationId xmlns:p14="http://schemas.microsoft.com/office/powerpoint/2010/main" val="173774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Content Placeholder 4" descr="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609600"/>
            <a:ext cx="7620000" cy="5334000"/>
          </a:xfrm>
        </p:spPr>
      </p:pic>
    </p:spTree>
    <p:extLst>
      <p:ext uri="{BB962C8B-B14F-4D97-AF65-F5344CB8AC3E}">
        <p14:creationId xmlns:p14="http://schemas.microsoft.com/office/powerpoint/2010/main" val="384408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647701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55649" y="1543048"/>
            <a:ext cx="788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c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130675" y="2580915"/>
            <a:ext cx="882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755650" y="3716338"/>
            <a:ext cx="78867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Here Tree nodes represent costs incurred at various levels of the recursion </a:t>
            </a:r>
          </a:p>
        </p:txBody>
      </p:sp>
    </p:spTree>
    <p:extLst>
      <p:ext uri="{BB962C8B-B14F-4D97-AF65-F5344CB8AC3E}">
        <p14:creationId xmlns:p14="http://schemas.microsoft.com/office/powerpoint/2010/main" val="3259063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90562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grpSp>
        <p:nvGrpSpPr>
          <p:cNvPr id="20484" name="Group 10"/>
          <p:cNvGrpSpPr>
            <a:grpSpLocks/>
          </p:cNvGrpSpPr>
          <p:nvPr/>
        </p:nvGrpSpPr>
        <p:grpSpPr bwMode="auto">
          <a:xfrm>
            <a:off x="2362200" y="2133600"/>
            <a:ext cx="4419600" cy="1357313"/>
            <a:chOff x="1488" y="1488"/>
            <a:chExt cx="2784" cy="855"/>
          </a:xfrm>
        </p:grpSpPr>
        <p:sp>
          <p:nvSpPr>
            <p:cNvPr id="20485" name="Line 8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0486" name="Line 9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20487" name="Group 7"/>
            <p:cNvGrpSpPr>
              <a:grpSpLocks/>
            </p:cNvGrpSpPr>
            <p:nvPr/>
          </p:nvGrpSpPr>
          <p:grpSpPr bwMode="auto">
            <a:xfrm>
              <a:off x="1488" y="1968"/>
              <a:ext cx="2784" cy="375"/>
              <a:chOff x="1488" y="1968"/>
              <a:chExt cx="2784" cy="375"/>
            </a:xfrm>
          </p:grpSpPr>
          <p:sp>
            <p:nvSpPr>
              <p:cNvPr id="20489" name="Rectangle 5"/>
              <p:cNvSpPr>
                <a:spLocks noChangeArrowheads="1"/>
              </p:cNvSpPr>
              <p:nvPr/>
            </p:nvSpPr>
            <p:spPr bwMode="auto">
              <a:xfrm>
                <a:off x="1488" y="197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</a:t>
                </a: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</a:t>
                </a: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/2)</a:t>
                </a:r>
              </a:p>
            </p:txBody>
          </p:sp>
          <p:sp>
            <p:nvSpPr>
              <p:cNvPr id="20490" name="Rectangle 6"/>
              <p:cNvSpPr>
                <a:spLocks noChangeArrowheads="1"/>
              </p:cNvSpPr>
              <p:nvPr/>
            </p:nvSpPr>
            <p:spPr bwMode="auto">
              <a:xfrm>
                <a:off x="3517" y="196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</a:t>
                </a: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</a:t>
                </a: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/2)</a:t>
                </a:r>
              </a:p>
            </p:txBody>
          </p:sp>
        </p:grpSp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cn</a:t>
              </a: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637110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90562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grpSp>
        <p:nvGrpSpPr>
          <p:cNvPr id="21508" name="Group 22"/>
          <p:cNvGrpSpPr>
            <a:grpSpLocks/>
          </p:cNvGrpSpPr>
          <p:nvPr/>
        </p:nvGrpSpPr>
        <p:grpSpPr bwMode="auto">
          <a:xfrm>
            <a:off x="1524000" y="2133600"/>
            <a:ext cx="6049963" cy="2179638"/>
            <a:chOff x="960" y="1488"/>
            <a:chExt cx="3811" cy="1373"/>
          </a:xfrm>
        </p:grpSpPr>
        <p:sp>
          <p:nvSpPr>
            <p:cNvPr id="21509" name="Line 4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1511" name="Rectangle 9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cn</a:t>
              </a: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512" name="Line 18"/>
            <p:cNvSpPr>
              <a:spLocks noChangeShapeType="1"/>
            </p:cNvSpPr>
            <p:nvPr/>
          </p:nvSpPr>
          <p:spPr bwMode="auto">
            <a:xfrm flipH="1">
              <a:off x="1392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1513" name="Line 19"/>
            <p:cNvSpPr>
              <a:spLocks noChangeShapeType="1"/>
            </p:cNvSpPr>
            <p:nvPr/>
          </p:nvSpPr>
          <p:spPr bwMode="auto">
            <a:xfrm flipH="1">
              <a:off x="3360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1514" name="Line 20"/>
            <p:cNvSpPr>
              <a:spLocks noChangeShapeType="1"/>
            </p:cNvSpPr>
            <p:nvPr/>
          </p:nvSpPr>
          <p:spPr bwMode="auto">
            <a:xfrm>
              <a:off x="3888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1515" name="Line 21"/>
            <p:cNvSpPr>
              <a:spLocks noChangeShapeType="1"/>
            </p:cNvSpPr>
            <p:nvPr/>
          </p:nvSpPr>
          <p:spPr bwMode="auto">
            <a:xfrm>
              <a:off x="1920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1516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/4)</a:t>
              </a:r>
            </a:p>
          </p:txBody>
        </p:sp>
        <p:sp>
          <p:nvSpPr>
            <p:cNvPr id="21517" name="Rectangle 11"/>
            <p:cNvSpPr>
              <a:spLocks noChangeArrowheads="1"/>
            </p:cNvSpPr>
            <p:nvPr/>
          </p:nvSpPr>
          <p:spPr bwMode="auto">
            <a:xfrm>
              <a:off x="200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/4)</a:t>
              </a:r>
            </a:p>
          </p:txBody>
        </p:sp>
        <p:sp>
          <p:nvSpPr>
            <p:cNvPr id="21518" name="Rectangle 16"/>
            <p:cNvSpPr>
              <a:spLocks noChangeArrowheads="1"/>
            </p:cNvSpPr>
            <p:nvPr/>
          </p:nvSpPr>
          <p:spPr bwMode="auto">
            <a:xfrm>
              <a:off x="297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/4)</a:t>
              </a:r>
            </a:p>
          </p:txBody>
        </p:sp>
        <p:sp>
          <p:nvSpPr>
            <p:cNvPr id="21519" name="Rectangle 17"/>
            <p:cNvSpPr>
              <a:spLocks noChangeArrowheads="1"/>
            </p:cNvSpPr>
            <p:nvPr/>
          </p:nvSpPr>
          <p:spPr bwMode="auto">
            <a:xfrm>
              <a:off x="401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/4)</a:t>
              </a:r>
            </a:p>
          </p:txBody>
        </p:sp>
        <p:sp>
          <p:nvSpPr>
            <p:cNvPr id="21520" name="Rectangle 7"/>
            <p:cNvSpPr>
              <a:spLocks noChangeArrowheads="1"/>
            </p:cNvSpPr>
            <p:nvPr/>
          </p:nvSpPr>
          <p:spPr bwMode="auto">
            <a:xfrm>
              <a:off x="1587" y="197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cn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/2</a:t>
              </a:r>
            </a:p>
          </p:txBody>
        </p:sp>
        <p:sp>
          <p:nvSpPr>
            <p:cNvPr id="21521" name="Rectangle 8"/>
            <p:cNvSpPr>
              <a:spLocks noChangeArrowheads="1"/>
            </p:cNvSpPr>
            <p:nvPr/>
          </p:nvSpPr>
          <p:spPr bwMode="auto">
            <a:xfrm>
              <a:off x="3616" y="196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cn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579777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7200" dirty="0"/>
              <a:t>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9685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85812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2532" name="Line 19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2542" name="Rectangle 13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2545" name="Rectangle 16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5805543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/>
          <a:lstStyle/>
          <a:p>
            <a:r>
              <a:rPr lang="en-US" altLang="en-US" b="1" dirty="0"/>
              <a:t>Determining depth/height of tree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557" name="Picture 7" descr="Untitled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1" y="1447801"/>
            <a:ext cx="612933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63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920749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log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10795362"/>
      </p:ext>
    </p:extLst>
  </p:cSld>
  <p:clrMapOvr>
    <a:masterClrMapping/>
  </p:clrMapOvr>
  <p:transition>
    <p:spli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1026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03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87411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5604" name="Text Box 1029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5605" name="Line 1032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06" name="Line 1033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07" name="Line 1034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08" name="Rectangle 1035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9" name="Line 1036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10" name="Line 1037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11" name="Line 1038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12" name="Line 1039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13" name="Rectangle 1040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5614" name="Rectangle 1041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5615" name="Rectangle 1042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5616" name="Rectangle 1043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5617" name="Rectangle 1044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5618" name="Rectangle 1045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5619" name="Rectangle 1046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5620" name="Text Box 1047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5621" name="Text Box 1048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log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5622" name="Line 1049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23" name="Rectangle 1050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49279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42962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log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124125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log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0175797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30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75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76" name="Line 34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4" name="AutoShape 2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2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3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4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5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6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7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8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9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90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8691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8692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8693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8694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8695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8696" name="Rectangle 21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8697" name="Text Box 22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8698" name="Text Box 24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log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8699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700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701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702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703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#leaves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8704" name="Rectangle 31"/>
          <p:cNvSpPr>
            <a:spLocks noChangeArrowheads="1"/>
          </p:cNvSpPr>
          <p:nvPr/>
        </p:nvSpPr>
        <p:spPr bwMode="auto">
          <a:xfrm>
            <a:off x="8132763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705" name="Text Box 37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2144350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34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699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700" name="Line 2"/>
          <p:cNvSpPr>
            <a:spLocks noChangeShapeType="1"/>
          </p:cNvSpPr>
          <p:nvPr/>
        </p:nvSpPr>
        <p:spPr bwMode="auto">
          <a:xfrm>
            <a:off x="795338" y="2357438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4038" name="AutoShape 3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14362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07" name="Line 9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08" name="Line 10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09" name="Rectangle 11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710" name="Line 12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12" name="Line 14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14" name="Rectangle 16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9715" name="Rectangle 17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9716" name="Rectangle 18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9717" name="Rectangle 19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9718" name="Rectangle 20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9719" name="Rectangle 21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9720" name="Rectangle 22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9721" name="Text Box 23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9722" name="Text Box 24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log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9723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24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725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726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727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#leaves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9728" name="Rectangle 31"/>
          <p:cNvSpPr>
            <a:spLocks noChangeArrowheads="1"/>
          </p:cNvSpPr>
          <p:nvPr/>
        </p:nvSpPr>
        <p:spPr bwMode="auto">
          <a:xfrm>
            <a:off x="8215313" y="5286375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729" name="Line 32"/>
          <p:cNvSpPr>
            <a:spLocks noChangeShapeType="1"/>
          </p:cNvSpPr>
          <p:nvPr/>
        </p:nvSpPr>
        <p:spPr bwMode="auto">
          <a:xfrm>
            <a:off x="73914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30" name="Text Box 33"/>
          <p:cNvSpPr txBox="1">
            <a:spLocks noChangeArrowheads="1"/>
          </p:cNvSpPr>
          <p:nvPr/>
        </p:nvSpPr>
        <p:spPr bwMode="auto">
          <a:xfrm>
            <a:off x="7064375" y="5821363"/>
            <a:ext cx="1927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Total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 = 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log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731" name="Text Box 36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28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5818"/>
            <a:ext cx="6034087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6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447800" y="1828800"/>
            <a:ext cx="5162550" cy="1985963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T(n) = T(n/3) + T(2n/3) + n.</a:t>
            </a:r>
            <a:br>
              <a:rPr lang="en-US" altLang="en-US" b="1" dirty="0"/>
            </a:br>
            <a:r>
              <a:rPr lang="en-US" altLang="en-US" b="1" dirty="0"/>
              <a:t>T(1) = 1</a:t>
            </a: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/>
              <a:t>Solve it by recursion tree method</a:t>
            </a:r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516563"/>
            <a:ext cx="1619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7897DFB-A08A-4893-8283-417AA5003497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51807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US" altLang="en-US" sz="2800" b="1" dirty="0"/>
              <a:t>What is a recurrence relation?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7696200" cy="4365625"/>
          </a:xfrm>
        </p:spPr>
        <p:txBody>
          <a:bodyPr/>
          <a:lstStyle/>
          <a:p>
            <a:r>
              <a:rPr lang="en-US" altLang="en-US" sz="2100" dirty="0"/>
              <a:t>A recurrence relation, T(n),  is a recursive function of integer variable n.</a:t>
            </a:r>
          </a:p>
          <a:p>
            <a:r>
              <a:rPr lang="en-US" altLang="en-US" sz="2100" dirty="0"/>
              <a:t>Like all recursive functions, it has both recursive case and base case.</a:t>
            </a:r>
          </a:p>
          <a:p>
            <a:r>
              <a:rPr lang="en-US" altLang="en-US" sz="2100" dirty="0"/>
              <a:t>Example:</a:t>
            </a:r>
          </a:p>
          <a:p>
            <a:endParaRPr lang="en-US" altLang="en-US" sz="2100" dirty="0"/>
          </a:p>
          <a:p>
            <a:endParaRPr lang="en-US" altLang="en-US" sz="2100" dirty="0"/>
          </a:p>
          <a:p>
            <a:endParaRPr lang="en-US" altLang="en-US" sz="2100" dirty="0"/>
          </a:p>
          <a:p>
            <a:endParaRPr lang="en-US" altLang="en-US" sz="2100" dirty="0"/>
          </a:p>
          <a:p>
            <a:r>
              <a:rPr lang="en-US" altLang="en-US" sz="2100" dirty="0"/>
              <a:t>The portion of the definition that does not contain T is called the </a:t>
            </a:r>
            <a:r>
              <a:rPr lang="en-US" altLang="en-US" sz="2100" b="1" dirty="0"/>
              <a:t>base case</a:t>
            </a:r>
            <a:r>
              <a:rPr lang="en-US" altLang="en-US" sz="2100" dirty="0"/>
              <a:t> of the recurrence relation</a:t>
            </a:r>
          </a:p>
          <a:p>
            <a:r>
              <a:rPr lang="en-US" altLang="en-US" sz="2100" dirty="0"/>
              <a:t>The part that contains T is called the </a:t>
            </a:r>
            <a:r>
              <a:rPr lang="en-US" altLang="en-US" sz="2100" b="1" dirty="0"/>
              <a:t>recurrent or recursive case</a:t>
            </a:r>
            <a:r>
              <a:rPr lang="en-US" altLang="en-US" sz="2100" dirty="0"/>
              <a:t>.</a:t>
            </a:r>
          </a:p>
        </p:txBody>
      </p:sp>
      <p:pic>
        <p:nvPicPr>
          <p:cNvPr id="5124" name="Picture 1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06638"/>
            <a:ext cx="374808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429000"/>
            <a:ext cx="5715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68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524000" y="322785"/>
            <a:ext cx="5815806" cy="594790"/>
          </a:xfrm>
        </p:spPr>
        <p:txBody>
          <a:bodyPr>
            <a:normAutofit/>
          </a:bodyPr>
          <a:lstStyle/>
          <a:p>
            <a:r>
              <a:rPr lang="pt-BR" altLang="en-US" sz="3200" b="1" dirty="0"/>
              <a:t>T(n) = T(n/3) + T(2n/3) + n, </a:t>
            </a:r>
            <a:r>
              <a:rPr lang="en-US" altLang="en-US" sz="3200" b="1" dirty="0"/>
              <a:t>T(1) = 1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56419" y="1253331"/>
            <a:ext cx="7886700" cy="1383507"/>
          </a:xfrm>
        </p:spPr>
        <p:txBody>
          <a:bodyPr/>
          <a:lstStyle/>
          <a:p>
            <a:r>
              <a:rPr lang="en-US" altLang="en-US" i="1" dirty="0"/>
              <a:t>T(n) = T(n/3) + T(2n/3) + n</a:t>
            </a:r>
            <a:r>
              <a:rPr lang="en-US" altLang="en-US" dirty="0"/>
              <a:t>.</a:t>
            </a:r>
          </a:p>
          <a:p>
            <a:r>
              <a:rPr lang="en-US" altLang="en-US" i="1" dirty="0"/>
              <a:t>T(1) = 1</a:t>
            </a:r>
          </a:p>
          <a:p>
            <a:r>
              <a:rPr lang="en-US" altLang="en-US" dirty="0"/>
              <a:t>Expanding out the first few levels, the recurrence tree is:</a:t>
            </a:r>
          </a:p>
          <a:p>
            <a:endParaRPr lang="en-US" altLang="en-US" dirty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9" y="2501900"/>
            <a:ext cx="8640762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3"/>
          <p:cNvSpPr txBox="1">
            <a:spLocks noChangeArrowheads="1"/>
          </p:cNvSpPr>
          <p:nvPr/>
        </p:nvSpPr>
        <p:spPr bwMode="auto">
          <a:xfrm>
            <a:off x="971550" y="6308725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closed form of this recurrence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O(n log n)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386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altLang="en-US" b="1" dirty="0"/>
              <a:t>Determining Height of tree</a:t>
            </a:r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5550" y="1371602"/>
            <a:ext cx="6775450" cy="4800598"/>
          </a:xfrm>
          <a:noFill/>
        </p:spPr>
      </p:pic>
    </p:spTree>
    <p:extLst>
      <p:ext uri="{BB962C8B-B14F-4D97-AF65-F5344CB8AC3E}">
        <p14:creationId xmlns:p14="http://schemas.microsoft.com/office/powerpoint/2010/main" val="2728838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altLang="en-US" b="1" dirty="0"/>
              <a:t>Home Task: Do it yourself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46688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3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/4) +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1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</p:spTree>
    <p:extLst>
      <p:ext uri="{BB962C8B-B14F-4D97-AF65-F5344CB8AC3E}">
        <p14:creationId xmlns:p14="http://schemas.microsoft.com/office/powerpoint/2010/main" val="373714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143250"/>
            <a:ext cx="1181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6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3214688"/>
            <a:ext cx="1181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 descr="Captu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1"/>
            <a:ext cx="617219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9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49324"/>
          </a:xfrm>
        </p:spPr>
        <p:txBody>
          <a:bodyPr/>
          <a:lstStyle/>
          <a:p>
            <a:r>
              <a:rPr lang="en-US" altLang="en-US" b="1" dirty="0"/>
              <a:t>Home Task: Do it yourself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93782" y="1690689"/>
            <a:ext cx="42354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n/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+ n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0063" y="35004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64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EDCBA6F-14E8-4F53-BA93-3E3330526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81FDA196-D6BF-4F33-8AF9-E0D959416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Solve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 +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2)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+ 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2293730-D623-451D-8AB3-12332F60B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F406F4B4-DB3C-4C01-B974-EFF9334DF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098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3865D950-535A-4295-9D1E-4F0385768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Solve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 +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2)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+ 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C8C16E2-D671-4457-AEEA-6DFB2FBCF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E37243AC-C09B-49B9-8E5C-69B0B2170E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B88E67B0-2530-4BE4-A64C-FA7AB963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73735" name="Group 7">
            <a:extLst>
              <a:ext uri="{FF2B5EF4-FFF2-40B4-BE49-F238E27FC236}">
                <a16:creationId xmlns:a16="http://schemas.microsoft.com/office/drawing/2014/main" id="{5C45D955-7356-4A6D-922D-41C7E5D5736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95600"/>
            <a:ext cx="4419600" cy="595313"/>
            <a:chOff x="1488" y="1968"/>
            <a:chExt cx="2784" cy="375"/>
          </a:xfrm>
        </p:grpSpPr>
        <p:sp>
          <p:nvSpPr>
            <p:cNvPr id="73736" name="Rectangle 8">
              <a:extLst>
                <a:ext uri="{FF2B5EF4-FFF2-40B4-BE49-F238E27FC236}">
                  <a16:creationId xmlns:a16="http://schemas.microsoft.com/office/drawing/2014/main" id="{AA4B05CD-661B-4DDF-9841-07D982C71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7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</a:t>
              </a:r>
              <a:r>
                <a:rPr kumimoji="0" lang="en-US" altLang="en-US" sz="32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n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/4)</a:t>
              </a:r>
            </a:p>
          </p:txBody>
        </p:sp>
        <p:sp>
          <p:nvSpPr>
            <p:cNvPr id="73737" name="Rectangle 9">
              <a:extLst>
                <a:ext uri="{FF2B5EF4-FFF2-40B4-BE49-F238E27FC236}">
                  <a16:creationId xmlns:a16="http://schemas.microsoft.com/office/drawing/2014/main" id="{E8ECB842-9C55-4045-91F4-45FCCB55E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" y="196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</a:t>
              </a:r>
              <a:r>
                <a:rPr kumimoji="0" lang="en-US" altLang="en-US" sz="32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n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/2)</a:t>
              </a:r>
            </a:p>
          </p:txBody>
        </p:sp>
      </p:grpSp>
      <p:sp>
        <p:nvSpPr>
          <p:cNvPr id="73738" name="Rectangle 10">
            <a:extLst>
              <a:ext uri="{FF2B5EF4-FFF2-40B4-BE49-F238E27FC236}">
                <a16:creationId xmlns:a16="http://schemas.microsoft.com/office/drawing/2014/main" id="{F0BE5523-E594-4582-81BC-D239A1B75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3739" name="Text Box 11">
            <a:extLst>
              <a:ext uri="{FF2B5EF4-FFF2-40B4-BE49-F238E27FC236}">
                <a16:creationId xmlns:a16="http://schemas.microsoft.com/office/drawing/2014/main" id="{2DD8B4B7-A866-4938-A757-CBD85C8EC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Solve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 +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2)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+ 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  <p:transition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1" name="Line 19">
            <a:extLst>
              <a:ext uri="{FF2B5EF4-FFF2-40B4-BE49-F238E27FC236}">
                <a16:creationId xmlns:a16="http://schemas.microsoft.com/office/drawing/2014/main" id="{C7954EDB-4A0F-49C2-A27C-7B4B83466B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72" name="Line 20">
            <a:extLst>
              <a:ext uri="{FF2B5EF4-FFF2-40B4-BE49-F238E27FC236}">
                <a16:creationId xmlns:a16="http://schemas.microsoft.com/office/drawing/2014/main" id="{E3C80CBE-0A11-4A25-AF59-88A65A531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439CF157-825F-4881-8BC3-74989D391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4770" name="Text Box 18">
            <a:extLst>
              <a:ext uri="{FF2B5EF4-FFF2-40B4-BE49-F238E27FC236}">
                <a16:creationId xmlns:a16="http://schemas.microsoft.com/office/drawing/2014/main" id="{8DF196FE-75D6-4DF5-887B-82AD8E2C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Solve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 +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2)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+ 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</p:txBody>
      </p:sp>
      <p:sp>
        <p:nvSpPr>
          <p:cNvPr id="74773" name="Rectangle 21">
            <a:extLst>
              <a:ext uri="{FF2B5EF4-FFF2-40B4-BE49-F238E27FC236}">
                <a16:creationId xmlns:a16="http://schemas.microsoft.com/office/drawing/2014/main" id="{8D9EDBBE-670B-497C-9898-6272C8B26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4774" name="Line 22">
            <a:extLst>
              <a:ext uri="{FF2B5EF4-FFF2-40B4-BE49-F238E27FC236}">
                <a16:creationId xmlns:a16="http://schemas.microsoft.com/office/drawing/2014/main" id="{289D84C7-EDDA-45CF-8FDE-13AEA88664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75" name="Line 23">
            <a:extLst>
              <a:ext uri="{FF2B5EF4-FFF2-40B4-BE49-F238E27FC236}">
                <a16:creationId xmlns:a16="http://schemas.microsoft.com/office/drawing/2014/main" id="{7B3486CB-0C34-47C0-BD99-088DE92350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76" name="Line 24">
            <a:extLst>
              <a:ext uri="{FF2B5EF4-FFF2-40B4-BE49-F238E27FC236}">
                <a16:creationId xmlns:a16="http://schemas.microsoft.com/office/drawing/2014/main" id="{27D47387-D089-4509-A01A-1FDD14C00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77" name="Line 25">
            <a:extLst>
              <a:ext uri="{FF2B5EF4-FFF2-40B4-BE49-F238E27FC236}">
                <a16:creationId xmlns:a16="http://schemas.microsoft.com/office/drawing/2014/main" id="{AC727495-6B58-4FB2-8BCD-77661A0FC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78" name="Rectangle 26">
            <a:extLst>
              <a:ext uri="{FF2B5EF4-FFF2-40B4-BE49-F238E27FC236}">
                <a16:creationId xmlns:a16="http://schemas.microsoft.com/office/drawing/2014/main" id="{75A069EB-CB51-4251-B7DA-88C29A8E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4779" name="Rectangle 27">
            <a:extLst>
              <a:ext uri="{FF2B5EF4-FFF2-40B4-BE49-F238E27FC236}">
                <a16:creationId xmlns:a16="http://schemas.microsoft.com/office/drawing/2014/main" id="{DC4802B7-B42D-490D-8252-AF00FBF07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4764" name="Rectangle 12">
            <a:extLst>
              <a:ext uri="{FF2B5EF4-FFF2-40B4-BE49-F238E27FC236}">
                <a16:creationId xmlns:a16="http://schemas.microsoft.com/office/drawing/2014/main" id="{43C182E4-8864-4EC6-A081-1179E29AD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33800"/>
            <a:ext cx="14017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/16)</a:t>
            </a:r>
          </a:p>
        </p:txBody>
      </p:sp>
      <p:sp>
        <p:nvSpPr>
          <p:cNvPr id="74765" name="Rectangle 13">
            <a:extLst>
              <a:ext uri="{FF2B5EF4-FFF2-40B4-BE49-F238E27FC236}">
                <a16:creationId xmlns:a16="http://schemas.microsoft.com/office/drawing/2014/main" id="{38BF80B3-BBA1-4EB7-B72E-A9841A42A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11985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/8)</a:t>
            </a:r>
          </a:p>
        </p:txBody>
      </p:sp>
      <p:sp>
        <p:nvSpPr>
          <p:cNvPr id="74766" name="Rectangle 14">
            <a:extLst>
              <a:ext uri="{FF2B5EF4-FFF2-40B4-BE49-F238E27FC236}">
                <a16:creationId xmlns:a16="http://schemas.microsoft.com/office/drawing/2014/main" id="{4269132D-477E-4BA0-9FF3-4050C9DAD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3732213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/8)</a:t>
            </a:r>
          </a:p>
        </p:txBody>
      </p:sp>
      <p:sp>
        <p:nvSpPr>
          <p:cNvPr id="74767" name="Rectangle 15">
            <a:extLst>
              <a:ext uri="{FF2B5EF4-FFF2-40B4-BE49-F238E27FC236}">
                <a16:creationId xmlns:a16="http://schemas.microsoft.com/office/drawing/2014/main" id="{67E19B54-DB25-464A-8A37-CC905E387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32213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</a:t>
            </a:r>
          </a:p>
        </p:txBody>
      </p:sp>
    </p:spTree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7" name="Line 21">
            <a:extLst>
              <a:ext uri="{FF2B5EF4-FFF2-40B4-BE49-F238E27FC236}">
                <a16:creationId xmlns:a16="http://schemas.microsoft.com/office/drawing/2014/main" id="{E5E46930-C712-432E-9C4F-5E5CEF45AC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98" name="Line 22">
            <a:extLst>
              <a:ext uri="{FF2B5EF4-FFF2-40B4-BE49-F238E27FC236}">
                <a16:creationId xmlns:a16="http://schemas.microsoft.com/office/drawing/2014/main" id="{7166FB87-4A68-4520-99D0-DED47D62D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A4724C42-D0F5-401A-86C0-053A02163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EDD542D7-B326-4E32-9689-74A0FD1C91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4935C6C8-4E9A-42D8-AF47-FC1D7424D0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8C56EF02-9B0B-4981-B789-CC128099AE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22072204-DEB2-4DE2-940E-A3B33CBAC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87" name="Line 11">
            <a:extLst>
              <a:ext uri="{FF2B5EF4-FFF2-40B4-BE49-F238E27FC236}">
                <a16:creationId xmlns:a16="http://schemas.microsoft.com/office/drawing/2014/main" id="{2C0D0432-9A47-4080-A92C-8B56477A4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88" name="Rectangle 12">
            <a:extLst>
              <a:ext uri="{FF2B5EF4-FFF2-40B4-BE49-F238E27FC236}">
                <a16:creationId xmlns:a16="http://schemas.microsoft.com/office/drawing/2014/main" id="{C62B9614-3952-4F0E-8F5F-E7C403177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/16)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5789" name="Rectangle 13">
            <a:extLst>
              <a:ext uri="{FF2B5EF4-FFF2-40B4-BE49-F238E27FC236}">
                <a16:creationId xmlns:a16="http://schemas.microsoft.com/office/drawing/2014/main" id="{FF2E33B2-CCB7-4876-AB66-1FBD24EF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/8)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5790" name="Rectangle 14">
            <a:extLst>
              <a:ext uri="{FF2B5EF4-FFF2-40B4-BE49-F238E27FC236}">
                <a16:creationId xmlns:a16="http://schemas.microsoft.com/office/drawing/2014/main" id="{54335A2E-222E-4BF8-B2D0-BDA70FA61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/8)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5791" name="Rectangle 15">
            <a:extLst>
              <a:ext uri="{FF2B5EF4-FFF2-40B4-BE49-F238E27FC236}">
                <a16:creationId xmlns:a16="http://schemas.microsoft.com/office/drawing/2014/main" id="{5F787282-1241-41B8-ABDC-4271446DA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5792" name="Rectangle 16">
            <a:extLst>
              <a:ext uri="{FF2B5EF4-FFF2-40B4-BE49-F238E27FC236}">
                <a16:creationId xmlns:a16="http://schemas.microsoft.com/office/drawing/2014/main" id="{B24A50DE-A32B-41E8-9A92-D83A82A7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5793" name="Rectangle 17">
            <a:extLst>
              <a:ext uri="{FF2B5EF4-FFF2-40B4-BE49-F238E27FC236}">
                <a16:creationId xmlns:a16="http://schemas.microsoft.com/office/drawing/2014/main" id="{6A46A7E4-CB0B-4134-A5DE-F5B951DB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5794" name="Rectangle 18">
            <a:extLst>
              <a:ext uri="{FF2B5EF4-FFF2-40B4-BE49-F238E27FC236}">
                <a16:creationId xmlns:a16="http://schemas.microsoft.com/office/drawing/2014/main" id="{38818715-F913-45FE-90DB-C223C6E0C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Q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(1)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AEA96934-880E-470F-818A-8AB079ADA5AA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1C0E7C21-4874-41C5-AF0D-B1FE0EC0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Solve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 +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2)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+ 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</p:txBody>
      </p:sp>
      <p:sp>
        <p:nvSpPr>
          <p:cNvPr id="75799" name="Rectangle 23">
            <a:extLst>
              <a:ext uri="{FF2B5EF4-FFF2-40B4-BE49-F238E27FC236}">
                <a16:creationId xmlns:a16="http://schemas.microsoft.com/office/drawing/2014/main" id="{9D960CDF-5819-4887-BA59-C7CAB8D61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1" y="274638"/>
            <a:ext cx="4495800" cy="639762"/>
          </a:xfrm>
        </p:spPr>
        <p:txBody>
          <a:bodyPr/>
          <a:lstStyle/>
          <a:p>
            <a:r>
              <a:rPr lang="en-US" altLang="en-US" sz="2800" b="1" dirty="0"/>
              <a:t>Forming Recurrence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1025525"/>
            <a:ext cx="8642350" cy="5832475"/>
          </a:xfrm>
        </p:spPr>
        <p:txBody>
          <a:bodyPr/>
          <a:lstStyle/>
          <a:p>
            <a:r>
              <a:rPr lang="en-US" altLang="en-US" sz="1600" dirty="0"/>
              <a:t>For a given recursive method, the base case and the recursive case of its recurrence relation correspond directly to the base case and the recursive case of the method.</a:t>
            </a:r>
          </a:p>
          <a:p>
            <a:r>
              <a:rPr lang="en-US" altLang="en-US" sz="2000" u="sng" dirty="0">
                <a:solidFill>
                  <a:srgbClr val="0000FF"/>
                </a:solidFill>
              </a:rPr>
              <a:t>Example 1:</a:t>
            </a:r>
            <a:r>
              <a:rPr lang="en-US" altLang="en-US" sz="2000" dirty="0"/>
              <a:t> Write the recurrence relation for the following method.</a:t>
            </a:r>
            <a:endParaRPr lang="en-US" altLang="en-US" sz="2000" b="1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The base case is reached when n == 0. The method performs one comparison. Thus, the number of operations when n == 0, T(0), is some constant a.</a:t>
            </a:r>
          </a:p>
          <a:p>
            <a:r>
              <a:rPr lang="en-US" altLang="en-US" sz="2000" dirty="0"/>
              <a:t>When n &gt; 0, the method performs two basic operations and then calls itself, using ONE recursive call, with a parameter n – 1. </a:t>
            </a:r>
          </a:p>
          <a:p>
            <a:r>
              <a:rPr lang="en-US" altLang="en-US" sz="2000" dirty="0"/>
              <a:t>Therefore the recurrence relation is: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2" y="5638800"/>
            <a:ext cx="44656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2109787" y="2049462"/>
            <a:ext cx="4421188" cy="15700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(n &gt; 0) {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f(n-1);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9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68" name="Line 44">
            <a:extLst>
              <a:ext uri="{FF2B5EF4-FFF2-40B4-BE49-F238E27FC236}">
                <a16:creationId xmlns:a16="http://schemas.microsoft.com/office/drawing/2014/main" id="{121C53DE-7470-43EE-A02B-A2707771F1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869" name="Line 45">
            <a:extLst>
              <a:ext uri="{FF2B5EF4-FFF2-40B4-BE49-F238E27FC236}">
                <a16:creationId xmlns:a16="http://schemas.microsoft.com/office/drawing/2014/main" id="{36FFA942-0943-461D-82BE-108A43E03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865" name="Line 41">
            <a:extLst>
              <a:ext uri="{FF2B5EF4-FFF2-40B4-BE49-F238E27FC236}">
                <a16:creationId xmlns:a16="http://schemas.microsoft.com/office/drawing/2014/main" id="{152757D8-C9DA-4BFA-AAB1-F23C89EE1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0DC4463-00DA-4A29-9CA9-030E7D69E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7848" name="Text Box 24">
            <a:extLst>
              <a:ext uri="{FF2B5EF4-FFF2-40B4-BE49-F238E27FC236}">
                <a16:creationId xmlns:a16="http://schemas.microsoft.com/office/drawing/2014/main" id="{5F47DAAC-E8E8-4ACF-AAA1-A100A7229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Solve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 +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2)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+ 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</p:txBody>
      </p:sp>
      <p:sp>
        <p:nvSpPr>
          <p:cNvPr id="77849" name="Line 25">
            <a:extLst>
              <a:ext uri="{FF2B5EF4-FFF2-40B4-BE49-F238E27FC236}">
                <a16:creationId xmlns:a16="http://schemas.microsoft.com/office/drawing/2014/main" id="{D20F1419-D1EF-4A11-97FC-0F77FC0753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853" name="Line 29">
            <a:extLst>
              <a:ext uri="{FF2B5EF4-FFF2-40B4-BE49-F238E27FC236}">
                <a16:creationId xmlns:a16="http://schemas.microsoft.com/office/drawing/2014/main" id="{7C6C9DED-B2A4-4E3D-8168-772BBCB892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854" name="Line 30">
            <a:extLst>
              <a:ext uri="{FF2B5EF4-FFF2-40B4-BE49-F238E27FC236}">
                <a16:creationId xmlns:a16="http://schemas.microsoft.com/office/drawing/2014/main" id="{C3DC82CE-3729-4BAF-A640-2960721E18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855" name="Line 31">
            <a:extLst>
              <a:ext uri="{FF2B5EF4-FFF2-40B4-BE49-F238E27FC236}">
                <a16:creationId xmlns:a16="http://schemas.microsoft.com/office/drawing/2014/main" id="{49666DFA-67B0-4D25-AEF1-3F7B8CFBA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856" name="Line 32">
            <a:extLst>
              <a:ext uri="{FF2B5EF4-FFF2-40B4-BE49-F238E27FC236}">
                <a16:creationId xmlns:a16="http://schemas.microsoft.com/office/drawing/2014/main" id="{82EDE8B7-A229-4D56-A35B-7D9FEAA95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857" name="Rectangle 33">
            <a:extLst>
              <a:ext uri="{FF2B5EF4-FFF2-40B4-BE49-F238E27FC236}">
                <a16:creationId xmlns:a16="http://schemas.microsoft.com/office/drawing/2014/main" id="{4226EC78-10BC-4AFF-A032-15B43C91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/16)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7858" name="Rectangle 34">
            <a:extLst>
              <a:ext uri="{FF2B5EF4-FFF2-40B4-BE49-F238E27FC236}">
                <a16:creationId xmlns:a16="http://schemas.microsoft.com/office/drawing/2014/main" id="{9FFDB6EC-D543-45C3-ACF7-15701DF3A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/8)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7859" name="Rectangle 35">
            <a:extLst>
              <a:ext uri="{FF2B5EF4-FFF2-40B4-BE49-F238E27FC236}">
                <a16:creationId xmlns:a16="http://schemas.microsoft.com/office/drawing/2014/main" id="{EF55DBDA-00BC-40FC-B4EE-38128B1FA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/8)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7860" name="Rectangle 36">
            <a:extLst>
              <a:ext uri="{FF2B5EF4-FFF2-40B4-BE49-F238E27FC236}">
                <a16:creationId xmlns:a16="http://schemas.microsoft.com/office/drawing/2014/main" id="{4D0895EB-0587-435D-B43D-1877AA19B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7861" name="Rectangle 37">
            <a:extLst>
              <a:ext uri="{FF2B5EF4-FFF2-40B4-BE49-F238E27FC236}">
                <a16:creationId xmlns:a16="http://schemas.microsoft.com/office/drawing/2014/main" id="{82B6AC16-46B1-4C54-8131-74CA9C35E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7862" name="Rectangle 38">
            <a:extLst>
              <a:ext uri="{FF2B5EF4-FFF2-40B4-BE49-F238E27FC236}">
                <a16:creationId xmlns:a16="http://schemas.microsoft.com/office/drawing/2014/main" id="{16DF68D1-1BCD-4DA2-91B0-62FBF464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7863" name="Rectangle 39">
            <a:extLst>
              <a:ext uri="{FF2B5EF4-FFF2-40B4-BE49-F238E27FC236}">
                <a16:creationId xmlns:a16="http://schemas.microsoft.com/office/drawing/2014/main" id="{E2035ED5-5ADA-4A29-90CB-27E8F65B3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Q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(1)</a:t>
            </a:r>
          </a:p>
        </p:txBody>
      </p:sp>
      <p:sp>
        <p:nvSpPr>
          <p:cNvPr id="77864" name="Text Box 40">
            <a:extLst>
              <a:ext uri="{FF2B5EF4-FFF2-40B4-BE49-F238E27FC236}">
                <a16:creationId xmlns:a16="http://schemas.microsoft.com/office/drawing/2014/main" id="{EEDED3EB-C6BD-45CA-B90C-7684CA60547B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</a:p>
        </p:txBody>
      </p:sp>
      <p:graphicFrame>
        <p:nvGraphicFramePr>
          <p:cNvPr id="77867" name="Object 43">
            <a:extLst>
              <a:ext uri="{FF2B5EF4-FFF2-40B4-BE49-F238E27FC236}">
                <a16:creationId xmlns:a16="http://schemas.microsoft.com/office/drawing/2014/main" id="{04C225E5-28DA-475A-B3A5-BEA2A10CE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" imgW="406080" imgH="406080" progId="Equation.3">
                  <p:embed/>
                </p:oleObj>
              </mc:Choice>
              <mc:Fallback>
                <p:oleObj name="Equation" r:id="rId3" imgW="406080" imgH="406080" progId="Equation.3">
                  <p:embed/>
                  <p:pic>
                    <p:nvPicPr>
                      <p:cNvPr id="77867" name="Object 43">
                        <a:extLst>
                          <a:ext uri="{FF2B5EF4-FFF2-40B4-BE49-F238E27FC236}">
                            <a16:creationId xmlns:a16="http://schemas.microsoft.com/office/drawing/2014/main" id="{04C225E5-28DA-475A-B3A5-BEA2A10CE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0" name="Rectangle 46">
            <a:extLst>
              <a:ext uri="{FF2B5EF4-FFF2-40B4-BE49-F238E27FC236}">
                <a16:creationId xmlns:a16="http://schemas.microsoft.com/office/drawing/2014/main" id="{18A65017-C1AD-421C-BE95-F151EBF42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Line 5">
            <a:extLst>
              <a:ext uri="{FF2B5EF4-FFF2-40B4-BE49-F238E27FC236}">
                <a16:creationId xmlns:a16="http://schemas.microsoft.com/office/drawing/2014/main" id="{8700EFDE-FFD2-4B11-8689-9C9F7BA0A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96" name="Line 48">
            <a:extLst>
              <a:ext uri="{FF2B5EF4-FFF2-40B4-BE49-F238E27FC236}">
                <a16:creationId xmlns:a16="http://schemas.microsoft.com/office/drawing/2014/main" id="{D5DA82A1-FF89-4987-8F93-7D0BE32FA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93" name="Line 45">
            <a:extLst>
              <a:ext uri="{FF2B5EF4-FFF2-40B4-BE49-F238E27FC236}">
                <a16:creationId xmlns:a16="http://schemas.microsoft.com/office/drawing/2014/main" id="{BE77E232-9908-48C6-950C-9819985140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94" name="Line 46">
            <a:extLst>
              <a:ext uri="{FF2B5EF4-FFF2-40B4-BE49-F238E27FC236}">
                <a16:creationId xmlns:a16="http://schemas.microsoft.com/office/drawing/2014/main" id="{E27DF2CB-2B22-4869-8A5A-D9CEA1A86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9695CE8-D36F-46C9-A807-77C685B60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8874" name="Text Box 26">
            <a:extLst>
              <a:ext uri="{FF2B5EF4-FFF2-40B4-BE49-F238E27FC236}">
                <a16:creationId xmlns:a16="http://schemas.microsoft.com/office/drawing/2014/main" id="{2171ABDF-1E97-4FFD-85CD-EC57C58D8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Solve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 +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2)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+ 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</p:txBody>
      </p:sp>
      <p:sp>
        <p:nvSpPr>
          <p:cNvPr id="78875" name="Line 27">
            <a:extLst>
              <a:ext uri="{FF2B5EF4-FFF2-40B4-BE49-F238E27FC236}">
                <a16:creationId xmlns:a16="http://schemas.microsoft.com/office/drawing/2014/main" id="{7910B3DC-5EAB-445C-9416-253D75362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79" name="Line 31">
            <a:extLst>
              <a:ext uri="{FF2B5EF4-FFF2-40B4-BE49-F238E27FC236}">
                <a16:creationId xmlns:a16="http://schemas.microsoft.com/office/drawing/2014/main" id="{90E41768-64CF-4D0F-8721-525B7309C3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80" name="Line 32">
            <a:extLst>
              <a:ext uri="{FF2B5EF4-FFF2-40B4-BE49-F238E27FC236}">
                <a16:creationId xmlns:a16="http://schemas.microsoft.com/office/drawing/2014/main" id="{85CC8C4D-54AC-4558-82A9-34767AD80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81" name="Line 33">
            <a:extLst>
              <a:ext uri="{FF2B5EF4-FFF2-40B4-BE49-F238E27FC236}">
                <a16:creationId xmlns:a16="http://schemas.microsoft.com/office/drawing/2014/main" id="{5E0E032F-0D15-4DD8-AD0A-4DA504588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82" name="Line 34">
            <a:extLst>
              <a:ext uri="{FF2B5EF4-FFF2-40B4-BE49-F238E27FC236}">
                <a16:creationId xmlns:a16="http://schemas.microsoft.com/office/drawing/2014/main" id="{47CA25B5-CAFF-4C92-814B-51A91B2EE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83" name="Rectangle 35">
            <a:extLst>
              <a:ext uri="{FF2B5EF4-FFF2-40B4-BE49-F238E27FC236}">
                <a16:creationId xmlns:a16="http://schemas.microsoft.com/office/drawing/2014/main" id="{A235977F-54C6-4C36-974C-99193A9FF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/16)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8884" name="Rectangle 36">
            <a:extLst>
              <a:ext uri="{FF2B5EF4-FFF2-40B4-BE49-F238E27FC236}">
                <a16:creationId xmlns:a16="http://schemas.microsoft.com/office/drawing/2014/main" id="{7CA10AF3-EA20-4942-A34E-D6831E663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/8)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8885" name="Rectangle 37">
            <a:extLst>
              <a:ext uri="{FF2B5EF4-FFF2-40B4-BE49-F238E27FC236}">
                <a16:creationId xmlns:a16="http://schemas.microsoft.com/office/drawing/2014/main" id="{EA71291B-AABE-42B7-BE07-16EB62F21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/8)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8886" name="Rectangle 38">
            <a:extLst>
              <a:ext uri="{FF2B5EF4-FFF2-40B4-BE49-F238E27FC236}">
                <a16:creationId xmlns:a16="http://schemas.microsoft.com/office/drawing/2014/main" id="{28219CD5-B920-4E8C-82F2-67ADFCFE7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8887" name="Rectangle 39">
            <a:extLst>
              <a:ext uri="{FF2B5EF4-FFF2-40B4-BE49-F238E27FC236}">
                <a16:creationId xmlns:a16="http://schemas.microsoft.com/office/drawing/2014/main" id="{7F83DCE6-3A7E-4628-928B-93E838D87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8888" name="Rectangle 40">
            <a:extLst>
              <a:ext uri="{FF2B5EF4-FFF2-40B4-BE49-F238E27FC236}">
                <a16:creationId xmlns:a16="http://schemas.microsoft.com/office/drawing/2014/main" id="{33259596-8BB9-4341-B333-5E2A00986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8889" name="Rectangle 41">
            <a:extLst>
              <a:ext uri="{FF2B5EF4-FFF2-40B4-BE49-F238E27FC236}">
                <a16:creationId xmlns:a16="http://schemas.microsoft.com/office/drawing/2014/main" id="{90216651-961C-4249-9DA3-8C38C8A7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Q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(1)</a:t>
            </a:r>
          </a:p>
        </p:txBody>
      </p:sp>
      <p:sp>
        <p:nvSpPr>
          <p:cNvPr id="78890" name="Text Box 42">
            <a:extLst>
              <a:ext uri="{FF2B5EF4-FFF2-40B4-BE49-F238E27FC236}">
                <a16:creationId xmlns:a16="http://schemas.microsoft.com/office/drawing/2014/main" id="{8577FBAC-A990-46FA-B511-46648F42CE6C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</a:p>
        </p:txBody>
      </p:sp>
      <p:graphicFrame>
        <p:nvGraphicFramePr>
          <p:cNvPr id="78891" name="Object 43">
            <a:extLst>
              <a:ext uri="{FF2B5EF4-FFF2-40B4-BE49-F238E27FC236}">
                <a16:creationId xmlns:a16="http://schemas.microsoft.com/office/drawing/2014/main" id="{EE5862A2-1715-498F-B242-F728BA64D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78891" name="Object 43">
                        <a:extLst>
                          <a:ext uri="{FF2B5EF4-FFF2-40B4-BE49-F238E27FC236}">
                            <a16:creationId xmlns:a16="http://schemas.microsoft.com/office/drawing/2014/main" id="{EE5862A2-1715-498F-B242-F728BA64D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2" name="Object 44">
            <a:extLst>
              <a:ext uri="{FF2B5EF4-FFF2-40B4-BE49-F238E27FC236}">
                <a16:creationId xmlns:a16="http://schemas.microsoft.com/office/drawing/2014/main" id="{33B7C911-50A2-4CA5-8977-76861BE8D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78892" name="Object 44">
                        <a:extLst>
                          <a:ext uri="{FF2B5EF4-FFF2-40B4-BE49-F238E27FC236}">
                            <a16:creationId xmlns:a16="http://schemas.microsoft.com/office/drawing/2014/main" id="{33B7C911-50A2-4CA5-8977-76861BE8DD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47">
            <a:extLst>
              <a:ext uri="{FF2B5EF4-FFF2-40B4-BE49-F238E27FC236}">
                <a16:creationId xmlns:a16="http://schemas.microsoft.com/office/drawing/2014/main" id="{47E652F4-6010-4BFE-8F53-CD0BC7C99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22" name="Line 50">
            <a:extLst>
              <a:ext uri="{FF2B5EF4-FFF2-40B4-BE49-F238E27FC236}">
                <a16:creationId xmlns:a16="http://schemas.microsoft.com/office/drawing/2014/main" id="{4727E320-CEC2-40B7-BFB2-B5C472D10A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923" name="Line 51">
            <a:extLst>
              <a:ext uri="{FF2B5EF4-FFF2-40B4-BE49-F238E27FC236}">
                <a16:creationId xmlns:a16="http://schemas.microsoft.com/office/drawing/2014/main" id="{B7343820-0474-4EF3-A8E9-5F4AAF665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431D894-11AF-4F95-A5D9-00B989A89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E7724F02-2B08-4872-B5E6-41EF08D59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896" name="Line 24">
            <a:extLst>
              <a:ext uri="{FF2B5EF4-FFF2-40B4-BE49-F238E27FC236}">
                <a16:creationId xmlns:a16="http://schemas.microsoft.com/office/drawing/2014/main" id="{3C4D15E3-9CD1-4D03-9657-EAFD3EAE9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D5C8FC62-B34C-400A-B8D6-F53002C7E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Solve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 +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2)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+ 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</p:txBody>
      </p:sp>
      <p:sp>
        <p:nvSpPr>
          <p:cNvPr id="79902" name="Line 30">
            <a:extLst>
              <a:ext uri="{FF2B5EF4-FFF2-40B4-BE49-F238E27FC236}">
                <a16:creationId xmlns:a16="http://schemas.microsoft.com/office/drawing/2014/main" id="{323103CD-2684-466E-9106-19D8D81466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906" name="Line 34">
            <a:extLst>
              <a:ext uri="{FF2B5EF4-FFF2-40B4-BE49-F238E27FC236}">
                <a16:creationId xmlns:a16="http://schemas.microsoft.com/office/drawing/2014/main" id="{6553FA40-EDBC-44E2-B77D-9F08A2C5F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907" name="Line 35">
            <a:extLst>
              <a:ext uri="{FF2B5EF4-FFF2-40B4-BE49-F238E27FC236}">
                <a16:creationId xmlns:a16="http://schemas.microsoft.com/office/drawing/2014/main" id="{22B80676-F92B-42F2-B9BF-2BEFEE2F09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908" name="Line 36">
            <a:extLst>
              <a:ext uri="{FF2B5EF4-FFF2-40B4-BE49-F238E27FC236}">
                <a16:creationId xmlns:a16="http://schemas.microsoft.com/office/drawing/2014/main" id="{8484A9B6-8610-49AE-AABF-28F663226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909" name="Line 37">
            <a:extLst>
              <a:ext uri="{FF2B5EF4-FFF2-40B4-BE49-F238E27FC236}">
                <a16:creationId xmlns:a16="http://schemas.microsoft.com/office/drawing/2014/main" id="{9E42BDA9-9F91-40B5-8776-CFD8CAFBF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910" name="Rectangle 38">
            <a:extLst>
              <a:ext uri="{FF2B5EF4-FFF2-40B4-BE49-F238E27FC236}">
                <a16:creationId xmlns:a16="http://schemas.microsoft.com/office/drawing/2014/main" id="{9637C7C4-CC6D-4745-922E-214F635E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/16)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9911" name="Rectangle 39">
            <a:extLst>
              <a:ext uri="{FF2B5EF4-FFF2-40B4-BE49-F238E27FC236}">
                <a16:creationId xmlns:a16="http://schemas.microsoft.com/office/drawing/2014/main" id="{1AE399A2-854E-4331-900C-C6187DC8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/8)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9912" name="Rectangle 40">
            <a:extLst>
              <a:ext uri="{FF2B5EF4-FFF2-40B4-BE49-F238E27FC236}">
                <a16:creationId xmlns:a16="http://schemas.microsoft.com/office/drawing/2014/main" id="{FF190AFD-413B-44D0-AB12-15ABA4507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/8)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9913" name="Rectangle 41">
            <a:extLst>
              <a:ext uri="{FF2B5EF4-FFF2-40B4-BE49-F238E27FC236}">
                <a16:creationId xmlns:a16="http://schemas.microsoft.com/office/drawing/2014/main" id="{78BFBB24-F942-4310-8614-E3221DB2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9914" name="Rectangle 42">
            <a:extLst>
              <a:ext uri="{FF2B5EF4-FFF2-40B4-BE49-F238E27FC236}">
                <a16:creationId xmlns:a16="http://schemas.microsoft.com/office/drawing/2014/main" id="{15CD92C6-5493-458B-913A-E3D1AD365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9916" name="Rectangle 44">
            <a:extLst>
              <a:ext uri="{FF2B5EF4-FFF2-40B4-BE49-F238E27FC236}">
                <a16:creationId xmlns:a16="http://schemas.microsoft.com/office/drawing/2014/main" id="{381BB538-4B1F-4E40-BF8A-CAB66189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Q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(1)</a:t>
            </a:r>
          </a:p>
        </p:txBody>
      </p:sp>
      <p:sp>
        <p:nvSpPr>
          <p:cNvPr id="79917" name="Text Box 45">
            <a:extLst>
              <a:ext uri="{FF2B5EF4-FFF2-40B4-BE49-F238E27FC236}">
                <a16:creationId xmlns:a16="http://schemas.microsoft.com/office/drawing/2014/main" id="{85E9EE5B-B56A-406E-9530-9C5838DF66E3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</a:p>
        </p:txBody>
      </p:sp>
      <p:sp>
        <p:nvSpPr>
          <p:cNvPr id="79926" name="Line 54">
            <a:extLst>
              <a:ext uri="{FF2B5EF4-FFF2-40B4-BE49-F238E27FC236}">
                <a16:creationId xmlns:a16="http://schemas.microsoft.com/office/drawing/2014/main" id="{3AF7A2AB-017C-4C4E-BE07-E63937207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79927" name="Object 55">
            <a:extLst>
              <a:ext uri="{FF2B5EF4-FFF2-40B4-BE49-F238E27FC236}">
                <a16:creationId xmlns:a16="http://schemas.microsoft.com/office/drawing/2014/main" id="{BD9E8828-ADB0-4A28-A18C-91699EF5E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79927" name="Object 55">
                        <a:extLst>
                          <a:ext uri="{FF2B5EF4-FFF2-40B4-BE49-F238E27FC236}">
                            <a16:creationId xmlns:a16="http://schemas.microsoft.com/office/drawing/2014/main" id="{BD9E8828-ADB0-4A28-A18C-91699EF5E2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8" name="Object 56">
            <a:extLst>
              <a:ext uri="{FF2B5EF4-FFF2-40B4-BE49-F238E27FC236}">
                <a16:creationId xmlns:a16="http://schemas.microsoft.com/office/drawing/2014/main" id="{668C968D-ADA7-49BB-BAD7-8F8C006B8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79928" name="Object 56">
                        <a:extLst>
                          <a:ext uri="{FF2B5EF4-FFF2-40B4-BE49-F238E27FC236}">
                            <a16:creationId xmlns:a16="http://schemas.microsoft.com/office/drawing/2014/main" id="{668C968D-ADA7-49BB-BAD7-8F8C006B8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3" name="Object 61">
            <a:extLst>
              <a:ext uri="{FF2B5EF4-FFF2-40B4-BE49-F238E27FC236}">
                <a16:creationId xmlns:a16="http://schemas.microsoft.com/office/drawing/2014/main" id="{15BFB4DE-BF92-4014-A847-D7AAAEC42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79933" name="Object 61">
                        <a:extLst>
                          <a:ext uri="{FF2B5EF4-FFF2-40B4-BE49-F238E27FC236}">
                            <a16:creationId xmlns:a16="http://schemas.microsoft.com/office/drawing/2014/main" id="{15BFB4DE-BF92-4014-A847-D7AAAEC426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4" name="Rectangle 52">
            <a:extLst>
              <a:ext uri="{FF2B5EF4-FFF2-40B4-BE49-F238E27FC236}">
                <a16:creationId xmlns:a16="http://schemas.microsoft.com/office/drawing/2014/main" id="{611E341E-741E-4E22-81BC-DEBC4444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9935" name="Line 63">
            <a:extLst>
              <a:ext uri="{FF2B5EF4-FFF2-40B4-BE49-F238E27FC236}">
                <a16:creationId xmlns:a16="http://schemas.microsoft.com/office/drawing/2014/main" id="{247BA00C-C722-4239-83D9-6EC9128EF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915" name="Rectangle 43">
            <a:extLst>
              <a:ext uri="{FF2B5EF4-FFF2-40B4-BE49-F238E27FC236}">
                <a16:creationId xmlns:a16="http://schemas.microsoft.com/office/drawing/2014/main" id="{45F4BE59-35CC-4C59-846A-E03A8AF21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9936" name="Text Box 64">
            <a:extLst>
              <a:ext uri="{FF2B5EF4-FFF2-40B4-BE49-F238E27FC236}">
                <a16:creationId xmlns:a16="http://schemas.microsoft.com/office/drawing/2014/main" id="{0380EF00-6600-4C94-85E1-CA79B21E3AF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>
            <a:extLst>
              <a:ext uri="{FF2B5EF4-FFF2-40B4-BE49-F238E27FC236}">
                <a16:creationId xmlns:a16="http://schemas.microsoft.com/office/drawing/2014/main" id="{077F6416-314B-4F90-809A-E2421B222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47" name="Line 3">
            <a:extLst>
              <a:ext uri="{FF2B5EF4-FFF2-40B4-BE49-F238E27FC236}">
                <a16:creationId xmlns:a16="http://schemas.microsoft.com/office/drawing/2014/main" id="{0C8E1862-B8B4-4418-A449-F9304F135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90B9966D-8DB6-42BE-BCC3-4D45021DE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recursion tree</a:t>
            </a:r>
          </a:p>
        </p:txBody>
      </p:sp>
      <p:sp>
        <p:nvSpPr>
          <p:cNvPr id="82949" name="Line 5">
            <a:extLst>
              <a:ext uri="{FF2B5EF4-FFF2-40B4-BE49-F238E27FC236}">
                <a16:creationId xmlns:a16="http://schemas.microsoft.com/office/drawing/2014/main" id="{91A2A9C2-7043-43DD-A526-6F7B28B49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0" name="Line 6">
            <a:extLst>
              <a:ext uri="{FF2B5EF4-FFF2-40B4-BE49-F238E27FC236}">
                <a16:creationId xmlns:a16="http://schemas.microsoft.com/office/drawing/2014/main" id="{AA621F47-5C6D-4F97-8385-2ACE32198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36B1AD68-387D-475B-A18D-FCD5A0C48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Solve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 +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n/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2)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+ 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758E172A-FF14-47F2-8F18-AB58667D0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3" name="Line 9">
            <a:extLst>
              <a:ext uri="{FF2B5EF4-FFF2-40B4-BE49-F238E27FC236}">
                <a16:creationId xmlns:a16="http://schemas.microsoft.com/office/drawing/2014/main" id="{06AF781E-8C7B-4398-9194-AEFC768937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4" name="Line 10">
            <a:extLst>
              <a:ext uri="{FF2B5EF4-FFF2-40B4-BE49-F238E27FC236}">
                <a16:creationId xmlns:a16="http://schemas.microsoft.com/office/drawing/2014/main" id="{9A141084-96FC-4E83-9B55-89CD90498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5" name="Line 11">
            <a:extLst>
              <a:ext uri="{FF2B5EF4-FFF2-40B4-BE49-F238E27FC236}">
                <a16:creationId xmlns:a16="http://schemas.microsoft.com/office/drawing/2014/main" id="{2B32956F-81AB-4D82-B3BC-036017FBA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6" name="Line 12">
            <a:extLst>
              <a:ext uri="{FF2B5EF4-FFF2-40B4-BE49-F238E27FC236}">
                <a16:creationId xmlns:a16="http://schemas.microsoft.com/office/drawing/2014/main" id="{1BBAB684-CCD5-4529-8E71-9F398621D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57" name="Rectangle 13">
            <a:extLst>
              <a:ext uri="{FF2B5EF4-FFF2-40B4-BE49-F238E27FC236}">
                <a16:creationId xmlns:a16="http://schemas.microsoft.com/office/drawing/2014/main" id="{4BB2B068-A1D3-4F1C-B0DB-67BEBD1EE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/16)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2958" name="Rectangle 14">
            <a:extLst>
              <a:ext uri="{FF2B5EF4-FFF2-40B4-BE49-F238E27FC236}">
                <a16:creationId xmlns:a16="http://schemas.microsoft.com/office/drawing/2014/main" id="{DB60EDB9-DAEC-410C-B63E-C3B18688B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/8)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2959" name="Rectangle 15">
            <a:extLst>
              <a:ext uri="{FF2B5EF4-FFF2-40B4-BE49-F238E27FC236}">
                <a16:creationId xmlns:a16="http://schemas.microsoft.com/office/drawing/2014/main" id="{44E713CF-216F-432F-8089-3CD0A67A5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/8)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2960" name="Rectangle 16">
            <a:extLst>
              <a:ext uri="{FF2B5EF4-FFF2-40B4-BE49-F238E27FC236}">
                <a16:creationId xmlns:a16="http://schemas.microsoft.com/office/drawing/2014/main" id="{B3F17CBA-BA2F-4B31-B8A7-89D7A88FF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2961" name="Rectangle 17">
            <a:extLst>
              <a:ext uri="{FF2B5EF4-FFF2-40B4-BE49-F238E27FC236}">
                <a16:creationId xmlns:a16="http://schemas.microsoft.com/office/drawing/2014/main" id="{1ADCCB2D-E641-4FB2-ADC2-33F102BD6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/4)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2963" name="Rectangle 19">
            <a:extLst>
              <a:ext uri="{FF2B5EF4-FFF2-40B4-BE49-F238E27FC236}">
                <a16:creationId xmlns:a16="http://schemas.microsoft.com/office/drawing/2014/main" id="{95F731C0-333D-4286-900B-62ADFE14D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Q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(1)</a:t>
            </a:r>
          </a:p>
        </p:txBody>
      </p:sp>
      <p:sp>
        <p:nvSpPr>
          <p:cNvPr id="82964" name="Text Box 20">
            <a:extLst>
              <a:ext uri="{FF2B5EF4-FFF2-40B4-BE49-F238E27FC236}">
                <a16:creationId xmlns:a16="http://schemas.microsoft.com/office/drawing/2014/main" id="{C5542C1A-1A04-487D-A904-6D06F896F31A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</a:p>
        </p:txBody>
      </p:sp>
      <p:sp>
        <p:nvSpPr>
          <p:cNvPr id="82966" name="Line 22">
            <a:extLst>
              <a:ext uri="{FF2B5EF4-FFF2-40B4-BE49-F238E27FC236}">
                <a16:creationId xmlns:a16="http://schemas.microsoft.com/office/drawing/2014/main" id="{82A18409-3978-4E52-808E-9A1DCE8EB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67" name="Line 23">
            <a:extLst>
              <a:ext uri="{FF2B5EF4-FFF2-40B4-BE49-F238E27FC236}">
                <a16:creationId xmlns:a16="http://schemas.microsoft.com/office/drawing/2014/main" id="{8FD41BDB-511A-4759-B29B-66956ADB2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82968" name="Object 24">
            <a:extLst>
              <a:ext uri="{FF2B5EF4-FFF2-40B4-BE49-F238E27FC236}">
                <a16:creationId xmlns:a16="http://schemas.microsoft.com/office/drawing/2014/main" id="{A1149082-144B-42D6-9F80-A653FCAD0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82968" name="Object 24">
                        <a:extLst>
                          <a:ext uri="{FF2B5EF4-FFF2-40B4-BE49-F238E27FC236}">
                            <a16:creationId xmlns:a16="http://schemas.microsoft.com/office/drawing/2014/main" id="{A1149082-144B-42D6-9F80-A653FCAD0B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>
            <a:extLst>
              <a:ext uri="{FF2B5EF4-FFF2-40B4-BE49-F238E27FC236}">
                <a16:creationId xmlns:a16="http://schemas.microsoft.com/office/drawing/2014/main" id="{09DB802F-609C-4A1A-B14A-32BD87C9E1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82969" name="Object 25">
                        <a:extLst>
                          <a:ext uri="{FF2B5EF4-FFF2-40B4-BE49-F238E27FC236}">
                            <a16:creationId xmlns:a16="http://schemas.microsoft.com/office/drawing/2014/main" id="{09DB802F-609C-4A1A-B14A-32BD87C9E1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6">
            <a:extLst>
              <a:ext uri="{FF2B5EF4-FFF2-40B4-BE49-F238E27FC236}">
                <a16:creationId xmlns:a16="http://schemas.microsoft.com/office/drawing/2014/main" id="{1828758E-D5B6-4CD6-86C7-D116BBD6B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82970" name="Object 26">
                        <a:extLst>
                          <a:ext uri="{FF2B5EF4-FFF2-40B4-BE49-F238E27FC236}">
                            <a16:creationId xmlns:a16="http://schemas.microsoft.com/office/drawing/2014/main" id="{1828758E-D5B6-4CD6-86C7-D116BBD6B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>
            <a:extLst>
              <a:ext uri="{FF2B5EF4-FFF2-40B4-BE49-F238E27FC236}">
                <a16:creationId xmlns:a16="http://schemas.microsoft.com/office/drawing/2014/main" id="{7FCEB0C4-7282-4AC8-A38D-6223BECD1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82972" name="Object 28">
            <a:extLst>
              <a:ext uri="{FF2B5EF4-FFF2-40B4-BE49-F238E27FC236}">
                <a16:creationId xmlns:a16="http://schemas.microsoft.com/office/drawing/2014/main" id="{22435C91-32B7-4645-B277-1CBD70DEE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5270500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9" imgW="4431960" imgH="723600" progId="Equation.3">
                  <p:embed/>
                </p:oleObj>
              </mc:Choice>
              <mc:Fallback>
                <p:oleObj name="Equation" r:id="rId9" imgW="4431960" imgH="723600" progId="Equation.3">
                  <p:embed/>
                  <p:pic>
                    <p:nvPicPr>
                      <p:cNvPr id="82972" name="Object 28">
                        <a:extLst>
                          <a:ext uri="{FF2B5EF4-FFF2-40B4-BE49-F238E27FC236}">
                            <a16:creationId xmlns:a16="http://schemas.microsoft.com/office/drawing/2014/main" id="{22435C91-32B7-4645-B277-1CBD70DEEF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270500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>
            <a:extLst>
              <a:ext uri="{FF2B5EF4-FFF2-40B4-BE49-F238E27FC236}">
                <a16:creationId xmlns:a16="http://schemas.microsoft.com/office/drawing/2014/main" id="{C328A16C-B590-4013-91EA-4E92631EDDA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</a:p>
        </p:txBody>
      </p:sp>
      <p:sp>
        <p:nvSpPr>
          <p:cNvPr id="82974" name="Text Box 30">
            <a:extLst>
              <a:ext uri="{FF2B5EF4-FFF2-40B4-BE49-F238E27FC236}">
                <a16:creationId xmlns:a16="http://schemas.microsoft.com/office/drawing/2014/main" id="{A865B410-64C4-491A-ACA6-314B8054E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364163"/>
            <a:ext cx="147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Total 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</a:p>
        </p:txBody>
      </p:sp>
      <p:sp>
        <p:nvSpPr>
          <p:cNvPr id="82975" name="Text Box 31">
            <a:extLst>
              <a:ext uri="{FF2B5EF4-FFF2-40B4-BE49-F238E27FC236}">
                <a16:creationId xmlns:a16="http://schemas.microsoft.com/office/drawing/2014/main" id="{D7FCE5BE-7A5F-43D7-9126-105545E9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5897563"/>
            <a:ext cx="142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Q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82965" name="Rectangle 21">
            <a:extLst>
              <a:ext uri="{FF2B5EF4-FFF2-40B4-BE49-F238E27FC236}">
                <a16:creationId xmlns:a16="http://schemas.microsoft.com/office/drawing/2014/main" id="{4E9D564F-29B8-406C-A166-4726839AA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2962" name="Rectangle 18">
            <a:extLst>
              <a:ext uri="{FF2B5EF4-FFF2-40B4-BE49-F238E27FC236}">
                <a16:creationId xmlns:a16="http://schemas.microsoft.com/office/drawing/2014/main" id="{469634AA-39CA-48A8-ABCE-F50F5A6A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2976" name="Text Box 32">
            <a:extLst>
              <a:ext uri="{FF2B5EF4-FFF2-40B4-BE49-F238E27FC236}">
                <a16:creationId xmlns:a16="http://schemas.microsoft.com/office/drawing/2014/main" id="{C8D4ACA4-9410-4074-94EA-096A7424F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5897563"/>
            <a:ext cx="2863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geometric series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C0F9F97-88DB-4E2A-A082-DABA47B3F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Appendix: geometric series</a:t>
            </a:r>
          </a:p>
        </p:txBody>
      </p:sp>
      <p:grpSp>
        <p:nvGrpSpPr>
          <p:cNvPr id="83977" name="Group 9">
            <a:extLst>
              <a:ext uri="{FF2B5EF4-FFF2-40B4-BE49-F238E27FC236}">
                <a16:creationId xmlns:a16="http://schemas.microsoft.com/office/drawing/2014/main" id="{77FF6A3D-9D1A-4783-971C-DF26DBD8A66E}"/>
              </a:ext>
            </a:extLst>
          </p:cNvPr>
          <p:cNvGrpSpPr>
            <a:grpSpLocks/>
          </p:cNvGrpSpPr>
          <p:nvPr/>
        </p:nvGrpSpPr>
        <p:grpSpPr bwMode="auto">
          <a:xfrm>
            <a:off x="1882775" y="3708400"/>
            <a:ext cx="5378450" cy="939800"/>
            <a:chOff x="1056" y="3072"/>
            <a:chExt cx="3388" cy="592"/>
          </a:xfrm>
        </p:grpSpPr>
        <p:graphicFrame>
          <p:nvGraphicFramePr>
            <p:cNvPr id="83971" name="Object 3">
              <a:extLst>
                <a:ext uri="{FF2B5EF4-FFF2-40B4-BE49-F238E27FC236}">
                  <a16:creationId xmlns:a16="http://schemas.microsoft.com/office/drawing/2014/main" id="{949CCD59-29E4-49B9-93EA-11F046B9BC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8" name="Equation" r:id="rId3" imgW="3492360" imgH="939600" progId="Equation.3">
                    <p:embed/>
                  </p:oleObj>
                </mc:Choice>
                <mc:Fallback>
                  <p:oleObj name="Equation" r:id="rId3" imgW="3492360" imgH="939600" progId="Equation.3">
                    <p:embed/>
                    <p:pic>
                      <p:nvPicPr>
                        <p:cNvPr id="83971" name="Object 3">
                          <a:extLst>
                            <a:ext uri="{FF2B5EF4-FFF2-40B4-BE49-F238E27FC236}">
                              <a16:creationId xmlns:a16="http://schemas.microsoft.com/office/drawing/2014/main" id="{949CCD59-29E4-49B9-93EA-11F046B9BC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2" name="Text Box 4">
              <a:extLst>
                <a:ext uri="{FF2B5EF4-FFF2-40B4-BE49-F238E27FC236}">
                  <a16:creationId xmlns:a16="http://schemas.microsoft.com/office/drawing/2014/main" id="{1143CBF5-A1EC-4795-BE7F-2A6D43265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3185"/>
              <a:ext cx="10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for 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|</a:t>
              </a:r>
              <a:r>
                <a:rPr kumimoji="0" lang="en-US" altLang="en-US" sz="32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| &lt; 1</a:t>
              </a:r>
            </a:p>
          </p:txBody>
        </p:sp>
      </p:grpSp>
      <p:grpSp>
        <p:nvGrpSpPr>
          <p:cNvPr id="83976" name="Group 8">
            <a:extLst>
              <a:ext uri="{FF2B5EF4-FFF2-40B4-BE49-F238E27FC236}">
                <a16:creationId xmlns:a16="http://schemas.microsoft.com/office/drawing/2014/main" id="{DD0F5D38-C042-4141-968F-8BB560373E52}"/>
              </a:ext>
            </a:extLst>
          </p:cNvPr>
          <p:cNvGrpSpPr>
            <a:grpSpLocks/>
          </p:cNvGrpSpPr>
          <p:nvPr/>
        </p:nvGrpSpPr>
        <p:grpSpPr bwMode="auto">
          <a:xfrm>
            <a:off x="1385888" y="2286000"/>
            <a:ext cx="6370637" cy="1041400"/>
            <a:chOff x="672" y="1152"/>
            <a:chExt cx="4013" cy="656"/>
          </a:xfrm>
        </p:grpSpPr>
        <p:graphicFrame>
          <p:nvGraphicFramePr>
            <p:cNvPr id="83974" name="Object 6">
              <a:extLst>
                <a:ext uri="{FF2B5EF4-FFF2-40B4-BE49-F238E27FC236}">
                  <a16:creationId xmlns:a16="http://schemas.microsoft.com/office/drawing/2014/main" id="{094205D1-3BD3-47D3-999A-CDF18205A4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9" name="Equation" r:id="rId5" imgW="4800600" imgH="1041120" progId="Equation.3">
                    <p:embed/>
                  </p:oleObj>
                </mc:Choice>
                <mc:Fallback>
                  <p:oleObj name="Equation" r:id="rId5" imgW="4800600" imgH="1041120" progId="Equation.3">
                    <p:embed/>
                    <p:pic>
                      <p:nvPicPr>
                        <p:cNvPr id="83974" name="Object 6">
                          <a:extLst>
                            <a:ext uri="{FF2B5EF4-FFF2-40B4-BE49-F238E27FC236}">
                              <a16:creationId xmlns:a16="http://schemas.microsoft.com/office/drawing/2014/main" id="{094205D1-3BD3-47D3-999A-CDF18205A4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5" name="Text Box 7">
              <a:extLst>
                <a:ext uri="{FF2B5EF4-FFF2-40B4-BE49-F238E27FC236}">
                  <a16:creationId xmlns:a16="http://schemas.microsoft.com/office/drawing/2014/main" id="{75AA0310-6A13-4FE8-A890-897DA3437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98"/>
              <a:ext cx="9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for </a:t>
              </a:r>
              <a:r>
                <a:rPr kumimoji="0" lang="en-US" altLang="en-US" sz="32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¹</a:t>
              </a:r>
              <a:r>
                <a:rPr kumimoji="0" lang="en-US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1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648200" cy="563562"/>
          </a:xfrm>
        </p:spPr>
        <p:txBody>
          <a:bodyPr/>
          <a:lstStyle/>
          <a:p>
            <a:r>
              <a:rPr lang="en-US" altLang="en-US" sz="2800" b="1" dirty="0"/>
              <a:t>Solving Recurrence Relations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410200"/>
          </a:xfrm>
        </p:spPr>
        <p:txBody>
          <a:bodyPr/>
          <a:lstStyle/>
          <a:p>
            <a:endParaRPr lang="en-US" altLang="en-US" sz="1900" dirty="0"/>
          </a:p>
          <a:p>
            <a:r>
              <a:rPr lang="en-US" altLang="en-US" sz="1900" dirty="0"/>
              <a:t>Methods to solve recurrence relations that represent the running time of recursive methods:</a:t>
            </a:r>
          </a:p>
          <a:p>
            <a:endParaRPr lang="en-US" alt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      Iteration method (</a:t>
            </a:r>
            <a:r>
              <a:rPr lang="en-US" altLang="en-US" sz="2800" i="1" dirty="0"/>
              <a:t>unrolling and summing)</a:t>
            </a:r>
            <a:endParaRPr lang="en-US" alt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      Recursion tree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b="1" dirty="0"/>
              <a:t>      Master method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536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79357" y="609600"/>
          <a:ext cx="7785287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Acrobat Document" r:id="rId3" imgW="8020016" imgH="5667355" progId="AcroExch.Document.11">
                  <p:embed/>
                </p:oleObj>
              </mc:Choice>
              <mc:Fallback>
                <p:oleObj name="Acrobat Document" r:id="rId3" imgW="8020016" imgH="5667355" progId="AcroExch.Document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57" y="609600"/>
                        <a:ext cx="7785287" cy="565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81" y="5444658"/>
            <a:ext cx="1571625" cy="32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815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pPr>
              <a:defRPr/>
            </a:pPr>
            <a:r>
              <a:rPr lang="en-US" b="1" dirty="0"/>
              <a:t>When not to use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8937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 You cannot use the Master Theorem if</a:t>
            </a:r>
          </a:p>
          <a:p>
            <a:pPr lvl="1"/>
            <a:r>
              <a:rPr lang="en-US" altLang="en-US" sz="3200" dirty="0"/>
              <a:t>T(n) is not monotone, e.g. T(n) = sin(x)</a:t>
            </a:r>
          </a:p>
          <a:p>
            <a:pPr lvl="1"/>
            <a:r>
              <a:rPr lang="en-US" altLang="en-US" sz="3200" dirty="0"/>
              <a:t>f(n) is not a polynomial, e.g., T(n)=2T(n/2)+2^n</a:t>
            </a:r>
          </a:p>
          <a:p>
            <a:pPr lvl="1"/>
            <a:r>
              <a:rPr lang="en-US" altLang="en-US" sz="3200" dirty="0"/>
              <a:t>b cannot be expressed as a constant. </a:t>
            </a:r>
          </a:p>
        </p:txBody>
      </p:sp>
    </p:spTree>
    <p:extLst>
      <p:ext uri="{BB962C8B-B14F-4D97-AF65-F5344CB8AC3E}">
        <p14:creationId xmlns:p14="http://schemas.microsoft.com/office/powerpoint/2010/main" val="1424862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pPr>
              <a:defRPr/>
            </a:pPr>
            <a:r>
              <a:rPr lang="en-US" b="1" dirty="0"/>
              <a:t>Why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measure of algorithm efficiency</a:t>
            </a:r>
          </a:p>
          <a:p>
            <a:pPr>
              <a:defRPr/>
            </a:pPr>
            <a:r>
              <a:rPr lang="en-US" sz="2800" dirty="0"/>
              <a:t>has a big impact on running time.</a:t>
            </a:r>
          </a:p>
          <a:p>
            <a:pPr>
              <a:defRPr/>
            </a:pPr>
            <a:r>
              <a:rPr lang="en-US" sz="2800" dirty="0"/>
              <a:t>Big-O notation is used.</a:t>
            </a:r>
          </a:p>
          <a:p>
            <a:pPr>
              <a:defRPr/>
            </a:pPr>
            <a:r>
              <a:rPr lang="en-US" sz="2800" dirty="0"/>
              <a:t>To deal with n items, time complexity can be O(1), O(log n), O(n), O(n log n), O(n</a:t>
            </a:r>
            <a:r>
              <a:rPr lang="en-US" sz="2800" baseline="30000" dirty="0"/>
              <a:t>2</a:t>
            </a:r>
            <a:r>
              <a:rPr lang="en-US" sz="2800" dirty="0"/>
              <a:t>), O(n</a:t>
            </a:r>
            <a:r>
              <a:rPr lang="en-US" sz="2800" baseline="30000" dirty="0"/>
              <a:t>3</a:t>
            </a:r>
            <a:r>
              <a:rPr lang="en-US" sz="2800" dirty="0"/>
              <a:t>), O(2</a:t>
            </a:r>
            <a:r>
              <a:rPr lang="en-US" sz="2800" baseline="30000" dirty="0"/>
              <a:t>n</a:t>
            </a:r>
            <a:r>
              <a:rPr lang="en-US" sz="2800" dirty="0"/>
              <a:t>), even O(</a:t>
            </a:r>
            <a:r>
              <a:rPr lang="en-US" sz="2800" dirty="0" err="1"/>
              <a:t>n</a:t>
            </a:r>
            <a:r>
              <a:rPr lang="en-US" sz="2800" baseline="30000" dirty="0" err="1"/>
              <a:t>n</a:t>
            </a:r>
            <a:r>
              <a:rPr lang="en-US" sz="2800" dirty="0"/>
              <a:t>).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21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b="1" dirty="0"/>
              <a:t>Master Theorem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8502869" cy="348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marR="0" lvl="0" indent="0" defTabSz="914400" eaLnBrk="1" fontAlgn="auto" latinLnBrk="0" hangingPunct="1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n-US" sz="2000" b="0" i="0" u="none" strike="noStrike" kern="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kumimoji="0" lang="en-US" sz="2000" b="0" i="0" u="none" strike="noStrike" kern="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kumimoji="0" lang="en-US" sz="2000" b="0" i="0" u="none" strike="noStrike" kern="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applies</a:t>
            </a:r>
            <a:r>
              <a:rPr kumimoji="0" lang="en-US" sz="2000" b="0" i="0" u="none" strike="noStrike" kern="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0" lang="en-US" sz="2000" b="0" i="0" u="none" strike="noStrike" kern="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recurrences</a:t>
            </a:r>
            <a:r>
              <a:rPr kumimoji="0" lang="en-US" sz="2000" b="0" i="0" u="none" strike="noStrike" kern="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0" lang="en-US" sz="2000" b="0" i="0" u="none" strike="noStrike" kern="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kumimoji="0" lang="en-US" sz="2000" b="0" i="0" u="none" strike="noStrike" kern="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form: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3934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2000" b="0" i="0" u="none" strike="noStrike" kern="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kumimoji="0" lang="en-US" sz="20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sz="2000" b="0" i="0" u="none" strike="noStrike" kern="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kumimoji="0" lang="en-US" sz="2000" b="0" i="0" u="none" strike="noStrike" kern="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(n/b)</a:t>
            </a:r>
            <a:r>
              <a:rPr kumimoji="0" lang="en-US" sz="20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0" lang="en-US" sz="2000" b="0" i="0" u="none" strike="noStrike" kern="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0" marR="1057275" lvl="0" indent="0" defTabSz="914400" eaLnBrk="1" fontAlgn="auto" latinLnBrk="0" hangingPunct="1">
              <a:lnSpc>
                <a:spcPct val="149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where a </a:t>
            </a:r>
            <a:r>
              <a:rPr kumimoji="0" lang="en-US" sz="2000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≥ </a:t>
            </a:r>
            <a:r>
              <a:rPr kumimoji="0" lang="en-US" sz="2000" b="0" i="0" u="none" strike="noStrike" kern="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kumimoji="0" lang="en-US" sz="20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0" lang="en-US" sz="2000" b="0" i="0" u="none" strike="noStrike" kern="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kumimoji="0" lang="en-US" sz="2000" b="0" i="0" u="none" strike="noStrike" kern="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kumimoji="0" lang="en-US" sz="2000" b="0" i="0" u="none" strike="noStrike" kern="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are constants </a:t>
            </a:r>
            <a:r>
              <a:rPr kumimoji="0" lang="en-US" sz="20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0" lang="en-US" sz="2000" b="0" i="0" u="none" strike="noStrike" kern="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kumimoji="0" lang="en-US" sz="20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kumimoji="0" lang="en-US" sz="2000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kumimoji="0" lang="en-US" sz="20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asymptotically </a:t>
            </a:r>
            <a:r>
              <a:rPr kumimoji="0" lang="en-US" sz="20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positive 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function.  </a:t>
            </a:r>
            <a:r>
              <a:rPr kumimoji="0" lang="en-US" sz="20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kumimoji="0" lang="en-US" sz="20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2000" b="0" i="0" u="none" strike="noStrike" kern="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cases: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9565" lvl="0" indent="-163195">
              <a:spcBef>
                <a:spcPts val="5"/>
              </a:spcBef>
              <a:buFontTx/>
              <a:buAutoNum type="arabicPeriod"/>
              <a:tabLst>
                <a:tab pos="330200" algn="l"/>
              </a:tabLst>
              <a:defRPr/>
            </a:pP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en-US" sz="2000" i="1" dirty="0">
                <a:solidFill>
                  <a:srgbClr val="009999"/>
                </a:solidFill>
              </a:rPr>
              <a:t>f</a:t>
            </a:r>
            <a:r>
              <a:rPr lang="en-US" altLang="en-US" sz="1100" dirty="0">
                <a:solidFill>
                  <a:srgbClr val="009999"/>
                </a:solidFill>
              </a:rPr>
              <a:t> </a:t>
            </a:r>
            <a:r>
              <a:rPr lang="en-US" altLang="en-US" sz="2000" dirty="0">
                <a:solidFill>
                  <a:srgbClr val="009999"/>
                </a:solidFill>
              </a:rPr>
              <a:t>(</a:t>
            </a:r>
            <a:r>
              <a:rPr lang="en-US" altLang="en-US" sz="2000" i="1" dirty="0">
                <a:solidFill>
                  <a:srgbClr val="009999"/>
                </a:solidFill>
              </a:rPr>
              <a:t>n</a:t>
            </a:r>
            <a:r>
              <a:rPr lang="en-US" altLang="en-US" sz="2000" dirty="0">
                <a:solidFill>
                  <a:srgbClr val="009999"/>
                </a:solidFill>
              </a:rPr>
              <a:t>) = </a:t>
            </a:r>
            <a:r>
              <a:rPr lang="en-US" altLang="en-US" sz="2000" i="1" dirty="0">
                <a:solidFill>
                  <a:srgbClr val="009999"/>
                </a:solidFill>
              </a:rPr>
              <a:t>O</a:t>
            </a:r>
            <a:r>
              <a:rPr lang="en-US" altLang="en-US" sz="2000" dirty="0">
                <a:solidFill>
                  <a:srgbClr val="009999"/>
                </a:solidFill>
              </a:rPr>
              <a:t>(</a:t>
            </a:r>
            <a:r>
              <a:rPr lang="en-US" altLang="en-US" sz="2000" i="1" dirty="0" err="1">
                <a:solidFill>
                  <a:srgbClr val="009999"/>
                </a:solidFill>
              </a:rPr>
              <a:t>n</a:t>
            </a:r>
            <a:r>
              <a:rPr lang="en-US" altLang="en-US" sz="20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0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0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000" i="1" baseline="30000" dirty="0">
                <a:solidFill>
                  <a:srgbClr val="009999"/>
                </a:solidFill>
              </a:rPr>
              <a:t> </a:t>
            </a:r>
            <a:r>
              <a:rPr lang="en-US" altLang="en-US" sz="2000" baseline="30000" dirty="0">
                <a:solidFill>
                  <a:srgbClr val="009999"/>
                </a:solidFill>
              </a:rPr>
              <a:t>– </a:t>
            </a:r>
            <a:r>
              <a:rPr lang="en-US" altLang="en-US" sz="2000" baseline="30000" dirty="0">
                <a:solidFill>
                  <a:srgbClr val="009999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009999"/>
                </a:solidFill>
              </a:rPr>
              <a:t>)</a:t>
            </a:r>
            <a:r>
              <a:rPr lang="en-US" altLang="en-US" sz="2000" dirty="0"/>
              <a:t> </a:t>
            </a:r>
            <a:r>
              <a:rPr kumimoji="0" lang="en-US" sz="2000" b="0" i="0" u="none" strike="noStrike" kern="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kumimoji="0" lang="en-US" sz="20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kumimoji="0" lang="en-US" sz="20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constant </a:t>
            </a:r>
            <a:r>
              <a:rPr lang="en-US" altLang="en-US" sz="2000" dirty="0">
                <a:solidFill>
                  <a:srgbClr val="009999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009999"/>
                </a:solidFill>
              </a:rPr>
              <a:t> &gt; 0</a:t>
            </a:r>
            <a:r>
              <a:rPr kumimoji="0" lang="en-US" sz="20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altLang="en-US" sz="2000" i="1" dirty="0">
                <a:solidFill>
                  <a:srgbClr val="009999"/>
                </a:solidFill>
              </a:rPr>
              <a:t>T</a:t>
            </a:r>
            <a:r>
              <a:rPr lang="en-US" altLang="en-US" sz="2000" dirty="0">
                <a:solidFill>
                  <a:srgbClr val="009999"/>
                </a:solidFill>
              </a:rPr>
              <a:t>(</a:t>
            </a:r>
            <a:r>
              <a:rPr lang="en-US" altLang="en-US" sz="2000" i="1" dirty="0">
                <a:solidFill>
                  <a:srgbClr val="009999"/>
                </a:solidFill>
              </a:rPr>
              <a:t>n</a:t>
            </a:r>
            <a:r>
              <a:rPr lang="en-US" altLang="en-US" sz="2000" dirty="0">
                <a:solidFill>
                  <a:srgbClr val="009999"/>
                </a:solidFill>
              </a:rPr>
              <a:t>) = </a:t>
            </a:r>
            <a:r>
              <a:rPr lang="en-US" altLang="en-US" sz="2000" dirty="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000" dirty="0">
                <a:solidFill>
                  <a:srgbClr val="009999"/>
                </a:solidFill>
              </a:rPr>
              <a:t>(</a:t>
            </a:r>
            <a:r>
              <a:rPr lang="en-US" altLang="en-US" sz="2000" i="1" dirty="0" err="1">
                <a:solidFill>
                  <a:srgbClr val="009999"/>
                </a:solidFill>
              </a:rPr>
              <a:t>n</a:t>
            </a:r>
            <a:r>
              <a:rPr lang="en-US" altLang="en-US" sz="20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0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0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000" dirty="0">
                <a:solidFill>
                  <a:srgbClr val="009999"/>
                </a:solidFill>
              </a:rPr>
              <a:t>)</a:t>
            </a:r>
            <a:r>
              <a:rPr lang="en-US" altLang="en-US" sz="2000" dirty="0"/>
              <a:t> </a:t>
            </a:r>
            <a:r>
              <a:rPr kumimoji="0" lang="en-US" sz="20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9565" lvl="0" indent="-163195">
              <a:spcBef>
                <a:spcPts val="790"/>
              </a:spcBef>
              <a:buFontTx/>
              <a:buAutoNum type="arabicPeriod"/>
              <a:tabLst>
                <a:tab pos="330200" algn="l"/>
              </a:tabLst>
              <a:defRPr/>
            </a:pP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en-US" sz="2000" i="1" dirty="0">
                <a:solidFill>
                  <a:srgbClr val="009999"/>
                </a:solidFill>
              </a:rPr>
              <a:t>f</a:t>
            </a:r>
            <a:r>
              <a:rPr lang="en-US" altLang="en-US" sz="1200" dirty="0">
                <a:solidFill>
                  <a:srgbClr val="009999"/>
                </a:solidFill>
              </a:rPr>
              <a:t> </a:t>
            </a:r>
            <a:r>
              <a:rPr lang="en-US" altLang="en-US" sz="2000" dirty="0">
                <a:solidFill>
                  <a:srgbClr val="009999"/>
                </a:solidFill>
              </a:rPr>
              <a:t>(</a:t>
            </a:r>
            <a:r>
              <a:rPr lang="en-US" altLang="en-US" sz="2000" i="1" dirty="0">
                <a:solidFill>
                  <a:srgbClr val="009999"/>
                </a:solidFill>
              </a:rPr>
              <a:t>n</a:t>
            </a:r>
            <a:r>
              <a:rPr lang="en-US" altLang="en-US" sz="2000" dirty="0">
                <a:solidFill>
                  <a:srgbClr val="009999"/>
                </a:solidFill>
              </a:rPr>
              <a:t>) = </a:t>
            </a:r>
            <a:r>
              <a:rPr lang="en-US" altLang="en-US" sz="2000" dirty="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000" dirty="0">
                <a:solidFill>
                  <a:srgbClr val="009999"/>
                </a:solidFill>
              </a:rPr>
              <a:t>(</a:t>
            </a:r>
            <a:r>
              <a:rPr lang="en-US" altLang="en-US" sz="2000" i="1" dirty="0" err="1">
                <a:solidFill>
                  <a:srgbClr val="009999"/>
                </a:solidFill>
              </a:rPr>
              <a:t>n</a:t>
            </a:r>
            <a:r>
              <a:rPr lang="en-US" altLang="en-US" sz="20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0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0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000" i="1" baseline="30000" dirty="0">
                <a:solidFill>
                  <a:srgbClr val="009999"/>
                </a:solidFill>
              </a:rPr>
              <a:t> </a:t>
            </a:r>
            <a:r>
              <a:rPr lang="en-US" altLang="en-US" sz="2000" dirty="0" err="1">
                <a:solidFill>
                  <a:srgbClr val="009999"/>
                </a:solidFill>
              </a:rPr>
              <a:t>lg</a:t>
            </a:r>
            <a:r>
              <a:rPr lang="en-US" altLang="en-US" sz="2000" i="1" baseline="30000" dirty="0" err="1">
                <a:solidFill>
                  <a:srgbClr val="009999"/>
                </a:solidFill>
              </a:rPr>
              <a:t>k</a:t>
            </a:r>
            <a:r>
              <a:rPr lang="en-US" altLang="en-US" sz="2000" i="1" dirty="0" err="1">
                <a:solidFill>
                  <a:srgbClr val="009999"/>
                </a:solidFill>
              </a:rPr>
              <a:t>n</a:t>
            </a:r>
            <a:r>
              <a:rPr lang="en-US" altLang="en-US" sz="2000" dirty="0">
                <a:solidFill>
                  <a:srgbClr val="009999"/>
                </a:solidFill>
              </a:rPr>
              <a:t>)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0" lang="en-US" sz="2000" b="0" i="0" u="none" strike="noStrike" kern="0" cap="none" spc="0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i="1" dirty="0">
                <a:solidFill>
                  <a:srgbClr val="009999"/>
                </a:solidFill>
              </a:rPr>
              <a:t>k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latin typeface="Symbol" panose="05050102010706020507" pitchFamily="18" charset="2"/>
              </a:rPr>
              <a:t>³</a:t>
            </a:r>
            <a:r>
              <a:rPr lang="en-US" altLang="en-US" sz="2000" dirty="0">
                <a:solidFill>
                  <a:srgbClr val="009999"/>
                </a:solidFill>
              </a:rPr>
              <a:t> 0</a:t>
            </a:r>
            <a:r>
              <a:rPr lang="en-US" altLang="en-US" sz="2000" dirty="0"/>
              <a:t>.</a:t>
            </a:r>
            <a:r>
              <a:rPr kumimoji="0" lang="en-US" sz="20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altLang="en-US" sz="2000" i="1" dirty="0">
                <a:solidFill>
                  <a:srgbClr val="009999"/>
                </a:solidFill>
              </a:rPr>
              <a:t>T</a:t>
            </a:r>
            <a:r>
              <a:rPr lang="en-US" altLang="en-US" sz="2000" dirty="0">
                <a:solidFill>
                  <a:srgbClr val="009999"/>
                </a:solidFill>
              </a:rPr>
              <a:t>(</a:t>
            </a:r>
            <a:r>
              <a:rPr lang="en-US" altLang="en-US" sz="2000" i="1" dirty="0">
                <a:solidFill>
                  <a:srgbClr val="009999"/>
                </a:solidFill>
              </a:rPr>
              <a:t>n</a:t>
            </a:r>
            <a:r>
              <a:rPr lang="en-US" altLang="en-US" sz="2000" dirty="0">
                <a:solidFill>
                  <a:srgbClr val="009999"/>
                </a:solidFill>
              </a:rPr>
              <a:t>) = </a:t>
            </a:r>
            <a:r>
              <a:rPr lang="en-US" altLang="en-US" sz="2000" dirty="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000" dirty="0">
                <a:solidFill>
                  <a:srgbClr val="009999"/>
                </a:solidFill>
              </a:rPr>
              <a:t>(</a:t>
            </a:r>
            <a:r>
              <a:rPr lang="en-US" altLang="en-US" sz="2000" i="1" dirty="0" err="1">
                <a:solidFill>
                  <a:srgbClr val="009999"/>
                </a:solidFill>
              </a:rPr>
              <a:t>n</a:t>
            </a:r>
            <a:r>
              <a:rPr lang="en-US" altLang="en-US" sz="20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0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0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000" dirty="0">
                <a:solidFill>
                  <a:srgbClr val="009999"/>
                </a:solidFill>
              </a:rPr>
              <a:t> lg</a:t>
            </a:r>
            <a:r>
              <a:rPr lang="en-US" altLang="en-US" sz="2000" i="1" baseline="30000" dirty="0">
                <a:solidFill>
                  <a:srgbClr val="009999"/>
                </a:solidFill>
              </a:rPr>
              <a:t>k</a:t>
            </a:r>
            <a:r>
              <a:rPr lang="en-US" altLang="en-US" sz="2000" baseline="30000" dirty="0">
                <a:solidFill>
                  <a:srgbClr val="009999"/>
                </a:solidFill>
              </a:rPr>
              <a:t>+1</a:t>
            </a:r>
            <a:r>
              <a:rPr lang="en-US" altLang="en-US" sz="2000" i="1" dirty="0">
                <a:solidFill>
                  <a:srgbClr val="009999"/>
                </a:solidFill>
              </a:rPr>
              <a:t>n</a:t>
            </a:r>
            <a:r>
              <a:rPr lang="en-US" altLang="en-US" sz="2000" dirty="0">
                <a:solidFill>
                  <a:srgbClr val="009999"/>
                </a:solidFill>
              </a:rPr>
              <a:t>)</a:t>
            </a:r>
            <a:r>
              <a:rPr lang="en-US" altLang="en-US" sz="2000" dirty="0"/>
              <a:t> </a:t>
            </a:r>
            <a:endParaRPr lang="en-US" altLang="en-US" sz="20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9565" lvl="0" indent="-163195">
              <a:spcBef>
                <a:spcPts val="790"/>
              </a:spcBef>
              <a:buFontTx/>
              <a:buAutoNum type="arabicPeriod"/>
              <a:tabLst>
                <a:tab pos="330200" algn="l"/>
              </a:tabLst>
              <a:defRPr/>
            </a:pP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en-US" sz="2000" i="1" dirty="0">
                <a:solidFill>
                  <a:srgbClr val="0099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000" dirty="0">
                <a:solidFill>
                  <a:srgbClr val="009999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000" i="1" dirty="0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solidFill>
                  <a:srgbClr val="009999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2000" dirty="0">
                <a:solidFill>
                  <a:srgbClr val="009999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000" dirty="0">
                <a:solidFill>
                  <a:srgbClr val="0099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99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aseline="30000" dirty="0" err="1">
                <a:solidFill>
                  <a:srgbClr val="009999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en-US" sz="2000" i="1" baseline="16000" dirty="0" err="1">
                <a:solidFill>
                  <a:srgbClr val="0099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 i="1" baseline="30000" dirty="0" err="1">
                <a:solidFill>
                  <a:srgbClr val="0099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i="1" baseline="30000" dirty="0">
                <a:solidFill>
                  <a:srgbClr val="0099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aseline="30000" dirty="0">
                <a:solidFill>
                  <a:srgbClr val="009999"/>
                </a:solidFill>
                <a:latin typeface="Times New Roman" panose="02020603050405020304" pitchFamily="18" charset="0"/>
              </a:rPr>
              <a:t>+ </a:t>
            </a:r>
            <a:r>
              <a:rPr lang="en-US" altLang="en-US" sz="2000" baseline="30000" dirty="0">
                <a:solidFill>
                  <a:srgbClr val="009999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009999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en-US" sz="2000" dirty="0">
                <a:solidFill>
                  <a:srgbClr val="009999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009999"/>
                </a:solidFill>
              </a:rPr>
              <a:t> &gt; 0</a:t>
            </a:r>
            <a:r>
              <a:rPr kumimoji="0" lang="en-US" sz="20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kern="0" spc="-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r>
              <a:rPr lang="en-US" altLang="en-US" sz="2000" i="1" dirty="0">
                <a:solidFill>
                  <a:srgbClr val="009999"/>
                </a:solidFill>
              </a:rPr>
              <a:t>T</a:t>
            </a:r>
            <a:r>
              <a:rPr lang="en-US" altLang="en-US" sz="2000" dirty="0">
                <a:solidFill>
                  <a:srgbClr val="009999"/>
                </a:solidFill>
              </a:rPr>
              <a:t>(</a:t>
            </a:r>
            <a:r>
              <a:rPr lang="en-US" altLang="en-US" sz="2000" i="1" dirty="0">
                <a:solidFill>
                  <a:srgbClr val="009999"/>
                </a:solidFill>
              </a:rPr>
              <a:t>n</a:t>
            </a:r>
            <a:r>
              <a:rPr lang="en-US" altLang="en-US" sz="2000" dirty="0">
                <a:solidFill>
                  <a:srgbClr val="009999"/>
                </a:solidFill>
              </a:rPr>
              <a:t>) = </a:t>
            </a:r>
            <a:r>
              <a:rPr lang="en-US" altLang="en-US" sz="2000" dirty="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000" dirty="0">
                <a:solidFill>
                  <a:srgbClr val="009999"/>
                </a:solidFill>
              </a:rPr>
              <a:t>( </a:t>
            </a:r>
            <a:r>
              <a:rPr lang="en-US" altLang="en-US" sz="2000" i="1" dirty="0">
                <a:solidFill>
                  <a:srgbClr val="009999"/>
                </a:solidFill>
              </a:rPr>
              <a:t>f</a:t>
            </a:r>
            <a:r>
              <a:rPr lang="en-US" altLang="en-US" sz="2000" dirty="0">
                <a:solidFill>
                  <a:srgbClr val="009999"/>
                </a:solidFill>
              </a:rPr>
              <a:t> (</a:t>
            </a:r>
            <a:r>
              <a:rPr lang="en-US" altLang="en-US" sz="2000" i="1" dirty="0">
                <a:solidFill>
                  <a:srgbClr val="009999"/>
                </a:solidFill>
              </a:rPr>
              <a:t>n</a:t>
            </a:r>
            <a:r>
              <a:rPr lang="en-US" altLang="en-US" sz="2000" dirty="0">
                <a:solidFill>
                  <a:srgbClr val="009999"/>
                </a:solidFill>
              </a:rPr>
              <a:t>) )</a:t>
            </a:r>
            <a:r>
              <a:rPr lang="en-US" altLang="en-US" sz="2000" dirty="0"/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1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1" y="188913"/>
            <a:ext cx="5105400" cy="487362"/>
          </a:xfrm>
        </p:spPr>
        <p:txBody>
          <a:bodyPr/>
          <a:lstStyle/>
          <a:p>
            <a:r>
              <a:rPr lang="en-US" altLang="en-US" sz="2800" b="1" dirty="0"/>
              <a:t>Forming Recurrence Relations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219200"/>
            <a:ext cx="8642350" cy="544988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u="sng" dirty="0">
                <a:solidFill>
                  <a:srgbClr val="0000FF"/>
                </a:solidFill>
              </a:rPr>
              <a:t>Example 2:</a:t>
            </a:r>
            <a:r>
              <a:rPr lang="en-US" sz="2000" dirty="0"/>
              <a:t> Write the recurrence relation for the following method.</a:t>
            </a:r>
            <a:endParaRPr lang="en-US" sz="2000" b="1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 base case is reached when n == 1. The method performs one comparison and one return statement. Therefore, T(1), is constant </a:t>
            </a:r>
            <a:r>
              <a:rPr lang="en-US" sz="2000" b="1" dirty="0"/>
              <a:t>c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en-US" sz="2000" dirty="0"/>
              <a:t>When </a:t>
            </a:r>
            <a:r>
              <a:rPr lang="en-US" sz="2000" b="1" dirty="0"/>
              <a:t>n &gt; 1</a:t>
            </a:r>
            <a:r>
              <a:rPr lang="en-US" sz="2000" dirty="0"/>
              <a:t>, the method performs </a:t>
            </a:r>
            <a:r>
              <a:rPr lang="en-US" sz="2000" b="1" dirty="0"/>
              <a:t>TWO</a:t>
            </a:r>
            <a:r>
              <a:rPr lang="en-US" sz="2000" dirty="0"/>
              <a:t> recursive calls, each with the parameter n</a:t>
            </a:r>
            <a:r>
              <a:rPr lang="en-US" sz="2000" b="1" dirty="0"/>
              <a:t> / 2, </a:t>
            </a:r>
            <a:r>
              <a:rPr lang="en-US" sz="2000" dirty="0"/>
              <a:t> and some constant # of basic operations.</a:t>
            </a:r>
          </a:p>
          <a:p>
            <a:pPr>
              <a:defRPr/>
            </a:pPr>
            <a:r>
              <a:rPr lang="en-US" sz="2000" dirty="0"/>
              <a:t>Hence, the recurrence relation is: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68" y="5602705"/>
            <a:ext cx="5400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1600200" y="1859340"/>
            <a:ext cx="5368777" cy="156966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 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(n == 1)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2;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3 * g(n / 2) + g( n / 2) + 5;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074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D78E522-94E4-494B-89E3-D700011A7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696735ED-BDC7-46DE-B78A-795E72995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17B8800A-C477-4BB0-8B86-9B43FADDE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81534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Ex.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4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endParaRPr kumimoji="0" lang="en-US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a =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4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2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log</a:t>
            </a:r>
            <a:r>
              <a:rPr kumimoji="0" lang="en-US" altLang="en-US" sz="3200" b="0" i="1" u="none" strike="noStrike" kern="1200" cap="none" spc="0" normalizeH="0" baseline="16000" noProof="0" dirty="0" err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3200" b="0" i="1" u="none" strike="noStrike" kern="1200" cap="none" spc="0" normalizeH="0" baseline="30000" noProof="0" dirty="0" err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3200" b="0" i="1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ASE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1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1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– 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for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&gt;0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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Q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742C40E9-2260-41B5-A0C8-00DFDB4FB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8153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Ex.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4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 +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a =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4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2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log</a:t>
            </a:r>
            <a:r>
              <a:rPr kumimoji="0" lang="en-US" altLang="en-US" sz="3200" b="0" i="1" u="none" strike="noStrike" kern="1200" cap="none" spc="0" normalizeH="0" baseline="16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3200" b="0" i="1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 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ASE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Q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lg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that is,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 0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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Q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lg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7B016B6-3961-4AB4-8D50-3B3A451CE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D1A9AC42-E80F-4D8A-B96B-4DB544711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8845EB33-1734-4224-ADBF-B310ECE7B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153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Ex.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4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endParaRPr kumimoji="0" lang="en-US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a =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4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2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log</a:t>
            </a:r>
            <a:r>
              <a:rPr kumimoji="0" lang="en-US" altLang="en-US" sz="3200" b="0" i="1" u="none" strike="noStrike" kern="1200" cap="none" spc="0" normalizeH="0" baseline="16000" noProof="0" dirty="0" err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3200" b="0" i="1" u="none" strike="noStrike" kern="1200" cap="none" spc="0" normalizeH="0" baseline="30000" noProof="0" dirty="0" err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3200" b="0" i="1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ASE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3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W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1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 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for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&gt;0</a:t>
            </a:r>
          </a:p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4(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£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cn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(reg. cond.) for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1/2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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Q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588AD879-6E3A-4E7F-AF41-3099ACC93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75125"/>
            <a:ext cx="8534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Ex.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4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/2) +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/lg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endParaRPr kumimoji="0" lang="en-US" altLang="en-US" sz="3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a =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4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2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log</a:t>
            </a:r>
            <a:r>
              <a:rPr kumimoji="0" lang="en-US" altLang="en-US" sz="3200" b="0" i="1" u="none" strike="noStrike" kern="1200" cap="none" spc="0" normalizeH="0" baseline="16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3200" b="0" i="1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/lg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pPr marL="690563" marR="0" lvl="0" indent="-690563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Master method does not apply.  In particular, for every constant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&gt; 0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we have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3000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w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(lg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72" y="461967"/>
            <a:ext cx="7239000" cy="65508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Problems 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82" y="1293345"/>
            <a:ext cx="8458200" cy="5105400"/>
          </a:xfrm>
        </p:spPr>
        <p:txBody>
          <a:bodyPr/>
          <a:lstStyle/>
          <a:p>
            <a:r>
              <a:rPr lang="pt-BR" altLang="en-US" dirty="0"/>
              <a:t>T (n) = 3T (n/2)+ n^2</a:t>
            </a:r>
          </a:p>
          <a:p>
            <a:endParaRPr lang="pt-BR" altLang="en-US" dirty="0"/>
          </a:p>
          <a:p>
            <a:r>
              <a:rPr lang="pt-BR" altLang="en-US" dirty="0"/>
              <a:t>T (n) = 4T (n/2)+ n^2</a:t>
            </a:r>
          </a:p>
          <a:p>
            <a:endParaRPr lang="pt-BR" altLang="en-US" dirty="0"/>
          </a:p>
          <a:p>
            <a:r>
              <a:rPr lang="pt-BR" altLang="en-US" dirty="0"/>
              <a:t>T (n) = 2T (n/2)+ n log n</a:t>
            </a:r>
          </a:p>
          <a:p>
            <a:endParaRPr lang="pt-BR" altLang="en-US" dirty="0"/>
          </a:p>
          <a:p>
            <a:r>
              <a:rPr lang="pt-BR" altLang="en-US" dirty="0"/>
              <a:t>T (n) = 3T (n/2)+ n</a:t>
            </a:r>
          </a:p>
          <a:p>
            <a:endParaRPr lang="pt-BR" altLang="en-US" dirty="0"/>
          </a:p>
          <a:p>
            <a:pPr marL="12700">
              <a:lnSpc>
                <a:spcPct val="100000"/>
              </a:lnSpc>
            </a:pPr>
            <a:r>
              <a:rPr lang="pt-BR" spc="-3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pc="-1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20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pt-BR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13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pt-BR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-50" dirty="0">
                <a:latin typeface="Calibri" panose="020F0502020204030204" pitchFamily="34" charset="0"/>
                <a:cs typeface="Calibri" panose="020F0502020204030204" pitchFamily="34" charset="0"/>
              </a:rPr>
              <a:t>6T</a:t>
            </a:r>
            <a:r>
              <a:rPr lang="pt-BR" spc="-1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45" dirty="0">
                <a:latin typeface="Calibri" panose="020F0502020204030204" pitchFamily="34" charset="0"/>
                <a:cs typeface="Calibri" panose="020F0502020204030204" pitchFamily="34" charset="0"/>
              </a:rPr>
              <a:t>(n/3)</a:t>
            </a:r>
            <a:r>
              <a:rPr lang="pt-BR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13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pt-BR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4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pt-BR" sz="3200" spc="60" baseline="27777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3200" spc="52" baseline="277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-25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pt-BR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4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Arial" panose="020B0604020202020204" pitchFamily="34" charset="0"/>
              </a:rPr>
              <a:t>                      T (n) = Θ(n2 log n) (Case ?) </a:t>
            </a:r>
          </a:p>
          <a:p>
            <a:pPr marL="12700">
              <a:lnSpc>
                <a:spcPct val="100000"/>
              </a:lnSpc>
            </a:pPr>
            <a:r>
              <a:rPr lang="pt-BR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-3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pc="-1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20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pt-BR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13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pt-BR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-50" dirty="0">
                <a:latin typeface="Calibri" panose="020F0502020204030204" pitchFamily="34" charset="0"/>
                <a:cs typeface="Calibri" panose="020F0502020204030204" pitchFamily="34" charset="0"/>
              </a:rPr>
              <a:t>4T</a:t>
            </a:r>
            <a:r>
              <a:rPr lang="pt-BR" spc="-1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45" dirty="0">
                <a:latin typeface="Calibri" panose="020F0502020204030204" pitchFamily="34" charset="0"/>
                <a:cs typeface="Calibri" panose="020F0502020204030204" pitchFamily="34" charset="0"/>
              </a:rPr>
              <a:t>(n/2)</a:t>
            </a:r>
            <a:r>
              <a:rPr lang="pt-BR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13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pt-BR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130" dirty="0">
                <a:latin typeface="Calibri" panose="020F0502020204030204" pitchFamily="34" charset="0"/>
                <a:cs typeface="Calibri" panose="020F0502020204030204" pitchFamily="34" charset="0"/>
              </a:rPr>
              <a:t>n/</a:t>
            </a:r>
            <a:r>
              <a:rPr lang="pt-BR" spc="-1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-25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pt-BR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4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7091" y="1692392"/>
            <a:ext cx="2578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 (n) = Θ(n^2) (Case ?)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4348" y="2452700"/>
            <a:ext cx="3142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 (n) = Θ(n^2 log n) (Case ?)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9753" y="3276326"/>
            <a:ext cx="3162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 (n) = n log^2 n (Case ?)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32307" y="4031129"/>
            <a:ext cx="28222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 (n) = Θ(</a:t>
            </a:r>
            <a:r>
              <a:rPr lang="en-US" altLang="en-US" sz="1800" dirty="0" err="1"/>
              <a:t>n^lg</a:t>
            </a:r>
            <a:r>
              <a:rPr lang="en-US" altLang="en-US" sz="1800" dirty="0"/>
              <a:t> 3) (Case ?)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0748" y="5568666"/>
            <a:ext cx="4928248" cy="59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505" marR="2339340">
              <a:lnSpc>
                <a:spcPct val="215000"/>
              </a:lnSpc>
              <a:spcBef>
                <a:spcPts val="15"/>
              </a:spcBef>
            </a:pPr>
            <a:r>
              <a:rPr lang="pt-BR" sz="1800" spc="-3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8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spc="2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pt-BR" sz="1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spc="13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800" spc="35" dirty="0">
                <a:latin typeface="Arial" panose="020B0604020202020204" pitchFamily="34" charset="0"/>
                <a:cs typeface="Arial" panose="020B0604020202020204" pitchFamily="34" charset="0"/>
              </a:rPr>
              <a:t> Θ(n</a:t>
            </a:r>
            <a:r>
              <a:rPr lang="pt-BR" sz="1800" spc="52" baseline="27777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800" spc="3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8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(Case</a:t>
            </a:r>
            <a:r>
              <a:rPr lang="pt-BR" sz="18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spc="40" dirty="0"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11875" y="2891330"/>
            <a:ext cx="1997061" cy="4992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Thank you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5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648200" cy="563562"/>
          </a:xfrm>
        </p:spPr>
        <p:txBody>
          <a:bodyPr/>
          <a:lstStyle/>
          <a:p>
            <a:r>
              <a:rPr lang="en-US" altLang="en-US" sz="2800" b="1" dirty="0"/>
              <a:t>Solving Recurrence Relations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410200"/>
          </a:xfrm>
        </p:spPr>
        <p:txBody>
          <a:bodyPr/>
          <a:lstStyle/>
          <a:p>
            <a:endParaRPr lang="en-US" altLang="en-US" sz="1900" dirty="0"/>
          </a:p>
          <a:p>
            <a:r>
              <a:rPr lang="en-US" altLang="en-US" sz="1900" dirty="0"/>
              <a:t>Methods to solve recurrence relations that represent the running time of recursive methods:</a:t>
            </a:r>
          </a:p>
          <a:p>
            <a:endParaRPr lang="en-US" alt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B050"/>
                </a:solidFill>
              </a:rPr>
              <a:t>      Iteration method (</a:t>
            </a:r>
            <a:r>
              <a:rPr lang="en-US" altLang="en-US" sz="2800" i="1" dirty="0">
                <a:solidFill>
                  <a:srgbClr val="00B050"/>
                </a:solidFill>
              </a:rPr>
              <a:t>unrolling and summing)</a:t>
            </a:r>
            <a:endParaRPr lang="en-US" altLang="en-US" sz="2800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B050"/>
                </a:solidFill>
              </a:rPr>
              <a:t>      Recursion tree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B050"/>
                </a:solidFill>
              </a:rPr>
              <a:t>      Master method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514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443956" y="2514600"/>
            <a:ext cx="4256088" cy="1219200"/>
          </a:xfrm>
        </p:spPr>
        <p:txBody>
          <a:bodyPr>
            <a:normAutofit lnSpcReduction="10000"/>
          </a:bodyPr>
          <a:lstStyle/>
          <a:p>
            <a:r>
              <a:rPr lang="en-US" altLang="en-US" sz="4400" dirty="0"/>
              <a:t>Iteration Method</a:t>
            </a:r>
            <a:br>
              <a:rPr lang="en-US" altLang="en-US" sz="4400" b="1" dirty="0"/>
            </a:b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2079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Iteration Method</a:t>
            </a:r>
            <a:endParaRPr lang="en-US" altLang="en-US" b="1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2800"/>
              <a:t>Back Substitution method</a:t>
            </a:r>
          </a:p>
          <a:p>
            <a:r>
              <a:rPr lang="en-US" altLang="en-US" sz="2800"/>
              <a:t>unrolling and summing</a:t>
            </a:r>
          </a:p>
          <a:p>
            <a:r>
              <a:rPr lang="en-US" altLang="en-US" sz="2800"/>
              <a:t>Iteration consist of repeatedly substituting the recurrence into itself  to obtain an summation expression</a:t>
            </a:r>
          </a:p>
        </p:txBody>
      </p:sp>
    </p:spTree>
    <p:extLst>
      <p:ext uri="{BB962C8B-B14F-4D97-AF65-F5344CB8AC3E}">
        <p14:creationId xmlns:p14="http://schemas.microsoft.com/office/powerpoint/2010/main" val="322250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435975" cy="41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/>
              <a:t>Analysis Of Recursive Factorial method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836613"/>
            <a:ext cx="864235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altLang="en-US" sz="2000" dirty="0"/>
              <a:t>Example: Form and solve the recurrence relation for the running time of factorial method and hence determine its big-O complexity: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</a:rPr>
              <a:t>	  </a:t>
            </a:r>
            <a:endParaRPr lang="en-US" altLang="en-US" sz="12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b="1" dirty="0"/>
          </a:p>
          <a:p>
            <a:pPr lvl="8">
              <a:buFontTx/>
              <a:buNone/>
            </a:pPr>
            <a:r>
              <a:rPr lang="fr-FR" altLang="en-US" sz="1800" b="1" dirty="0"/>
              <a:t>T(0)  =  c</a:t>
            </a:r>
          </a:p>
          <a:p>
            <a:pPr lvl="8">
              <a:buFontTx/>
              <a:buNone/>
            </a:pPr>
            <a:r>
              <a:rPr lang="fr-FR" altLang="en-US" sz="1800" b="1" dirty="0"/>
              <a:t>T(n) =  b + T(n - 1)</a:t>
            </a:r>
          </a:p>
          <a:p>
            <a:pPr lvl="8">
              <a:buFontTx/>
              <a:buNone/>
            </a:pPr>
            <a:r>
              <a:rPr lang="fr-FR" altLang="en-US" sz="1800" b="1" dirty="0"/>
              <a:t>        =  b + b + T(n - 2)</a:t>
            </a:r>
          </a:p>
          <a:p>
            <a:pPr lvl="8">
              <a:buFontTx/>
              <a:buNone/>
            </a:pPr>
            <a:r>
              <a:rPr lang="fr-FR" altLang="en-US" sz="1800" b="1" dirty="0"/>
              <a:t>        </a:t>
            </a:r>
            <a:r>
              <a:rPr lang="en-US" altLang="en-US" sz="1800" b="1" dirty="0"/>
              <a:t>=  b +b +b + T(n - 3)</a:t>
            </a:r>
          </a:p>
          <a:p>
            <a:pPr lvl="8">
              <a:buFontTx/>
              <a:buNone/>
            </a:pPr>
            <a:r>
              <a:rPr lang="en-US" altLang="en-US" sz="1800" b="1" dirty="0"/>
              <a:t>    	 …</a:t>
            </a:r>
          </a:p>
          <a:p>
            <a:pPr lvl="8">
              <a:buFontTx/>
              <a:buNone/>
            </a:pPr>
            <a:r>
              <a:rPr lang="en-US" altLang="en-US" sz="1800" b="1" dirty="0"/>
              <a:t>        =  kb  + T(n - k)</a:t>
            </a:r>
          </a:p>
          <a:p>
            <a:pPr lvl="8">
              <a:buFontTx/>
              <a:buNone/>
            </a:pPr>
            <a:r>
              <a:rPr lang="en-US" altLang="en-US" sz="1800" b="1" dirty="0"/>
              <a:t>When n-k = 0,  we have: n=k</a:t>
            </a:r>
          </a:p>
          <a:p>
            <a:pPr lvl="8">
              <a:buFontTx/>
              <a:buNone/>
            </a:pPr>
            <a:r>
              <a:rPr lang="en-US" altLang="en-US" sz="1800" b="1" dirty="0"/>
              <a:t>       </a:t>
            </a:r>
            <a:r>
              <a:rPr lang="fr-FR" altLang="en-US" sz="1800" b="1" dirty="0"/>
              <a:t>T(n) =  nb + T(n - n) </a:t>
            </a:r>
          </a:p>
          <a:p>
            <a:pPr lvl="8">
              <a:buFontTx/>
              <a:buNone/>
            </a:pPr>
            <a:r>
              <a:rPr lang="fr-FR" altLang="en-US" sz="1800" b="1" dirty="0"/>
              <a:t>  	   =  </a:t>
            </a:r>
            <a:r>
              <a:rPr lang="fr-FR" altLang="en-US" sz="1800" b="1" dirty="0" err="1"/>
              <a:t>bn</a:t>
            </a:r>
            <a:r>
              <a:rPr lang="fr-FR" altLang="en-US" sz="1800" b="1" dirty="0"/>
              <a:t> + T(0)</a:t>
            </a:r>
          </a:p>
          <a:p>
            <a:pPr lvl="8">
              <a:buFontTx/>
              <a:buNone/>
            </a:pPr>
            <a:r>
              <a:rPr lang="fr-FR" altLang="en-US" sz="1800" b="1" dirty="0"/>
              <a:t>	   </a:t>
            </a:r>
            <a:r>
              <a:rPr lang="en-US" altLang="en-US" sz="1800" b="1" dirty="0"/>
              <a:t>=  </a:t>
            </a:r>
            <a:r>
              <a:rPr lang="en-US" altLang="en-US" sz="1800" b="1" dirty="0" err="1"/>
              <a:t>bn</a:t>
            </a:r>
            <a:r>
              <a:rPr lang="en-US" altLang="en-US" sz="1800" b="1" dirty="0"/>
              <a:t> + c.</a:t>
            </a:r>
          </a:p>
          <a:p>
            <a:pPr lvl="8">
              <a:buFontTx/>
              <a:buNone/>
            </a:pPr>
            <a:r>
              <a:rPr lang="en-US" altLang="en-US" sz="1800" b="1" dirty="0"/>
              <a:t>Therefore method factorial is O(n).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533400" y="1447800"/>
            <a:ext cx="5147563" cy="175432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factorial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	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(n == 0) 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1;     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	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 * factorial (n – 1); 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97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3055</Words>
  <Application>Microsoft Office PowerPoint</Application>
  <PresentationFormat>On-screen Show (4:3)</PresentationFormat>
  <Paragraphs>458</Paragraphs>
  <Slides>53</Slides>
  <Notes>17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Arial</vt:lpstr>
      <vt:lpstr>Calibri</vt:lpstr>
      <vt:lpstr>Calibri Light</vt:lpstr>
      <vt:lpstr>Courier New</vt:lpstr>
      <vt:lpstr>Garamond</vt:lpstr>
      <vt:lpstr>Symbol</vt:lpstr>
      <vt:lpstr>Tahoma</vt:lpstr>
      <vt:lpstr>Times New Roman</vt:lpstr>
      <vt:lpstr>Wingdings</vt:lpstr>
      <vt:lpstr>Wingdings 2</vt:lpstr>
      <vt:lpstr>Office Theme</vt:lpstr>
      <vt:lpstr>Default Design</vt:lpstr>
      <vt:lpstr>Equation</vt:lpstr>
      <vt:lpstr>Acrobat Document</vt:lpstr>
      <vt:lpstr>CS302 Design and Analysis of Algorithm </vt:lpstr>
      <vt:lpstr>Recurrence Relations</vt:lpstr>
      <vt:lpstr>What is a recurrence relation?</vt:lpstr>
      <vt:lpstr>Forming Recurrence Relations</vt:lpstr>
      <vt:lpstr>Forming Recurrence Relations</vt:lpstr>
      <vt:lpstr>Solving Recurrence Relations</vt:lpstr>
      <vt:lpstr>PowerPoint Presentation</vt:lpstr>
      <vt:lpstr>Iteration Method</vt:lpstr>
      <vt:lpstr>Analysis Of Recursive Factorial method</vt:lpstr>
      <vt:lpstr>Analysis Of Recursive Binary Search</vt:lpstr>
      <vt:lpstr>Analysis Of Recursive Binary Search</vt:lpstr>
      <vt:lpstr>Home Work </vt:lpstr>
      <vt:lpstr>Solution </vt:lpstr>
      <vt:lpstr>PowerPoint Presentation</vt:lpstr>
      <vt:lpstr>Recursion tree method</vt:lpstr>
      <vt:lpstr>PowerPoint Presentation</vt:lpstr>
      <vt:lpstr>Recursion tree</vt:lpstr>
      <vt:lpstr>Recursion tree</vt:lpstr>
      <vt:lpstr>Recursion tree</vt:lpstr>
      <vt:lpstr>Recursion tree</vt:lpstr>
      <vt:lpstr>Determining depth/height of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PowerPoint Presentation</vt:lpstr>
      <vt:lpstr>T(n) = T(n/3) + T(2n/3) + n. T(1) = 1  Solve it by recursion tree method</vt:lpstr>
      <vt:lpstr>T(n) = T(n/3) + T(2n/3) + n, T(1) = 1</vt:lpstr>
      <vt:lpstr>Determining Height of tree</vt:lpstr>
      <vt:lpstr>Home Task: Do it yourself</vt:lpstr>
      <vt:lpstr>PowerPoint Presentation</vt:lpstr>
      <vt:lpstr>Home Task: Do it yourself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Appendix: geometric series</vt:lpstr>
      <vt:lpstr>Solving Recurrence Relations</vt:lpstr>
      <vt:lpstr>PowerPoint Presentation</vt:lpstr>
      <vt:lpstr>When not to use</vt:lpstr>
      <vt:lpstr>Why to use</vt:lpstr>
      <vt:lpstr>Master Theorem</vt:lpstr>
      <vt:lpstr>Examples</vt:lpstr>
      <vt:lpstr>Examples</vt:lpstr>
      <vt:lpstr>Problems (Homework)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2020-02-12T15:15:48Z</dcterms:created>
  <dcterms:modified xsi:type="dcterms:W3CDTF">2021-04-03T08:02:15Z</dcterms:modified>
</cp:coreProperties>
</file>