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0" r:id="rId1"/>
  </p:sldMasterIdLst>
  <p:notesMasterIdLst>
    <p:notesMasterId r:id="rId63"/>
  </p:notesMasterIdLst>
  <p:handoutMasterIdLst>
    <p:handoutMasterId r:id="rId64"/>
  </p:handoutMasterIdLst>
  <p:sldIdLst>
    <p:sldId id="745" r:id="rId2"/>
    <p:sldId id="831" r:id="rId3"/>
    <p:sldId id="808" r:id="rId4"/>
    <p:sldId id="776" r:id="rId5"/>
    <p:sldId id="777" r:id="rId6"/>
    <p:sldId id="778" r:id="rId7"/>
    <p:sldId id="779" r:id="rId8"/>
    <p:sldId id="780" r:id="rId9"/>
    <p:sldId id="781" r:id="rId10"/>
    <p:sldId id="782" r:id="rId11"/>
    <p:sldId id="783" r:id="rId12"/>
    <p:sldId id="784" r:id="rId13"/>
    <p:sldId id="785" r:id="rId14"/>
    <p:sldId id="786" r:id="rId15"/>
    <p:sldId id="787" r:id="rId16"/>
    <p:sldId id="788" r:id="rId17"/>
    <p:sldId id="789" r:id="rId18"/>
    <p:sldId id="790" r:id="rId19"/>
    <p:sldId id="791" r:id="rId20"/>
    <p:sldId id="792" r:id="rId21"/>
    <p:sldId id="449" r:id="rId22"/>
    <p:sldId id="744" r:id="rId23"/>
    <p:sldId id="769" r:id="rId24"/>
    <p:sldId id="770" r:id="rId25"/>
    <p:sldId id="771" r:id="rId26"/>
    <p:sldId id="772" r:id="rId27"/>
    <p:sldId id="773" r:id="rId28"/>
    <p:sldId id="774" r:id="rId29"/>
    <p:sldId id="775" r:id="rId30"/>
    <p:sldId id="810" r:id="rId31"/>
    <p:sldId id="811" r:id="rId32"/>
    <p:sldId id="812" r:id="rId33"/>
    <p:sldId id="813" r:id="rId34"/>
    <p:sldId id="814" r:id="rId35"/>
    <p:sldId id="815" r:id="rId36"/>
    <p:sldId id="816" r:id="rId37"/>
    <p:sldId id="817" r:id="rId38"/>
    <p:sldId id="818" r:id="rId39"/>
    <p:sldId id="819" r:id="rId40"/>
    <p:sldId id="820" r:id="rId41"/>
    <p:sldId id="821" r:id="rId42"/>
    <p:sldId id="822" r:id="rId43"/>
    <p:sldId id="823" r:id="rId44"/>
    <p:sldId id="824" r:id="rId45"/>
    <p:sldId id="825" r:id="rId46"/>
    <p:sldId id="826" r:id="rId47"/>
    <p:sldId id="827" r:id="rId48"/>
    <p:sldId id="793" r:id="rId49"/>
    <p:sldId id="794" r:id="rId50"/>
    <p:sldId id="795" r:id="rId51"/>
    <p:sldId id="796" r:id="rId52"/>
    <p:sldId id="797" r:id="rId53"/>
    <p:sldId id="798" r:id="rId54"/>
    <p:sldId id="799" r:id="rId55"/>
    <p:sldId id="800" r:id="rId56"/>
    <p:sldId id="801" r:id="rId57"/>
    <p:sldId id="802" r:id="rId58"/>
    <p:sldId id="828" r:id="rId59"/>
    <p:sldId id="829" r:id="rId60"/>
    <p:sldId id="830" r:id="rId61"/>
    <p:sldId id="809" r:id="rId62"/>
  </p:sldIdLst>
  <p:sldSz cx="9144000" cy="6858000" type="screen4x3"/>
  <p:notesSz cx="6831013" cy="91170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8" autoAdjust="0"/>
    <p:restoredTop sz="82514" autoAdjust="0"/>
  </p:normalViewPr>
  <p:slideViewPr>
    <p:cSldViewPr>
      <p:cViewPr varScale="1">
        <p:scale>
          <a:sx n="60" d="100"/>
          <a:sy n="60" d="100"/>
        </p:scale>
        <p:origin x="190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872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A4948D-D11C-4B7F-AAB5-F5C9CE6857E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 altLang="zh-TW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 altLang="zh-TW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5F1E9288-8DAC-4782-874C-CB9A6DA05A3C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30F09-1CEC-4272-A2D1-4C2D4A521B4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884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1983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227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1704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465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89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E9288-8DAC-4782-874C-CB9A6DA05A3C}" type="slidenum">
              <a:rPr lang="zh-TW" altLang="en-US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9705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3596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150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393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1308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348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467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61044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999230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8918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67609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678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01045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0843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2637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9085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86791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5836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96013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5789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5119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79525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89192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42910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8451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29657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500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33029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0471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97853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2903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33982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6464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993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5778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91925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3456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7460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0044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62351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6087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6467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7170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826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784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8103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8D48-700F-4167-868E-1CC744EB1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62976-18BF-4EF5-9F20-519D25E9E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EC446-E97D-46E9-85A2-FEBB549A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2744DE-0D34-46E2-BB75-127F9751F325}" type="datetime1">
              <a:rPr lang="en-US" altLang="en-US" smtClean="0"/>
              <a:t>20-Apr-21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C8210-0812-43A2-A049-C78DD340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F0440-40BF-4A4C-A0F0-AA59173B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703A61-2D2E-4758-9445-3AB44B5641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18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D6CF-44C2-41F3-9EA7-63F20BD3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548BE-4251-42D8-9747-9EEC5E65C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297C6-E637-4551-9FB7-52049664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C16DC4-20EB-4D3F-8324-8D4A3A433C3F}" type="datetime1">
              <a:rPr lang="en-US" altLang="en-US" smtClean="0"/>
              <a:t>20-Apr-21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A46A2-97FA-4EA2-BA49-17CD47F1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BA828-6F76-4131-8586-AA96459D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FFF72-4B84-48C8-8264-351C9D6ED72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87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5203AE-E68B-4F6C-ABFF-2B6F5CE2E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4EC10-B0DB-4E63-97CA-D9A3713FD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49152-EC1D-4DD6-9402-53E84EDE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D8875-36BC-4FFB-857C-84E4209E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B13F9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 Lecture by M.Haris Fast-NU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23DE1-6F3D-49C5-AF3F-DDCDCCA6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D7A1D5-53EE-43E5-8933-6300991E60FB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B13F9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4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25CD-2A84-4094-BCAC-3EF4D0C5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7BE94-117C-4B1C-AD56-3E378F8C3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2DBC-0652-4872-BF4E-BD52428F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A7E-796F-45CE-974F-240323248E5A}" type="datetimeFigureOut">
              <a:rPr lang="en-US" smtClean="0"/>
              <a:t>20-Apr-21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D755-26A6-4B28-A50E-E894B966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08F9B-0DC4-4CDA-A955-E20774401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3C3C-6CA3-4251-834E-BF8A7DBAD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CC7E-9C6D-4B99-A535-C3845DF99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62FB3-A8FE-4E6E-A80E-974FC1111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8265E-EFE9-4FC6-BB38-BC9366B1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40B27-DEBA-4D10-A939-E9A9FD69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B13F9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 Lecture by M.Haris Fast-NU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B0659-2443-40D0-A386-A90447A1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CD5507-436D-4462-8333-7847D0C739D8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B13F9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19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003C2-1960-4898-AD61-CE90C803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CA858-9E80-4559-A20D-0701FC6E5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D4D80-B763-45D5-8DF7-AA452DC26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F0341-6073-4D56-97D5-52CB7F25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1E7CDB-E00E-4C19-8BEC-176B16654A31}" type="datetime1">
              <a:rPr lang="en-US" altLang="en-US" smtClean="0"/>
              <a:t>20-Apr-21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E2994-297D-4FFA-932A-54460618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4DF7B-F44D-4B70-97FA-67E1E98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B7B48-A08C-482C-B8E7-7EBDA4ED5B6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751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2AA5-5D6F-4535-9419-61FF0D9FC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663C7-16F4-4606-9683-C65512C16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853F6-21C7-494D-9904-09D3874CB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4A1FF-B014-4B69-8745-C85924A43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91481-6FC2-40F5-866D-F50A9204E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C81B10-9116-4C7E-A1D4-ADB2984D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8BDB7D-DFE6-4EE0-B09A-B6C8897AD817}" type="datetime1">
              <a:rPr lang="en-US" altLang="en-US" smtClean="0"/>
              <a:t>20-Apr-21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DD678-3223-43E5-AF32-6B19CC18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D79DD-286A-434B-BD51-0FDE4ECE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4C502-E995-4112-B221-217B92AE420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577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09A-AC60-4BF8-A8FA-44AF509C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721C6-8A85-4869-A8FE-636CC58A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4D4AAE-B8B5-43AC-A013-6A1D0892ABE5}" type="datetime1">
              <a:rPr lang="en-US" altLang="en-US" smtClean="0"/>
              <a:t>20-Apr-21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2C8CD-419B-4DDE-B913-C5D9F392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09610-F912-4C10-8802-B18075ED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3E264-76E5-4826-B4EA-70BECBCBCD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13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16FFF-3142-434F-A323-5C149708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EA5A6A-8551-46E8-8F20-D8D6E2622051}" type="datetime1">
              <a:rPr lang="en-US" altLang="en-US" smtClean="0"/>
              <a:t>20-Apr-21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760F2-B40F-412D-886A-762F88727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03179-D107-4AD4-B1DA-401BA51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2D76A-69FA-4E0A-A128-01D3EDCC135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39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26EA-EE4D-4FA0-BC8B-53AA4024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C8C7F-0144-4D49-8C15-6511E9B0A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8E55D-7451-4D2E-A20F-47A968438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9475-EBCB-430D-AC18-86CB0429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70A2FE-4BD7-405E-91C2-CD4DF2BD2291}" type="datetime1">
              <a:rPr lang="en-US" altLang="en-US" smtClean="0"/>
              <a:t>20-Apr-21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CA122-3DAB-4D41-930B-A9238FAE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BF3BA-6171-4561-A3FF-C522D599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1432FE-62E4-441C-82A9-43C426407ED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793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45A9-5511-4755-905D-3636017A5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B6480-282F-45B0-8A1A-A92AFFF7F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60680-CFF9-400C-9BF2-B681D3746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08408-737C-4F6F-8B18-E52E3166C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4E7E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8C96D-C370-4226-9AEB-6B992391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4E7E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 Lecture by M.Haris Fast-NU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D3A1C-60A7-4CA0-B60F-F808CFE7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2D40FF-3C9D-4978-A896-588A5E15FAFF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4E7E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F4E7E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80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34884-2C05-4127-83FD-9C588E1B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D4FFF-3AD1-4E0A-B674-08DB6BC0E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93739-39F5-4AF7-89FD-AD737D534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2AA7E-796F-45CE-974F-240323248E5A}" type="datetimeFigureOut">
              <a:rPr lang="en-US" smtClean="0"/>
              <a:t>20-Apr-21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0672E-13E5-4643-ADA5-FBF450D04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36DF0-0BAB-4807-BB00-E8EB0950F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A21D9-DBD1-48E0-8ADF-DA34CCB4A557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22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46713" y="2057400"/>
            <a:ext cx="7412165" cy="1152149"/>
          </a:xfrm>
        </p:spPr>
        <p:txBody>
          <a:bodyPr/>
          <a:lstStyle/>
          <a:p>
            <a:r>
              <a:rPr lang="en-US" altLang="en-US" sz="3600" dirty="0"/>
              <a:t>CS302</a:t>
            </a:r>
            <a:br>
              <a:rPr lang="en-US" altLang="en-US" sz="3600" dirty="0"/>
            </a:br>
            <a:r>
              <a:rPr lang="en-US" altLang="en-US" sz="3600" dirty="0"/>
              <a:t>Design and Analysis of Algorithm 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4320229" y="3648452"/>
            <a:ext cx="46513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7E6E6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98658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 bwMode="auto">
          <a:xfrm>
            <a:off x="228600" y="0"/>
            <a:ext cx="7924800" cy="517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sz="2800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Merge Sort Example (recursive Function Calls)</a:t>
            </a:r>
          </a:p>
        </p:txBody>
      </p:sp>
      <p:graphicFrame>
        <p:nvGraphicFramePr>
          <p:cNvPr id="183299" name="Group 3"/>
          <p:cNvGraphicFramePr>
            <a:graphicFrameLocks noGrp="1"/>
          </p:cNvGraphicFramePr>
          <p:nvPr>
            <p:ph sz="half" idx="4294967295"/>
          </p:nvPr>
        </p:nvGraphicFramePr>
        <p:xfrm>
          <a:off x="0" y="1295400"/>
          <a:ext cx="8054976" cy="381000"/>
        </p:xfrm>
        <a:graphic>
          <a:graphicData uri="http://schemas.openxmlformats.org/drawingml/2006/table">
            <a:tbl>
              <a:tblPr/>
              <a:tblGrid>
                <a:gridCol w="1006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819400" y="566738"/>
            <a:ext cx="2057400" cy="271462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Mergesort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(a, 8)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86000" y="914400"/>
            <a:ext cx="3581400" cy="276225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tmp_array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0, 7 )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2243138"/>
            <a:ext cx="4038600" cy="3810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tmp_array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0, 3)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14800" y="2230438"/>
            <a:ext cx="4038600" cy="3937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tmp_array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4, 7)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863" y="3849688"/>
            <a:ext cx="1981200" cy="415925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(0, 1)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85975" y="3843338"/>
            <a:ext cx="2057400" cy="423862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(2, 3 )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33863" y="3814763"/>
            <a:ext cx="1981200" cy="4572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(4, 5)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32538" y="3810000"/>
            <a:ext cx="1905000" cy="46355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(6, 7 )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33600" y="1724025"/>
            <a:ext cx="4038600" cy="442913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Merge(a,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tmp_array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0, 4, 7 )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0" y="5548313"/>
            <a:ext cx="1066800" cy="423862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(0,0)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90600" y="5548313"/>
            <a:ext cx="1066800" cy="423862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(1,1)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105025" y="5548313"/>
            <a:ext cx="1066800" cy="423862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(2,2)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095625" y="5548313"/>
            <a:ext cx="1066800" cy="423862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(3,3)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238625" y="5543550"/>
            <a:ext cx="1066800" cy="422275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(4,4)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29225" y="5543550"/>
            <a:ext cx="1066800" cy="422275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(5,5)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345238" y="5543550"/>
            <a:ext cx="1066800" cy="422275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(6,6)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335838" y="5543550"/>
            <a:ext cx="1066800" cy="422275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(7,7)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28600" y="4357688"/>
            <a:ext cx="3581400" cy="3810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Merge(a,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tmp_array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0, 2, 3 )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267200" y="4343400"/>
            <a:ext cx="3581400" cy="3810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Merge(a,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tmp_array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4, 6, 7 )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6110288"/>
            <a:ext cx="1933575" cy="3810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Merge(0, 1, 1 )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181225" y="6124575"/>
            <a:ext cx="1933575" cy="3810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Merge(2, 3, 3 )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267200" y="6124575"/>
            <a:ext cx="1933575" cy="3810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Merge(4, 5, 5 )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372225" y="6124575"/>
            <a:ext cx="1933575" cy="3810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Merge(6, 7, 7 )</a:t>
            </a:r>
          </a:p>
        </p:txBody>
      </p:sp>
      <p:graphicFrame>
        <p:nvGraphicFramePr>
          <p:cNvPr id="42" name="Group 3"/>
          <p:cNvGraphicFramePr>
            <a:graphicFrameLocks/>
          </p:cNvGraphicFramePr>
          <p:nvPr/>
        </p:nvGraphicFramePr>
        <p:xfrm>
          <a:off x="73025" y="2700338"/>
          <a:ext cx="3875088" cy="381000"/>
        </p:xfrm>
        <a:graphic>
          <a:graphicData uri="http://schemas.openxmlformats.org/drawingml/2006/table">
            <a:tbl>
              <a:tblPr/>
              <a:tblGrid>
                <a:gridCol w="968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Group 3"/>
          <p:cNvGraphicFramePr>
            <a:graphicFrameLocks/>
          </p:cNvGraphicFramePr>
          <p:nvPr/>
        </p:nvGraphicFramePr>
        <p:xfrm>
          <a:off x="4252913" y="2700338"/>
          <a:ext cx="3886200" cy="381000"/>
        </p:xfrm>
        <a:graphic>
          <a:graphicData uri="http://schemas.openxmlformats.org/drawingml/2006/table">
            <a:tbl>
              <a:tblPr/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152400" y="3352800"/>
          <a:ext cx="1600200" cy="38100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2057400" y="3352800"/>
          <a:ext cx="1905000" cy="38100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4289425" y="3332163"/>
          <a:ext cx="1752600" cy="38100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6138863" y="3346450"/>
          <a:ext cx="1943100" cy="381000"/>
        </p:xfrm>
        <a:graphic>
          <a:graphicData uri="http://schemas.openxmlformats.org/drawingml/2006/table">
            <a:tbl>
              <a:tblPr/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123825" y="5133975"/>
          <a:ext cx="800100" cy="352425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1076325" y="5133975"/>
          <a:ext cx="800100" cy="352425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2111375" y="5119688"/>
          <a:ext cx="952500" cy="352425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3157538" y="5119688"/>
          <a:ext cx="952500" cy="352425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4295775" y="5105400"/>
          <a:ext cx="876300" cy="352425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5334000" y="5091113"/>
          <a:ext cx="876300" cy="352425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6413500" y="5099050"/>
          <a:ext cx="847725" cy="381000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L="91487" marR="914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7399338" y="5091113"/>
          <a:ext cx="811212" cy="381000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L="91470" marR="9147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5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 bwMode="auto">
          <a:xfrm>
            <a:off x="685800" y="0"/>
            <a:ext cx="7239000" cy="517525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Merge Sort Example (Merging process)</a:t>
            </a:r>
          </a:p>
        </p:txBody>
      </p:sp>
      <p:graphicFrame>
        <p:nvGraphicFramePr>
          <p:cNvPr id="183299" name="Group 3"/>
          <p:cNvGraphicFramePr>
            <a:graphicFrameLocks noGrp="1"/>
          </p:cNvGraphicFramePr>
          <p:nvPr>
            <p:ph sz="half" idx="4294967295"/>
          </p:nvPr>
        </p:nvGraphicFramePr>
        <p:xfrm>
          <a:off x="0" y="1295400"/>
          <a:ext cx="8054976" cy="381000"/>
        </p:xfrm>
        <a:graphic>
          <a:graphicData uri="http://schemas.openxmlformats.org/drawingml/2006/table">
            <a:tbl>
              <a:tblPr/>
              <a:tblGrid>
                <a:gridCol w="1006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819400" y="566738"/>
            <a:ext cx="2057400" cy="271462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Mergesort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(a, 8)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86000" y="914400"/>
            <a:ext cx="3581400" cy="276225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tmp_array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0, 7 )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2159000"/>
            <a:ext cx="4038600" cy="271463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tmp_array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0, 3)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14800" y="2146300"/>
            <a:ext cx="4038600" cy="284163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tmp_array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4, 7)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863" y="3468688"/>
            <a:ext cx="1981200" cy="246062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(0, 1)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85975" y="3462338"/>
            <a:ext cx="2057400" cy="250825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(2, 3 )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33863" y="3433763"/>
            <a:ext cx="1981200" cy="271462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(4, 5)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32538" y="3429000"/>
            <a:ext cx="1905000" cy="274638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(6, 7 )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33600" y="1724025"/>
            <a:ext cx="4038600" cy="333375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Merge(a,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tmp_array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0, 4, 7 )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0" y="5284788"/>
            <a:ext cx="1066800" cy="423862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(0,0)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90600" y="5284788"/>
            <a:ext cx="1066800" cy="423862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(1,1)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105025" y="5284788"/>
            <a:ext cx="1066800" cy="423862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(2,2)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095625" y="5284788"/>
            <a:ext cx="1066800" cy="423862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(3,3)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238625" y="5280025"/>
            <a:ext cx="1066800" cy="422275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(4,4)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29225" y="5280025"/>
            <a:ext cx="1066800" cy="422275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(5,5)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345238" y="5280025"/>
            <a:ext cx="1066800" cy="422275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(6,6)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335838" y="5280025"/>
            <a:ext cx="1066800" cy="422275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(7,7)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28600" y="4433888"/>
            <a:ext cx="3581400" cy="3810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Merge(a,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tmp_array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0, 2, 3 )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343400" y="4419600"/>
            <a:ext cx="3581400" cy="3810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Merge(a,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tmp_array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4, 6, 7 )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5846763"/>
            <a:ext cx="1933575" cy="3810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Merge(0, 1, 1 )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181225" y="5861050"/>
            <a:ext cx="1933575" cy="3810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Merge(2, 3, 3 )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267200" y="5861050"/>
            <a:ext cx="1933575" cy="3810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Merge(4, 5, 5 )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372225" y="5861050"/>
            <a:ext cx="1933575" cy="3810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Merge(6, 7, 7 )</a:t>
            </a:r>
          </a:p>
        </p:txBody>
      </p:sp>
      <p:graphicFrame>
        <p:nvGraphicFramePr>
          <p:cNvPr id="42" name="Group 3"/>
          <p:cNvGraphicFramePr>
            <a:graphicFrameLocks/>
          </p:cNvGraphicFramePr>
          <p:nvPr/>
        </p:nvGraphicFramePr>
        <p:xfrm>
          <a:off x="73025" y="2532063"/>
          <a:ext cx="3875088" cy="320675"/>
        </p:xfrm>
        <a:graphic>
          <a:graphicData uri="http://schemas.openxmlformats.org/drawingml/2006/table">
            <a:tbl>
              <a:tblPr/>
              <a:tblGrid>
                <a:gridCol w="968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L="91441" marR="91441"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marL="91441" marR="91441"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L="91441" marR="91441"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L="91441" marR="91441"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Group 3"/>
          <p:cNvGraphicFramePr>
            <a:graphicFrameLocks/>
          </p:cNvGraphicFramePr>
          <p:nvPr/>
        </p:nvGraphicFramePr>
        <p:xfrm>
          <a:off x="4252913" y="2532063"/>
          <a:ext cx="3886200" cy="320675"/>
        </p:xfrm>
        <a:graphic>
          <a:graphicData uri="http://schemas.openxmlformats.org/drawingml/2006/table">
            <a:tbl>
              <a:tblPr/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152400" y="3068638"/>
          <a:ext cx="1600200" cy="320675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2057400" y="3068638"/>
          <a:ext cx="1905000" cy="320675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4289425" y="3048000"/>
          <a:ext cx="1752600" cy="320675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6138863" y="3062288"/>
          <a:ext cx="1943100" cy="320675"/>
        </p:xfrm>
        <a:graphic>
          <a:graphicData uri="http://schemas.openxmlformats.org/drawingml/2006/table">
            <a:tbl>
              <a:tblPr/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123825" y="4872038"/>
          <a:ext cx="800100" cy="352425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1076325" y="4872038"/>
          <a:ext cx="800100" cy="352425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2111375" y="4857750"/>
          <a:ext cx="952500" cy="352425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3157538" y="4857750"/>
          <a:ext cx="952500" cy="352425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4295775" y="4843463"/>
          <a:ext cx="876300" cy="352425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5334000" y="4829175"/>
          <a:ext cx="876300" cy="352425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6413500" y="4837113"/>
          <a:ext cx="847725" cy="381000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L="91487" marR="914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7399338" y="4829175"/>
          <a:ext cx="811212" cy="381000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L="91470" marR="9147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76200" y="6384925"/>
          <a:ext cx="1600200" cy="320675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2209800" y="6400800"/>
          <a:ext cx="1905000" cy="320675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Group 3"/>
          <p:cNvGraphicFramePr>
            <a:graphicFrameLocks/>
          </p:cNvGraphicFramePr>
          <p:nvPr/>
        </p:nvGraphicFramePr>
        <p:xfrm>
          <a:off x="152400" y="3981450"/>
          <a:ext cx="3875088" cy="320675"/>
        </p:xfrm>
        <a:graphic>
          <a:graphicData uri="http://schemas.openxmlformats.org/drawingml/2006/table">
            <a:tbl>
              <a:tblPr/>
              <a:tblGrid>
                <a:gridCol w="968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L="91441" marR="91441"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marL="91441" marR="91441"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L="91441" marR="91441"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L="91441" marR="91441"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Group 3"/>
          <p:cNvGraphicFramePr>
            <a:graphicFrameLocks/>
          </p:cNvGraphicFramePr>
          <p:nvPr/>
        </p:nvGraphicFramePr>
        <p:xfrm>
          <a:off x="4267200" y="3960813"/>
          <a:ext cx="3886200" cy="320675"/>
        </p:xfrm>
        <a:graphic>
          <a:graphicData uri="http://schemas.openxmlformats.org/drawingml/2006/table">
            <a:tbl>
              <a:tblPr/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4267200" y="6384925"/>
          <a:ext cx="1752600" cy="320675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6116638" y="6372225"/>
          <a:ext cx="1943100" cy="320675"/>
        </p:xfrm>
        <a:graphic>
          <a:graphicData uri="http://schemas.openxmlformats.org/drawingml/2006/table">
            <a:tbl>
              <a:tblPr/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Group 3"/>
          <p:cNvGraphicFramePr>
            <a:graphicFrameLocks/>
          </p:cNvGraphicFramePr>
          <p:nvPr/>
        </p:nvGraphicFramePr>
        <p:xfrm>
          <a:off x="76200" y="1316038"/>
          <a:ext cx="8054976" cy="381000"/>
        </p:xfrm>
        <a:graphic>
          <a:graphicData uri="http://schemas.openxmlformats.org/drawingml/2006/table">
            <a:tbl>
              <a:tblPr/>
              <a:tblGrid>
                <a:gridCol w="1006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 rot="16200000" flipV="1">
            <a:off x="114300" y="4305300"/>
            <a:ext cx="152400" cy="762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810000" y="4267200"/>
            <a:ext cx="228600" cy="152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6200000" flipV="1">
            <a:off x="4229100" y="4305300"/>
            <a:ext cx="152400" cy="762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7924800" y="4267200"/>
            <a:ext cx="228600" cy="152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0800000">
            <a:off x="76200" y="1676400"/>
            <a:ext cx="2057400" cy="3810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6172200" y="1676400"/>
            <a:ext cx="1981200" cy="3810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56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24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7239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Merge two arrays</a:t>
            </a:r>
          </a:p>
        </p:txBody>
      </p:sp>
      <p:graphicFrame>
        <p:nvGraphicFramePr>
          <p:cNvPr id="6" name="Group 3"/>
          <p:cNvGraphicFramePr>
            <a:graphicFrameLocks/>
          </p:cNvGraphicFramePr>
          <p:nvPr/>
        </p:nvGraphicFramePr>
        <p:xfrm>
          <a:off x="838200" y="2438400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599" name="TextBox 7"/>
          <p:cNvSpPr txBox="1">
            <a:spLocks noChangeArrowheads="1"/>
          </p:cNvSpPr>
          <p:nvPr/>
        </p:nvSpPr>
        <p:spPr bwMode="auto">
          <a:xfrm>
            <a:off x="838200" y="1905000"/>
            <a:ext cx="582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aptr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991394" y="1829594"/>
            <a:ext cx="304800" cy="158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01" name="TextBox 13"/>
          <p:cNvSpPr txBox="1">
            <a:spLocks noChangeArrowheads="1"/>
          </p:cNvSpPr>
          <p:nvPr/>
        </p:nvSpPr>
        <p:spPr bwMode="auto">
          <a:xfrm>
            <a:off x="3913188" y="1871663"/>
            <a:ext cx="582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bptr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4039394" y="1828006"/>
            <a:ext cx="304800" cy="158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989807" y="2971006"/>
            <a:ext cx="304800" cy="1587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04" name="TextBox 17"/>
          <p:cNvSpPr txBox="1">
            <a:spLocks noChangeArrowheads="1"/>
          </p:cNvSpPr>
          <p:nvPr/>
        </p:nvSpPr>
        <p:spPr bwMode="auto">
          <a:xfrm>
            <a:off x="914400" y="2971800"/>
            <a:ext cx="569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cptr</a:t>
            </a:r>
          </a:p>
        </p:txBody>
      </p:sp>
      <p:graphicFrame>
        <p:nvGraphicFramePr>
          <p:cNvPr id="22" name="Group 3"/>
          <p:cNvGraphicFramePr>
            <a:graphicFrameLocks/>
          </p:cNvGraphicFramePr>
          <p:nvPr/>
        </p:nvGraphicFramePr>
        <p:xfrm>
          <a:off x="762000" y="1295400"/>
          <a:ext cx="29718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3"/>
          <p:cNvGraphicFramePr>
            <a:graphicFrameLocks/>
          </p:cNvGraphicFramePr>
          <p:nvPr/>
        </p:nvGraphicFramePr>
        <p:xfrm>
          <a:off x="3962400" y="1295400"/>
          <a:ext cx="29718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3"/>
          <p:cNvGraphicFramePr>
            <a:graphicFrameLocks/>
          </p:cNvGraphicFramePr>
          <p:nvPr/>
        </p:nvGraphicFramePr>
        <p:xfrm>
          <a:off x="98425" y="4648200"/>
          <a:ext cx="8054976" cy="381000"/>
        </p:xfrm>
        <a:graphic>
          <a:graphicData uri="http://schemas.openxmlformats.org/drawingml/2006/table">
            <a:tbl>
              <a:tblPr/>
              <a:tblGrid>
                <a:gridCol w="1006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109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7239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Merge two arrays</a:t>
            </a:r>
          </a:p>
        </p:txBody>
      </p:sp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838200" y="2438400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647" name="TextBox 7"/>
          <p:cNvSpPr txBox="1">
            <a:spLocks noChangeArrowheads="1"/>
          </p:cNvSpPr>
          <p:nvPr/>
        </p:nvSpPr>
        <p:spPr bwMode="auto">
          <a:xfrm>
            <a:off x="838200" y="1905000"/>
            <a:ext cx="582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aptr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991394" y="1829594"/>
            <a:ext cx="304800" cy="158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9" name="TextBox 13"/>
          <p:cNvSpPr txBox="1">
            <a:spLocks noChangeArrowheads="1"/>
          </p:cNvSpPr>
          <p:nvPr/>
        </p:nvSpPr>
        <p:spPr bwMode="auto">
          <a:xfrm>
            <a:off x="4751388" y="1871663"/>
            <a:ext cx="582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bptr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4877594" y="1828006"/>
            <a:ext cx="304800" cy="158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1751807" y="2971006"/>
            <a:ext cx="304800" cy="1587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52" name="TextBox 17"/>
          <p:cNvSpPr txBox="1">
            <a:spLocks noChangeArrowheads="1"/>
          </p:cNvSpPr>
          <p:nvPr/>
        </p:nvSpPr>
        <p:spPr bwMode="auto">
          <a:xfrm>
            <a:off x="1676400" y="2971800"/>
            <a:ext cx="569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cptr</a:t>
            </a:r>
          </a:p>
        </p:txBody>
      </p:sp>
      <p:graphicFrame>
        <p:nvGraphicFramePr>
          <p:cNvPr id="22" name="Group 3"/>
          <p:cNvGraphicFramePr>
            <a:graphicFrameLocks/>
          </p:cNvGraphicFramePr>
          <p:nvPr/>
        </p:nvGraphicFramePr>
        <p:xfrm>
          <a:off x="762000" y="1295400"/>
          <a:ext cx="29718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3"/>
          <p:cNvGraphicFramePr>
            <a:graphicFrameLocks/>
          </p:cNvGraphicFramePr>
          <p:nvPr/>
        </p:nvGraphicFramePr>
        <p:xfrm>
          <a:off x="3962400" y="1295400"/>
          <a:ext cx="29718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587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7239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Merge two arrays</a:t>
            </a:r>
          </a:p>
        </p:txBody>
      </p:sp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838200" y="2438400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695" name="TextBox 7"/>
          <p:cNvSpPr txBox="1">
            <a:spLocks noChangeArrowheads="1"/>
          </p:cNvSpPr>
          <p:nvPr/>
        </p:nvSpPr>
        <p:spPr bwMode="auto">
          <a:xfrm>
            <a:off x="1474788" y="1905000"/>
            <a:ext cx="582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aptr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627982" y="1829594"/>
            <a:ext cx="304800" cy="1587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4801394" y="1828006"/>
            <a:ext cx="304800" cy="158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2553494" y="2971006"/>
            <a:ext cx="304800" cy="158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99" name="TextBox 17"/>
          <p:cNvSpPr txBox="1">
            <a:spLocks noChangeArrowheads="1"/>
          </p:cNvSpPr>
          <p:nvPr/>
        </p:nvSpPr>
        <p:spPr bwMode="auto">
          <a:xfrm>
            <a:off x="2478088" y="2971800"/>
            <a:ext cx="569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cptr</a:t>
            </a:r>
          </a:p>
        </p:txBody>
      </p:sp>
      <p:graphicFrame>
        <p:nvGraphicFramePr>
          <p:cNvPr id="14" name="Group 3"/>
          <p:cNvGraphicFramePr>
            <a:graphicFrameLocks/>
          </p:cNvGraphicFramePr>
          <p:nvPr/>
        </p:nvGraphicFramePr>
        <p:xfrm>
          <a:off x="762000" y="1295400"/>
          <a:ext cx="29718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roup 3"/>
          <p:cNvGraphicFramePr>
            <a:graphicFrameLocks/>
          </p:cNvGraphicFramePr>
          <p:nvPr/>
        </p:nvGraphicFramePr>
        <p:xfrm>
          <a:off x="3962400" y="1295400"/>
          <a:ext cx="29718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724" name="TextBox 13"/>
          <p:cNvSpPr txBox="1">
            <a:spLocks noChangeArrowheads="1"/>
          </p:cNvSpPr>
          <p:nvPr/>
        </p:nvSpPr>
        <p:spPr bwMode="auto">
          <a:xfrm>
            <a:off x="4675188" y="1898650"/>
            <a:ext cx="582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bptr</a:t>
            </a:r>
          </a:p>
        </p:txBody>
      </p:sp>
    </p:spTree>
    <p:extLst>
      <p:ext uri="{BB962C8B-B14F-4D97-AF65-F5344CB8AC3E}">
        <p14:creationId xmlns:p14="http://schemas.microsoft.com/office/powerpoint/2010/main" val="398122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7239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Merge two arrays</a:t>
            </a:r>
          </a:p>
        </p:txBody>
      </p:sp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838200" y="2438400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743" name="TextBox 7"/>
          <p:cNvSpPr txBox="1">
            <a:spLocks noChangeArrowheads="1"/>
          </p:cNvSpPr>
          <p:nvPr/>
        </p:nvSpPr>
        <p:spPr bwMode="auto">
          <a:xfrm>
            <a:off x="1474788" y="1905000"/>
            <a:ext cx="582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aptr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627982" y="1829594"/>
            <a:ext cx="304800" cy="1587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5563394" y="1828006"/>
            <a:ext cx="304800" cy="158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3239294" y="2971006"/>
            <a:ext cx="304800" cy="158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7" name="TextBox 17"/>
          <p:cNvSpPr txBox="1">
            <a:spLocks noChangeArrowheads="1"/>
          </p:cNvSpPr>
          <p:nvPr/>
        </p:nvSpPr>
        <p:spPr bwMode="auto">
          <a:xfrm>
            <a:off x="3163888" y="2971800"/>
            <a:ext cx="569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cptr</a:t>
            </a:r>
          </a:p>
        </p:txBody>
      </p:sp>
      <p:graphicFrame>
        <p:nvGraphicFramePr>
          <p:cNvPr id="14" name="Group 3"/>
          <p:cNvGraphicFramePr>
            <a:graphicFrameLocks/>
          </p:cNvGraphicFramePr>
          <p:nvPr/>
        </p:nvGraphicFramePr>
        <p:xfrm>
          <a:off x="762000" y="1295400"/>
          <a:ext cx="29718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roup 3"/>
          <p:cNvGraphicFramePr>
            <a:graphicFrameLocks/>
          </p:cNvGraphicFramePr>
          <p:nvPr/>
        </p:nvGraphicFramePr>
        <p:xfrm>
          <a:off x="3962400" y="1295400"/>
          <a:ext cx="29718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772" name="TextBox 13"/>
          <p:cNvSpPr txBox="1">
            <a:spLocks noChangeArrowheads="1"/>
          </p:cNvSpPr>
          <p:nvPr/>
        </p:nvSpPr>
        <p:spPr bwMode="auto">
          <a:xfrm>
            <a:off x="5437188" y="1898650"/>
            <a:ext cx="582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bptr</a:t>
            </a:r>
          </a:p>
        </p:txBody>
      </p:sp>
    </p:spTree>
    <p:extLst>
      <p:ext uri="{BB962C8B-B14F-4D97-AF65-F5344CB8AC3E}">
        <p14:creationId xmlns:p14="http://schemas.microsoft.com/office/powerpoint/2010/main" val="94109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7239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Merge two arrays</a:t>
            </a:r>
          </a:p>
        </p:txBody>
      </p:sp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838200" y="2438400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791" name="TextBox 7"/>
          <p:cNvSpPr txBox="1">
            <a:spLocks noChangeArrowheads="1"/>
          </p:cNvSpPr>
          <p:nvPr/>
        </p:nvSpPr>
        <p:spPr bwMode="auto">
          <a:xfrm>
            <a:off x="1474788" y="1905000"/>
            <a:ext cx="582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aptr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627982" y="1829594"/>
            <a:ext cx="304800" cy="1587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6325394" y="1828006"/>
            <a:ext cx="304800" cy="158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4001294" y="2971006"/>
            <a:ext cx="304800" cy="158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95" name="TextBox 17"/>
          <p:cNvSpPr txBox="1">
            <a:spLocks noChangeArrowheads="1"/>
          </p:cNvSpPr>
          <p:nvPr/>
        </p:nvSpPr>
        <p:spPr bwMode="auto">
          <a:xfrm>
            <a:off x="3925888" y="2971800"/>
            <a:ext cx="569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cptr</a:t>
            </a:r>
          </a:p>
        </p:txBody>
      </p:sp>
      <p:graphicFrame>
        <p:nvGraphicFramePr>
          <p:cNvPr id="14" name="Group 3"/>
          <p:cNvGraphicFramePr>
            <a:graphicFrameLocks/>
          </p:cNvGraphicFramePr>
          <p:nvPr/>
        </p:nvGraphicFramePr>
        <p:xfrm>
          <a:off x="762000" y="1295400"/>
          <a:ext cx="29718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roup 3"/>
          <p:cNvGraphicFramePr>
            <a:graphicFrameLocks/>
          </p:cNvGraphicFramePr>
          <p:nvPr/>
        </p:nvGraphicFramePr>
        <p:xfrm>
          <a:off x="3962400" y="1295400"/>
          <a:ext cx="29718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820" name="TextBox 13"/>
          <p:cNvSpPr txBox="1">
            <a:spLocks noChangeArrowheads="1"/>
          </p:cNvSpPr>
          <p:nvPr/>
        </p:nvSpPr>
        <p:spPr bwMode="auto">
          <a:xfrm>
            <a:off x="6199188" y="1898650"/>
            <a:ext cx="582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bptr</a:t>
            </a:r>
          </a:p>
        </p:txBody>
      </p:sp>
    </p:spTree>
    <p:extLst>
      <p:ext uri="{BB962C8B-B14F-4D97-AF65-F5344CB8AC3E}">
        <p14:creationId xmlns:p14="http://schemas.microsoft.com/office/powerpoint/2010/main" val="4047756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7239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Merge two arrays</a:t>
            </a:r>
          </a:p>
        </p:txBody>
      </p:sp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838200" y="2438400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839" name="TextBox 7"/>
          <p:cNvSpPr txBox="1">
            <a:spLocks noChangeArrowheads="1"/>
          </p:cNvSpPr>
          <p:nvPr/>
        </p:nvSpPr>
        <p:spPr bwMode="auto">
          <a:xfrm>
            <a:off x="2236788" y="1905000"/>
            <a:ext cx="582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aptr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2389982" y="1829594"/>
            <a:ext cx="304800" cy="1587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6325394" y="1828006"/>
            <a:ext cx="304800" cy="158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4763294" y="2971006"/>
            <a:ext cx="304800" cy="158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43" name="TextBox 17"/>
          <p:cNvSpPr txBox="1">
            <a:spLocks noChangeArrowheads="1"/>
          </p:cNvSpPr>
          <p:nvPr/>
        </p:nvSpPr>
        <p:spPr bwMode="auto">
          <a:xfrm>
            <a:off x="4687888" y="2971800"/>
            <a:ext cx="569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cptr</a:t>
            </a:r>
          </a:p>
        </p:txBody>
      </p:sp>
      <p:graphicFrame>
        <p:nvGraphicFramePr>
          <p:cNvPr id="14" name="Group 3"/>
          <p:cNvGraphicFramePr>
            <a:graphicFrameLocks/>
          </p:cNvGraphicFramePr>
          <p:nvPr/>
        </p:nvGraphicFramePr>
        <p:xfrm>
          <a:off x="762000" y="1295400"/>
          <a:ext cx="29718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roup 3"/>
          <p:cNvGraphicFramePr>
            <a:graphicFrameLocks/>
          </p:cNvGraphicFramePr>
          <p:nvPr/>
        </p:nvGraphicFramePr>
        <p:xfrm>
          <a:off x="3962400" y="1295400"/>
          <a:ext cx="29718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868" name="TextBox 13"/>
          <p:cNvSpPr txBox="1">
            <a:spLocks noChangeArrowheads="1"/>
          </p:cNvSpPr>
          <p:nvPr/>
        </p:nvSpPr>
        <p:spPr bwMode="auto">
          <a:xfrm>
            <a:off x="6199188" y="1898650"/>
            <a:ext cx="582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bptr</a:t>
            </a:r>
          </a:p>
        </p:txBody>
      </p:sp>
    </p:spTree>
    <p:extLst>
      <p:ext uri="{BB962C8B-B14F-4D97-AF65-F5344CB8AC3E}">
        <p14:creationId xmlns:p14="http://schemas.microsoft.com/office/powerpoint/2010/main" val="2655296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7239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Merge two arrays</a:t>
            </a:r>
          </a:p>
        </p:txBody>
      </p:sp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838200" y="2438400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887" name="TextBox 7"/>
          <p:cNvSpPr txBox="1">
            <a:spLocks noChangeArrowheads="1"/>
          </p:cNvSpPr>
          <p:nvPr/>
        </p:nvSpPr>
        <p:spPr bwMode="auto">
          <a:xfrm>
            <a:off x="2998788" y="1905000"/>
            <a:ext cx="582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aptr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3151982" y="1829594"/>
            <a:ext cx="304800" cy="1587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6325394" y="1828006"/>
            <a:ext cx="304800" cy="158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5449094" y="2971006"/>
            <a:ext cx="304800" cy="158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91" name="TextBox 17"/>
          <p:cNvSpPr txBox="1">
            <a:spLocks noChangeArrowheads="1"/>
          </p:cNvSpPr>
          <p:nvPr/>
        </p:nvSpPr>
        <p:spPr bwMode="auto">
          <a:xfrm>
            <a:off x="5373688" y="2971800"/>
            <a:ext cx="569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cptr</a:t>
            </a:r>
          </a:p>
        </p:txBody>
      </p:sp>
      <p:graphicFrame>
        <p:nvGraphicFramePr>
          <p:cNvPr id="14" name="Group 3"/>
          <p:cNvGraphicFramePr>
            <a:graphicFrameLocks/>
          </p:cNvGraphicFramePr>
          <p:nvPr/>
        </p:nvGraphicFramePr>
        <p:xfrm>
          <a:off x="762000" y="1295400"/>
          <a:ext cx="29718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roup 3"/>
          <p:cNvGraphicFramePr>
            <a:graphicFrameLocks/>
          </p:cNvGraphicFramePr>
          <p:nvPr/>
        </p:nvGraphicFramePr>
        <p:xfrm>
          <a:off x="3962400" y="1295400"/>
          <a:ext cx="29718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916" name="TextBox 13"/>
          <p:cNvSpPr txBox="1">
            <a:spLocks noChangeArrowheads="1"/>
          </p:cNvSpPr>
          <p:nvPr/>
        </p:nvSpPr>
        <p:spPr bwMode="auto">
          <a:xfrm>
            <a:off x="6199188" y="1898650"/>
            <a:ext cx="582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bptr</a:t>
            </a:r>
          </a:p>
        </p:txBody>
      </p:sp>
    </p:spTree>
    <p:extLst>
      <p:ext uri="{BB962C8B-B14F-4D97-AF65-F5344CB8AC3E}">
        <p14:creationId xmlns:p14="http://schemas.microsoft.com/office/powerpoint/2010/main" val="1095982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7239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Merge two arrays</a:t>
            </a:r>
          </a:p>
        </p:txBody>
      </p:sp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838200" y="2438400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935" name="TextBox 7"/>
          <p:cNvSpPr txBox="1">
            <a:spLocks noChangeArrowheads="1"/>
          </p:cNvSpPr>
          <p:nvPr/>
        </p:nvSpPr>
        <p:spPr bwMode="auto">
          <a:xfrm>
            <a:off x="3476625" y="1905000"/>
            <a:ext cx="582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aptr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3629819" y="1829594"/>
            <a:ext cx="304800" cy="158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6325394" y="1828006"/>
            <a:ext cx="304800" cy="158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6211094" y="2971006"/>
            <a:ext cx="304800" cy="158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39" name="TextBox 17"/>
          <p:cNvSpPr txBox="1">
            <a:spLocks noChangeArrowheads="1"/>
          </p:cNvSpPr>
          <p:nvPr/>
        </p:nvSpPr>
        <p:spPr bwMode="auto">
          <a:xfrm>
            <a:off x="6135688" y="2971800"/>
            <a:ext cx="569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cptr</a:t>
            </a:r>
          </a:p>
        </p:txBody>
      </p:sp>
      <p:graphicFrame>
        <p:nvGraphicFramePr>
          <p:cNvPr id="14" name="Group 3"/>
          <p:cNvGraphicFramePr>
            <a:graphicFrameLocks/>
          </p:cNvGraphicFramePr>
          <p:nvPr/>
        </p:nvGraphicFramePr>
        <p:xfrm>
          <a:off x="762000" y="1295400"/>
          <a:ext cx="29718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roup 3"/>
          <p:cNvGraphicFramePr>
            <a:graphicFrameLocks/>
          </p:cNvGraphicFramePr>
          <p:nvPr/>
        </p:nvGraphicFramePr>
        <p:xfrm>
          <a:off x="3962400" y="1295400"/>
          <a:ext cx="29718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964" name="TextBox 13"/>
          <p:cNvSpPr txBox="1">
            <a:spLocks noChangeArrowheads="1"/>
          </p:cNvSpPr>
          <p:nvPr/>
        </p:nvSpPr>
        <p:spPr bwMode="auto">
          <a:xfrm>
            <a:off x="6199188" y="1898650"/>
            <a:ext cx="582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bptr</a:t>
            </a:r>
          </a:p>
        </p:txBody>
      </p:sp>
    </p:spTree>
    <p:extLst>
      <p:ext uri="{BB962C8B-B14F-4D97-AF65-F5344CB8AC3E}">
        <p14:creationId xmlns:p14="http://schemas.microsoft.com/office/powerpoint/2010/main" val="192485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5BBCF-18E8-4A5E-B32E-2B92BCED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721DF6-0783-4B16-96C7-6AA10B01322F}"/>
              </a:ext>
            </a:extLst>
          </p:cNvPr>
          <p:cNvSpPr/>
          <p:nvPr/>
        </p:nvSpPr>
        <p:spPr>
          <a:xfrm>
            <a:off x="1905000" y="2622066"/>
            <a:ext cx="57332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800" b="1" dirty="0"/>
              <a:t>Merge and Quick Sort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38336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7239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Merge two arrays</a:t>
            </a:r>
          </a:p>
        </p:txBody>
      </p:sp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838200" y="2438400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983" name="TextBox 7"/>
          <p:cNvSpPr txBox="1">
            <a:spLocks noChangeArrowheads="1"/>
          </p:cNvSpPr>
          <p:nvPr/>
        </p:nvSpPr>
        <p:spPr bwMode="auto">
          <a:xfrm>
            <a:off x="3476625" y="1905000"/>
            <a:ext cx="582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aptr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3629819" y="1829594"/>
            <a:ext cx="304800" cy="158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6782594" y="1828006"/>
            <a:ext cx="304800" cy="158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6744494" y="2971006"/>
            <a:ext cx="304800" cy="158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7" name="TextBox 17"/>
          <p:cNvSpPr txBox="1">
            <a:spLocks noChangeArrowheads="1"/>
          </p:cNvSpPr>
          <p:nvPr/>
        </p:nvSpPr>
        <p:spPr bwMode="auto">
          <a:xfrm>
            <a:off x="6669088" y="2971800"/>
            <a:ext cx="569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cptr</a:t>
            </a:r>
          </a:p>
        </p:txBody>
      </p:sp>
      <p:graphicFrame>
        <p:nvGraphicFramePr>
          <p:cNvPr id="14" name="Group 3"/>
          <p:cNvGraphicFramePr>
            <a:graphicFrameLocks/>
          </p:cNvGraphicFramePr>
          <p:nvPr/>
        </p:nvGraphicFramePr>
        <p:xfrm>
          <a:off x="762000" y="1295400"/>
          <a:ext cx="29718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roup 3"/>
          <p:cNvGraphicFramePr>
            <a:graphicFrameLocks/>
          </p:cNvGraphicFramePr>
          <p:nvPr/>
        </p:nvGraphicFramePr>
        <p:xfrm>
          <a:off x="3962400" y="1295400"/>
          <a:ext cx="29718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012" name="TextBox 13"/>
          <p:cNvSpPr txBox="1">
            <a:spLocks noChangeArrowheads="1"/>
          </p:cNvSpPr>
          <p:nvPr/>
        </p:nvSpPr>
        <p:spPr bwMode="auto">
          <a:xfrm>
            <a:off x="6656388" y="1898650"/>
            <a:ext cx="582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bptr</a:t>
            </a:r>
          </a:p>
        </p:txBody>
      </p:sp>
    </p:spTree>
    <p:extLst>
      <p:ext uri="{BB962C8B-B14F-4D97-AF65-F5344CB8AC3E}">
        <p14:creationId xmlns:p14="http://schemas.microsoft.com/office/powerpoint/2010/main" val="3126949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5BD9-A9F9-46B5-BEED-59B5EA3D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0075"/>
            <a:ext cx="7848600" cy="14573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Home work: </a:t>
            </a:r>
            <a:br>
              <a:rPr lang="en-US" dirty="0"/>
            </a:br>
            <a:r>
              <a:rPr lang="en-US" dirty="0"/>
              <a:t>Find Time Complexity of merge sort using Iteration method, Recursion tree method and Master theorem</a:t>
            </a:r>
          </a:p>
        </p:txBody>
      </p:sp>
      <p:pic>
        <p:nvPicPr>
          <p:cNvPr id="43012" name="Content Placeholder 3">
            <a:extLst>
              <a:ext uri="{FF2B5EF4-FFF2-40B4-BE49-F238E27FC236}">
                <a16:creationId xmlns:a16="http://schemas.microsoft.com/office/drawing/2014/main" id="{56C05AAD-0C52-41CA-AD55-426C4A8EA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3124200"/>
            <a:ext cx="63817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Task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78486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000000"/>
                </a:solidFill>
              </a:rPr>
              <a:t>Solve </a:t>
            </a:r>
          </a:p>
          <a:p>
            <a:r>
              <a:rPr lang="en-US" altLang="en-US" sz="2800" i="1" dirty="0">
                <a:solidFill>
                  <a:srgbClr val="009999"/>
                </a:solidFill>
              </a:rPr>
              <a:t>T</a:t>
            </a:r>
            <a:r>
              <a:rPr lang="en-US" altLang="en-US" sz="2800" dirty="0">
                <a:solidFill>
                  <a:srgbClr val="009999"/>
                </a:solidFill>
              </a:rPr>
              <a:t>(</a:t>
            </a:r>
            <a:r>
              <a:rPr lang="en-US" altLang="en-US" sz="2800" i="1" dirty="0">
                <a:solidFill>
                  <a:srgbClr val="009999"/>
                </a:solidFill>
              </a:rPr>
              <a:t>n</a:t>
            </a:r>
            <a:r>
              <a:rPr lang="en-US" altLang="en-US" sz="2800" dirty="0">
                <a:solidFill>
                  <a:srgbClr val="009999"/>
                </a:solidFill>
              </a:rPr>
              <a:t>) = </a:t>
            </a:r>
            <a:r>
              <a:rPr lang="en-US" altLang="en-US" sz="2800" i="1" dirty="0">
                <a:solidFill>
                  <a:srgbClr val="009999"/>
                </a:solidFill>
              </a:rPr>
              <a:t>2T</a:t>
            </a:r>
            <a:r>
              <a:rPr lang="en-US" altLang="en-US" sz="2800" dirty="0">
                <a:solidFill>
                  <a:srgbClr val="009999"/>
                </a:solidFill>
              </a:rPr>
              <a:t>(</a:t>
            </a:r>
            <a:r>
              <a:rPr lang="en-US" altLang="en-US" sz="2800" i="1" dirty="0">
                <a:solidFill>
                  <a:srgbClr val="009999"/>
                </a:solidFill>
              </a:rPr>
              <a:t>n/</a:t>
            </a:r>
            <a:r>
              <a:rPr lang="en-US" altLang="en-US" sz="2800" dirty="0">
                <a:solidFill>
                  <a:srgbClr val="009999"/>
                </a:solidFill>
              </a:rPr>
              <a:t>2)</a:t>
            </a:r>
            <a:r>
              <a:rPr lang="en-US" altLang="en-US" sz="2800" i="1" dirty="0">
                <a:solidFill>
                  <a:srgbClr val="009999"/>
                </a:solidFill>
              </a:rPr>
              <a:t> + n</a:t>
            </a:r>
            <a:r>
              <a:rPr lang="en-US" altLang="en-US" sz="2800" baseline="30000" dirty="0">
                <a:solidFill>
                  <a:srgbClr val="009999"/>
                </a:solidFill>
              </a:rPr>
              <a:t>2</a:t>
            </a:r>
            <a:r>
              <a:rPr lang="en-US" altLang="en-US" sz="2800" dirty="0">
                <a:solidFill>
                  <a:srgbClr val="000000"/>
                </a:solidFill>
              </a:rPr>
              <a:t>:</a:t>
            </a:r>
          </a:p>
          <a:p>
            <a:r>
              <a:rPr lang="en-US" altLang="en-US" sz="2800" i="1" dirty="0">
                <a:solidFill>
                  <a:srgbClr val="009999"/>
                </a:solidFill>
              </a:rPr>
              <a:t>T</a:t>
            </a:r>
            <a:r>
              <a:rPr lang="en-US" altLang="en-US" sz="2800" dirty="0">
                <a:solidFill>
                  <a:srgbClr val="009999"/>
                </a:solidFill>
              </a:rPr>
              <a:t>(</a:t>
            </a:r>
            <a:r>
              <a:rPr lang="en-US" altLang="en-US" sz="2800" i="1" dirty="0">
                <a:solidFill>
                  <a:srgbClr val="009999"/>
                </a:solidFill>
              </a:rPr>
              <a:t>n</a:t>
            </a:r>
            <a:r>
              <a:rPr lang="en-US" altLang="en-US" sz="2800" dirty="0">
                <a:solidFill>
                  <a:srgbClr val="009999"/>
                </a:solidFill>
              </a:rPr>
              <a:t>) = </a:t>
            </a:r>
            <a:r>
              <a:rPr lang="en-US" altLang="en-US" sz="2800" i="1" dirty="0">
                <a:solidFill>
                  <a:srgbClr val="009999"/>
                </a:solidFill>
              </a:rPr>
              <a:t>2T</a:t>
            </a:r>
            <a:r>
              <a:rPr lang="en-US" altLang="en-US" sz="2800" dirty="0">
                <a:solidFill>
                  <a:srgbClr val="009999"/>
                </a:solidFill>
              </a:rPr>
              <a:t>(</a:t>
            </a:r>
            <a:r>
              <a:rPr lang="en-US" altLang="en-US" sz="2800" i="1" dirty="0">
                <a:solidFill>
                  <a:srgbClr val="009999"/>
                </a:solidFill>
              </a:rPr>
              <a:t>n/</a:t>
            </a:r>
            <a:r>
              <a:rPr lang="en-US" altLang="en-US" sz="2800" dirty="0">
                <a:solidFill>
                  <a:srgbClr val="009999"/>
                </a:solidFill>
              </a:rPr>
              <a:t>2)</a:t>
            </a:r>
            <a:r>
              <a:rPr lang="en-US" altLang="en-US" sz="2800" i="1" dirty="0">
                <a:solidFill>
                  <a:srgbClr val="009999"/>
                </a:solidFill>
              </a:rPr>
              <a:t> + n</a:t>
            </a:r>
            <a:r>
              <a:rPr lang="en-US" altLang="en-US" sz="2800" dirty="0">
                <a:solidFill>
                  <a:srgbClr val="000000"/>
                </a:solidFill>
              </a:rPr>
              <a:t>:</a:t>
            </a:r>
          </a:p>
          <a:p>
            <a:r>
              <a:rPr lang="en-US" altLang="en-US" sz="2800" i="1" dirty="0">
                <a:solidFill>
                  <a:srgbClr val="009999"/>
                </a:solidFill>
              </a:rPr>
              <a:t>T</a:t>
            </a:r>
            <a:r>
              <a:rPr lang="en-US" altLang="en-US" sz="2800" dirty="0">
                <a:solidFill>
                  <a:srgbClr val="009999"/>
                </a:solidFill>
              </a:rPr>
              <a:t>(</a:t>
            </a:r>
            <a:r>
              <a:rPr lang="en-US" altLang="en-US" sz="2800" i="1" dirty="0">
                <a:solidFill>
                  <a:srgbClr val="009999"/>
                </a:solidFill>
              </a:rPr>
              <a:t>n</a:t>
            </a:r>
            <a:r>
              <a:rPr lang="en-US" altLang="en-US" sz="2800" dirty="0">
                <a:solidFill>
                  <a:srgbClr val="009999"/>
                </a:solidFill>
              </a:rPr>
              <a:t>) = </a:t>
            </a:r>
            <a:r>
              <a:rPr lang="en-US" altLang="en-US" sz="2800" i="1" dirty="0">
                <a:solidFill>
                  <a:srgbClr val="009999"/>
                </a:solidFill>
              </a:rPr>
              <a:t>T</a:t>
            </a:r>
            <a:r>
              <a:rPr lang="en-US" altLang="en-US" sz="2800" dirty="0">
                <a:solidFill>
                  <a:srgbClr val="009999"/>
                </a:solidFill>
              </a:rPr>
              <a:t>(</a:t>
            </a:r>
            <a:r>
              <a:rPr lang="en-US" altLang="en-US" sz="2800" i="1" dirty="0">
                <a:solidFill>
                  <a:srgbClr val="009999"/>
                </a:solidFill>
              </a:rPr>
              <a:t>n-1</a:t>
            </a:r>
            <a:r>
              <a:rPr lang="en-US" altLang="en-US" sz="2800" dirty="0">
                <a:solidFill>
                  <a:srgbClr val="009999"/>
                </a:solidFill>
              </a:rPr>
              <a:t>)</a:t>
            </a:r>
            <a:r>
              <a:rPr lang="en-US" altLang="en-US" sz="2800" i="1" dirty="0">
                <a:solidFill>
                  <a:srgbClr val="009999"/>
                </a:solidFill>
              </a:rPr>
              <a:t> + n</a:t>
            </a:r>
            <a:r>
              <a:rPr lang="en-US" altLang="en-US" sz="2800" dirty="0">
                <a:solidFill>
                  <a:srgbClr val="000000"/>
                </a:solidFill>
              </a:rPr>
              <a:t>:</a:t>
            </a:r>
          </a:p>
          <a:p>
            <a:endParaRPr lang="en-US" altLang="en-US" sz="2800" dirty="0">
              <a:solidFill>
                <a:srgbClr val="000000"/>
              </a:solidFill>
            </a:endParaRPr>
          </a:p>
          <a:p>
            <a:endParaRPr lang="en-US" altLang="en-US" sz="2800" dirty="0">
              <a:solidFill>
                <a:srgbClr val="000000"/>
              </a:solidFill>
            </a:endParaRPr>
          </a:p>
          <a:p>
            <a:r>
              <a:rPr lang="en-US" altLang="en-US" sz="2800" dirty="0">
                <a:solidFill>
                  <a:srgbClr val="000000"/>
                </a:solidFill>
              </a:rPr>
              <a:t>Solve these by all three methods.</a:t>
            </a:r>
          </a:p>
          <a:p>
            <a:r>
              <a:rPr lang="en-US" altLang="en-US" sz="2800" dirty="0">
                <a:solidFill>
                  <a:srgbClr val="000000"/>
                </a:solidFill>
              </a:rPr>
              <a:t>Iteration, Recursion tree, and Master theorem.</a:t>
            </a:r>
          </a:p>
          <a:p>
            <a:endParaRPr lang="en-US" altLang="en-US" sz="2800" dirty="0">
              <a:solidFill>
                <a:srgbClr val="000000"/>
              </a:solidFill>
            </a:endParaRPr>
          </a:p>
          <a:p>
            <a:endParaRPr lang="en-US" altLang="en-US" sz="2800" dirty="0">
              <a:solidFill>
                <a:srgbClr val="000000"/>
              </a:solidFill>
            </a:endParaRPr>
          </a:p>
          <a:p>
            <a:endParaRPr lang="en-US" altLang="en-US" sz="2800" dirty="0">
              <a:solidFill>
                <a:srgbClr val="000000"/>
              </a:solidFill>
            </a:endParaRPr>
          </a:p>
          <a:p>
            <a:endParaRPr lang="en-US" altLang="en-US" sz="2800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00063" y="3500438"/>
            <a:ext cx="82296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endParaRPr lang="en-US" sz="30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07084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4725" y="2815558"/>
            <a:ext cx="2114550" cy="625474"/>
          </a:xfrm>
        </p:spPr>
        <p:txBody>
          <a:bodyPr/>
          <a:lstStyle/>
          <a:p>
            <a:r>
              <a:rPr lang="en-US" b="1" dirty="0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4186290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7239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Quick Sort</a:t>
            </a:r>
          </a:p>
        </p:txBody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7239000" cy="48006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As its name implies, </a:t>
            </a:r>
            <a:r>
              <a:rPr lang="en-US" altLang="en-US" sz="2800" i="1" dirty="0"/>
              <a:t>quicksort</a:t>
            </a:r>
            <a:r>
              <a:rPr lang="en-US" altLang="en-US" sz="2800" dirty="0"/>
              <a:t> is the fastest known sorting algorithm in practice.</a:t>
            </a:r>
          </a:p>
          <a:p>
            <a:pPr lvl="1"/>
            <a:r>
              <a:rPr lang="en-US" altLang="en-US" sz="2000" dirty="0">
                <a:solidFill>
                  <a:srgbClr val="002060"/>
                </a:solidFill>
              </a:rPr>
              <a:t>It is very fast, mainly due to a very tight and highly optimized inner loop</a:t>
            </a:r>
          </a:p>
          <a:p>
            <a:pPr lvl="1"/>
            <a:r>
              <a:rPr lang="en-US" altLang="en-US" sz="2000" dirty="0">
                <a:solidFill>
                  <a:srgbClr val="002060"/>
                </a:solidFill>
              </a:rPr>
              <a:t>Its average running time is </a:t>
            </a:r>
            <a:r>
              <a:rPr lang="en-US" altLang="en-US" sz="2000" b="1" i="1" dirty="0">
                <a:solidFill>
                  <a:srgbClr val="0000CC"/>
                </a:solidFill>
              </a:rPr>
              <a:t>O</a:t>
            </a:r>
            <a:r>
              <a:rPr lang="en-US" altLang="en-US" sz="2000" b="1" dirty="0">
                <a:solidFill>
                  <a:srgbClr val="0000CC"/>
                </a:solidFill>
              </a:rPr>
              <a:t>(</a:t>
            </a:r>
            <a:r>
              <a:rPr lang="en-US" altLang="en-US" sz="2000" b="1" i="1" dirty="0">
                <a:solidFill>
                  <a:srgbClr val="0000CC"/>
                </a:solidFill>
              </a:rPr>
              <a:t>n </a:t>
            </a:r>
            <a:r>
              <a:rPr lang="en-US" altLang="en-US" sz="2000" b="1" dirty="0">
                <a:solidFill>
                  <a:srgbClr val="0000CC"/>
                </a:solidFill>
              </a:rPr>
              <a:t>log </a:t>
            </a:r>
            <a:r>
              <a:rPr lang="en-US" altLang="en-US" sz="2000" b="1" i="1" dirty="0">
                <a:solidFill>
                  <a:srgbClr val="0000CC"/>
                </a:solidFill>
              </a:rPr>
              <a:t>n</a:t>
            </a:r>
            <a:r>
              <a:rPr lang="en-US" altLang="en-US" sz="2000" b="1" dirty="0">
                <a:solidFill>
                  <a:srgbClr val="0000CC"/>
                </a:solidFill>
              </a:rPr>
              <a:t>)</a:t>
            </a:r>
          </a:p>
          <a:p>
            <a:pPr lvl="1"/>
            <a:r>
              <a:rPr lang="en-US" altLang="en-US" sz="2000" dirty="0">
                <a:solidFill>
                  <a:srgbClr val="002060"/>
                </a:solidFill>
              </a:rPr>
              <a:t>It has </a:t>
            </a:r>
            <a:r>
              <a:rPr lang="en-US" altLang="en-US" sz="2000" b="1" i="1" dirty="0">
                <a:solidFill>
                  <a:srgbClr val="0000CC"/>
                </a:solidFill>
              </a:rPr>
              <a:t>O</a:t>
            </a:r>
            <a:r>
              <a:rPr lang="en-US" altLang="en-US" sz="2000" b="1" dirty="0">
                <a:solidFill>
                  <a:srgbClr val="0000CC"/>
                </a:solidFill>
              </a:rPr>
              <a:t>(</a:t>
            </a:r>
            <a:r>
              <a:rPr lang="en-US" altLang="en-US" sz="2000" b="1" i="1" dirty="0">
                <a:solidFill>
                  <a:srgbClr val="0000CC"/>
                </a:solidFill>
              </a:rPr>
              <a:t>n</a:t>
            </a:r>
            <a:r>
              <a:rPr lang="en-US" altLang="en-US" sz="2000" b="1" baseline="30000" dirty="0">
                <a:solidFill>
                  <a:srgbClr val="0000CC"/>
                </a:solidFill>
              </a:rPr>
              <a:t>2</a:t>
            </a:r>
            <a:r>
              <a:rPr lang="en-US" altLang="en-US" sz="2000" b="1" dirty="0">
                <a:solidFill>
                  <a:srgbClr val="0000CC"/>
                </a:solidFill>
              </a:rPr>
              <a:t>)</a:t>
            </a:r>
            <a:r>
              <a:rPr lang="en-US" altLang="en-US" sz="2000" dirty="0">
                <a:solidFill>
                  <a:srgbClr val="002060"/>
                </a:solidFill>
              </a:rPr>
              <a:t> worst-case performance,</a:t>
            </a:r>
          </a:p>
          <a:p>
            <a:pPr lvl="1"/>
            <a:r>
              <a:rPr lang="en-US" altLang="en-US" sz="2000" dirty="0">
                <a:solidFill>
                  <a:srgbClr val="002060"/>
                </a:solidFill>
              </a:rPr>
              <a:t>The quicksort algorithm is simple to understand and prove correct </a:t>
            </a:r>
          </a:p>
          <a:p>
            <a:pPr lvl="1"/>
            <a:r>
              <a:rPr lang="en-US" altLang="en-US" sz="2000" dirty="0">
                <a:solidFill>
                  <a:srgbClr val="002060"/>
                </a:solidFill>
              </a:rPr>
              <a:t>Like </a:t>
            </a:r>
            <a:r>
              <a:rPr lang="en-US" altLang="en-US" sz="2000" dirty="0" err="1">
                <a:solidFill>
                  <a:srgbClr val="002060"/>
                </a:solidFill>
              </a:rPr>
              <a:t>mergesort</a:t>
            </a:r>
            <a:r>
              <a:rPr lang="en-US" altLang="en-US" sz="2000" dirty="0">
                <a:solidFill>
                  <a:srgbClr val="002060"/>
                </a:solidFill>
              </a:rPr>
              <a:t>, quicksort is a divide-and-conquer recursive algorithm </a:t>
            </a:r>
            <a:endParaRPr lang="en-US" altLang="en-US" sz="20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668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7239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Quick Sort</a:t>
            </a:r>
          </a:p>
        </p:txBody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7391400" cy="4846638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The basic algorithm to sort an array </a:t>
            </a:r>
            <a:r>
              <a:rPr lang="en-US" altLang="en-US" sz="3200" i="1" dirty="0"/>
              <a:t>S</a:t>
            </a:r>
            <a:r>
              <a:rPr lang="en-US" altLang="en-US" sz="3200" dirty="0"/>
              <a:t> consists of the following four easy steps:</a:t>
            </a:r>
          </a:p>
          <a:p>
            <a:pPr lvl="1"/>
            <a:r>
              <a:rPr lang="en-US" altLang="en-US" sz="2400" dirty="0">
                <a:solidFill>
                  <a:srgbClr val="002060"/>
                </a:solidFill>
              </a:rPr>
              <a:t>If the number of elements in </a:t>
            </a:r>
            <a:r>
              <a:rPr lang="en-US" altLang="en-US" sz="2400" b="1" i="1" dirty="0">
                <a:solidFill>
                  <a:srgbClr val="0000CC"/>
                </a:solidFill>
              </a:rPr>
              <a:t>S</a:t>
            </a:r>
            <a:r>
              <a:rPr lang="en-US" altLang="en-US" sz="2400" dirty="0">
                <a:solidFill>
                  <a:srgbClr val="002060"/>
                </a:solidFill>
              </a:rPr>
              <a:t> is </a:t>
            </a:r>
            <a:r>
              <a:rPr lang="en-US" altLang="en-US" sz="2400" b="1" dirty="0">
                <a:solidFill>
                  <a:srgbClr val="0000CC"/>
                </a:solidFill>
              </a:rPr>
              <a:t>0</a:t>
            </a:r>
            <a:r>
              <a:rPr lang="en-US" altLang="en-US" sz="2400" dirty="0">
                <a:solidFill>
                  <a:srgbClr val="002060"/>
                </a:solidFill>
              </a:rPr>
              <a:t> or </a:t>
            </a:r>
            <a:r>
              <a:rPr lang="en-US" altLang="en-US" sz="2400" b="1" dirty="0">
                <a:solidFill>
                  <a:srgbClr val="0000CC"/>
                </a:solidFill>
              </a:rPr>
              <a:t>1</a:t>
            </a:r>
            <a:r>
              <a:rPr lang="en-US" altLang="en-US" sz="2400" dirty="0">
                <a:solidFill>
                  <a:srgbClr val="002060"/>
                </a:solidFill>
              </a:rPr>
              <a:t>, then return </a:t>
            </a:r>
          </a:p>
          <a:p>
            <a:pPr lvl="1"/>
            <a:r>
              <a:rPr lang="en-US" altLang="en-US" sz="2400" dirty="0">
                <a:solidFill>
                  <a:srgbClr val="002060"/>
                </a:solidFill>
              </a:rPr>
              <a:t>2. Pick any element </a:t>
            </a:r>
            <a:r>
              <a:rPr lang="en-US" altLang="en-US" sz="2400" b="1" i="1" dirty="0">
                <a:solidFill>
                  <a:srgbClr val="0000CC"/>
                </a:solidFill>
              </a:rPr>
              <a:t>v</a:t>
            </a:r>
            <a:r>
              <a:rPr lang="en-US" altLang="en-US" sz="2400" dirty="0">
                <a:solidFill>
                  <a:srgbClr val="002060"/>
                </a:solidFill>
              </a:rPr>
              <a:t> in </a:t>
            </a:r>
            <a:r>
              <a:rPr lang="en-US" altLang="en-US" sz="2400" b="1" i="1" dirty="0">
                <a:solidFill>
                  <a:srgbClr val="0000CC"/>
                </a:solidFill>
              </a:rPr>
              <a:t>S</a:t>
            </a:r>
            <a:r>
              <a:rPr lang="en-US" altLang="en-US" sz="2400" dirty="0">
                <a:solidFill>
                  <a:srgbClr val="002060"/>
                </a:solidFill>
              </a:rPr>
              <a:t>. This is called the </a:t>
            </a:r>
            <a:r>
              <a:rPr lang="en-US" altLang="en-US" sz="2400" b="1" i="1" dirty="0">
                <a:solidFill>
                  <a:srgbClr val="0000CC"/>
                </a:solidFill>
              </a:rPr>
              <a:t>pivot</a:t>
            </a:r>
            <a:r>
              <a:rPr lang="en-US" altLang="en-US" sz="2400" dirty="0">
                <a:solidFill>
                  <a:srgbClr val="002060"/>
                </a:solidFill>
              </a:rPr>
              <a:t>. </a:t>
            </a:r>
          </a:p>
          <a:p>
            <a:pPr lvl="1"/>
            <a:r>
              <a:rPr lang="en-US" altLang="en-US" sz="2400" dirty="0">
                <a:solidFill>
                  <a:srgbClr val="002060"/>
                </a:solidFill>
              </a:rPr>
              <a:t>3. </a:t>
            </a:r>
            <a:r>
              <a:rPr lang="en-US" altLang="en-US" sz="2400" i="1" dirty="0">
                <a:solidFill>
                  <a:srgbClr val="002060"/>
                </a:solidFill>
              </a:rPr>
              <a:t>Partition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US" altLang="en-US" sz="2400" b="1" i="1" dirty="0">
                <a:solidFill>
                  <a:srgbClr val="0000CC"/>
                </a:solidFill>
              </a:rPr>
              <a:t>S</a:t>
            </a:r>
            <a:r>
              <a:rPr lang="en-US" altLang="en-US" sz="2400" b="1" dirty="0">
                <a:solidFill>
                  <a:srgbClr val="0000CC"/>
                </a:solidFill>
              </a:rPr>
              <a:t> - {</a:t>
            </a:r>
            <a:r>
              <a:rPr lang="en-US" altLang="en-US" sz="2400" b="1" i="1" dirty="0">
                <a:solidFill>
                  <a:srgbClr val="0000CC"/>
                </a:solidFill>
              </a:rPr>
              <a:t>v</a:t>
            </a:r>
            <a:r>
              <a:rPr lang="en-US" altLang="en-US" sz="2400" b="1" dirty="0">
                <a:solidFill>
                  <a:srgbClr val="0000CC"/>
                </a:solidFill>
              </a:rPr>
              <a:t>}</a:t>
            </a:r>
            <a:r>
              <a:rPr lang="en-US" altLang="en-US" sz="2400" dirty="0">
                <a:solidFill>
                  <a:srgbClr val="002060"/>
                </a:solidFill>
              </a:rPr>
              <a:t> (the remaining elements in </a:t>
            </a:r>
            <a:r>
              <a:rPr lang="en-US" altLang="en-US" sz="2400" b="1" i="1" dirty="0">
                <a:solidFill>
                  <a:srgbClr val="0000CC"/>
                </a:solidFill>
              </a:rPr>
              <a:t>S</a:t>
            </a:r>
            <a:r>
              <a:rPr lang="en-US" altLang="en-US" sz="2400" dirty="0">
                <a:solidFill>
                  <a:srgbClr val="002060"/>
                </a:solidFill>
              </a:rPr>
              <a:t>) into two disjoint groups:</a:t>
            </a:r>
            <a:r>
              <a:rPr lang="en-US" altLang="en-US" sz="2400" dirty="0"/>
              <a:t> </a:t>
            </a:r>
            <a:r>
              <a:rPr lang="en-US" altLang="en-US" sz="2400" b="1" i="1" dirty="0">
                <a:solidFill>
                  <a:srgbClr val="0000CC"/>
                </a:solidFill>
              </a:rPr>
              <a:t>S</a:t>
            </a:r>
            <a:r>
              <a:rPr lang="en-US" altLang="en-US" sz="2400" b="1" baseline="-25000" dirty="0">
                <a:solidFill>
                  <a:srgbClr val="0000CC"/>
                </a:solidFill>
              </a:rPr>
              <a:t>1</a:t>
            </a:r>
            <a:r>
              <a:rPr lang="en-US" altLang="en-US" sz="2400" b="1" dirty="0">
                <a:solidFill>
                  <a:srgbClr val="0000CC"/>
                </a:solidFill>
              </a:rPr>
              <a:t> = {</a:t>
            </a:r>
            <a:r>
              <a:rPr lang="en-US" altLang="en-US" sz="2400" b="1" i="1" dirty="0">
                <a:solidFill>
                  <a:srgbClr val="0000CC"/>
                </a:solidFill>
              </a:rPr>
              <a:t>x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ru-RU" altLang="en-US" sz="2400" b="1" dirty="0">
                <a:solidFill>
                  <a:srgbClr val="0000CC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∈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i="1" dirty="0">
                <a:solidFill>
                  <a:srgbClr val="0000CC"/>
                </a:solidFill>
              </a:rPr>
              <a:t>S</a:t>
            </a:r>
            <a:r>
              <a:rPr lang="en-US" altLang="en-US" sz="2400" b="1" dirty="0">
                <a:solidFill>
                  <a:srgbClr val="0000CC"/>
                </a:solidFill>
              </a:rPr>
              <a:t> - {</a:t>
            </a:r>
            <a:r>
              <a:rPr lang="en-US" altLang="en-US" sz="2400" b="1" i="1" dirty="0">
                <a:solidFill>
                  <a:srgbClr val="0000CC"/>
                </a:solidFill>
              </a:rPr>
              <a:t>v</a:t>
            </a:r>
            <a:r>
              <a:rPr lang="en-US" altLang="en-US" sz="2400" b="1" dirty="0">
                <a:solidFill>
                  <a:srgbClr val="0000CC"/>
                </a:solidFill>
              </a:rPr>
              <a:t>}| </a:t>
            </a:r>
            <a:r>
              <a:rPr lang="en-US" altLang="en-US" sz="2400" b="1" i="1" dirty="0">
                <a:solidFill>
                  <a:srgbClr val="0000CC"/>
                </a:solidFill>
              </a:rPr>
              <a:t>x </a:t>
            </a:r>
            <a:r>
              <a:rPr lang="en-US" altLang="en-US" sz="2400" b="1" i="1" dirty="0">
                <a:solidFill>
                  <a:srgbClr val="0000CC"/>
                </a:solidFill>
                <a:cs typeface="Arial" panose="020B0604020202020204" pitchFamily="34" charset="0"/>
              </a:rPr>
              <a:t>≤</a:t>
            </a:r>
            <a:r>
              <a:rPr lang="en-US" altLang="en-US" sz="2400" b="1" dirty="0">
                <a:solidFill>
                  <a:srgbClr val="0000CC"/>
                </a:solidFill>
              </a:rPr>
              <a:t> v</a:t>
            </a:r>
            <a:r>
              <a:rPr lang="en-US" altLang="en-US" sz="2400" b="1" i="1" dirty="0">
                <a:solidFill>
                  <a:srgbClr val="0000CC"/>
                </a:solidFill>
              </a:rPr>
              <a:t>}</a:t>
            </a:r>
            <a:r>
              <a:rPr lang="en-US" altLang="en-US" sz="2400" i="1" dirty="0">
                <a:solidFill>
                  <a:srgbClr val="0000CC"/>
                </a:solidFill>
              </a:rPr>
              <a:t> </a:t>
            </a:r>
            <a:r>
              <a:rPr lang="en-US" altLang="en-US" sz="2400" i="1" dirty="0">
                <a:solidFill>
                  <a:srgbClr val="002060"/>
                </a:solidFill>
              </a:rPr>
              <a:t>and</a:t>
            </a:r>
            <a:r>
              <a:rPr lang="en-US" altLang="en-US" sz="2400" i="1" dirty="0"/>
              <a:t> </a:t>
            </a:r>
            <a:r>
              <a:rPr lang="en-US" altLang="en-US" sz="2400" b="1" dirty="0">
                <a:solidFill>
                  <a:srgbClr val="0000CC"/>
                </a:solidFill>
              </a:rPr>
              <a:t>S</a:t>
            </a:r>
            <a:r>
              <a:rPr lang="en-US" altLang="en-US" sz="2400" b="1" i="1" baseline="-25000" dirty="0">
                <a:solidFill>
                  <a:srgbClr val="0000CC"/>
                </a:solidFill>
              </a:rPr>
              <a:t>2</a:t>
            </a:r>
            <a:r>
              <a:rPr lang="en-US" altLang="en-US" sz="2400" b="1" i="1" dirty="0">
                <a:solidFill>
                  <a:srgbClr val="0000CC"/>
                </a:solidFill>
              </a:rPr>
              <a:t> = </a:t>
            </a:r>
            <a:r>
              <a:rPr lang="en-US" altLang="en-US" sz="2400" b="1" dirty="0">
                <a:solidFill>
                  <a:srgbClr val="0000CC"/>
                </a:solidFill>
              </a:rPr>
              <a:t>{x</a:t>
            </a:r>
            <a:r>
              <a:rPr lang="en-US" altLang="en-US" sz="2400" b="1" i="1" dirty="0">
                <a:solidFill>
                  <a:srgbClr val="0000CC"/>
                </a:solidFill>
              </a:rPr>
              <a:t> </a:t>
            </a:r>
            <a:r>
              <a:rPr lang="ru-RU" altLang="en-US" sz="2400" b="1" dirty="0">
                <a:solidFill>
                  <a:srgbClr val="0000CC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∈</a:t>
            </a:r>
            <a:r>
              <a:rPr lang="en-US" altLang="en-US" sz="2400" b="1" i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>
                <a:solidFill>
                  <a:srgbClr val="0000CC"/>
                </a:solidFill>
              </a:rPr>
              <a:t>S</a:t>
            </a:r>
            <a:r>
              <a:rPr lang="en-US" altLang="en-US" sz="2400" b="1" i="1" dirty="0">
                <a:solidFill>
                  <a:srgbClr val="0000CC"/>
                </a:solidFill>
              </a:rPr>
              <a:t> - </a:t>
            </a:r>
            <a:r>
              <a:rPr lang="en-US" altLang="en-US" sz="2400" b="1" dirty="0">
                <a:solidFill>
                  <a:srgbClr val="0000CC"/>
                </a:solidFill>
              </a:rPr>
              <a:t>{v}</a:t>
            </a:r>
            <a:r>
              <a:rPr lang="en-US" altLang="en-US" sz="2400" b="1" i="1" dirty="0">
                <a:solidFill>
                  <a:srgbClr val="0000CC"/>
                </a:solidFill>
              </a:rPr>
              <a:t>| </a:t>
            </a:r>
            <a:r>
              <a:rPr lang="en-US" altLang="en-US" sz="2400" b="1" dirty="0">
                <a:solidFill>
                  <a:srgbClr val="0000CC"/>
                </a:solidFill>
              </a:rPr>
              <a:t>x</a:t>
            </a:r>
            <a:r>
              <a:rPr lang="en-US" altLang="en-US" sz="2400" b="1" i="1" dirty="0">
                <a:solidFill>
                  <a:srgbClr val="0000CC"/>
                </a:solidFill>
              </a:rPr>
              <a:t> </a:t>
            </a:r>
            <a:r>
              <a:rPr lang="en-US" altLang="en-US" sz="2400" b="1" i="1" dirty="0">
                <a:solidFill>
                  <a:srgbClr val="0000CC"/>
                </a:solidFill>
                <a:cs typeface="Arial" panose="020B0604020202020204" pitchFamily="34" charset="0"/>
              </a:rPr>
              <a:t>≥</a:t>
            </a:r>
            <a:r>
              <a:rPr lang="en-US" altLang="en-US" sz="2400" b="1" i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>
                <a:solidFill>
                  <a:srgbClr val="0000CC"/>
                </a:solidFill>
              </a:rPr>
              <a:t>v}</a:t>
            </a:r>
            <a:r>
              <a:rPr lang="en-US" altLang="en-US" sz="2400" dirty="0">
                <a:solidFill>
                  <a:srgbClr val="0000CC"/>
                </a:solidFill>
              </a:rPr>
              <a:t> </a:t>
            </a:r>
          </a:p>
          <a:p>
            <a:pPr lvl="1"/>
            <a:r>
              <a:rPr lang="en-US" altLang="en-US" sz="2400" dirty="0">
                <a:solidFill>
                  <a:srgbClr val="002060"/>
                </a:solidFill>
              </a:rPr>
              <a:t>4.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002060"/>
                </a:solidFill>
              </a:rPr>
              <a:t>Return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002060"/>
                </a:solidFill>
              </a:rPr>
              <a:t>{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0000CC"/>
                </a:solidFill>
              </a:rPr>
              <a:t>quicksort(</a:t>
            </a:r>
            <a:r>
              <a:rPr lang="en-US" altLang="en-US" sz="2400" b="1" i="1" dirty="0">
                <a:solidFill>
                  <a:srgbClr val="0000CC"/>
                </a:solidFill>
              </a:rPr>
              <a:t>S</a:t>
            </a:r>
            <a:r>
              <a:rPr lang="en-US" altLang="en-US" sz="2400" b="1" baseline="-25000" dirty="0">
                <a:solidFill>
                  <a:srgbClr val="0000CC"/>
                </a:solidFill>
              </a:rPr>
              <a:t>1</a:t>
            </a:r>
            <a:r>
              <a:rPr lang="en-US" altLang="en-US" sz="2400" b="1" dirty="0">
                <a:solidFill>
                  <a:srgbClr val="0000CC"/>
                </a:solidFill>
              </a:rPr>
              <a:t>)</a:t>
            </a:r>
            <a:r>
              <a:rPr lang="en-US" altLang="en-US" sz="2400" dirty="0">
                <a:solidFill>
                  <a:srgbClr val="0000CC"/>
                </a:solidFill>
              </a:rPr>
              <a:t> </a:t>
            </a:r>
            <a:r>
              <a:rPr lang="en-US" altLang="en-US" sz="2400" dirty="0">
                <a:solidFill>
                  <a:srgbClr val="002060"/>
                </a:solidFill>
              </a:rPr>
              <a:t>followed by</a:t>
            </a:r>
            <a:r>
              <a:rPr lang="en-US" altLang="en-US" sz="2400" dirty="0"/>
              <a:t> </a:t>
            </a:r>
            <a:r>
              <a:rPr lang="en-US" altLang="en-US" sz="2400" b="1" i="1" dirty="0">
                <a:solidFill>
                  <a:srgbClr val="0000CC"/>
                </a:solidFill>
              </a:rPr>
              <a:t>v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002060"/>
                </a:solidFill>
              </a:rPr>
              <a:t>followed by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0000CC"/>
                </a:solidFill>
              </a:rPr>
              <a:t>quicksort(</a:t>
            </a:r>
            <a:r>
              <a:rPr lang="en-US" altLang="en-US" sz="2400" b="1" i="1" dirty="0">
                <a:solidFill>
                  <a:srgbClr val="0000CC"/>
                </a:solidFill>
              </a:rPr>
              <a:t>S</a:t>
            </a:r>
            <a:r>
              <a:rPr lang="en-US" altLang="en-US" sz="2400" b="1" baseline="-25000" dirty="0">
                <a:solidFill>
                  <a:srgbClr val="0000CC"/>
                </a:solidFill>
              </a:rPr>
              <a:t>2</a:t>
            </a:r>
            <a:r>
              <a:rPr lang="en-US" altLang="en-US" sz="2400" b="1" dirty="0">
                <a:solidFill>
                  <a:srgbClr val="0000CC"/>
                </a:solidFill>
              </a:rPr>
              <a:t>)</a:t>
            </a:r>
            <a:r>
              <a:rPr lang="en-US" altLang="en-US" sz="2400" dirty="0">
                <a:solidFill>
                  <a:srgbClr val="002060"/>
                </a:solidFill>
              </a:rPr>
              <a:t> }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697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7239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Quick Sort</a:t>
            </a:r>
          </a:p>
        </p:txBody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7239000" cy="4846638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Since the partition step ambiguously describes what to do with elements equal to the pivot, this becomes a design decision.</a:t>
            </a:r>
          </a:p>
          <a:p>
            <a:r>
              <a:rPr lang="en-US" altLang="en-US" sz="2800" dirty="0"/>
              <a:t>Part of a good implementation is handling this case as efficiently as possible. </a:t>
            </a:r>
          </a:p>
          <a:p>
            <a:r>
              <a:rPr lang="en-US" altLang="en-US" sz="2800" dirty="0"/>
              <a:t>Intuitively, we would hope that </a:t>
            </a:r>
          </a:p>
          <a:p>
            <a:pPr lvl="1"/>
            <a:r>
              <a:rPr lang="en-US" altLang="en-US" sz="2000" dirty="0">
                <a:solidFill>
                  <a:srgbClr val="002060"/>
                </a:solidFill>
              </a:rPr>
              <a:t>about half the keys that are equal to the pivot go into </a:t>
            </a:r>
            <a:r>
              <a:rPr lang="en-US" altLang="en-US" sz="2000" b="1" i="1" dirty="0">
                <a:solidFill>
                  <a:srgbClr val="0000CC"/>
                </a:solidFill>
              </a:rPr>
              <a:t>S</a:t>
            </a:r>
            <a:r>
              <a:rPr lang="en-US" altLang="en-US" sz="2000" b="1" baseline="-25000" dirty="0">
                <a:solidFill>
                  <a:srgbClr val="0000CC"/>
                </a:solidFill>
              </a:rPr>
              <a:t>1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</a:p>
          <a:p>
            <a:pPr lvl="1"/>
            <a:r>
              <a:rPr lang="en-US" altLang="en-US" sz="2000" dirty="0">
                <a:solidFill>
                  <a:srgbClr val="002060"/>
                </a:solidFill>
              </a:rPr>
              <a:t>while the other half into </a:t>
            </a:r>
            <a:r>
              <a:rPr lang="en-US" altLang="en-US" sz="2000" b="1" i="1" dirty="0">
                <a:solidFill>
                  <a:srgbClr val="0000CC"/>
                </a:solidFill>
              </a:rPr>
              <a:t>S</a:t>
            </a:r>
            <a:r>
              <a:rPr lang="en-US" altLang="en-US" sz="2000" b="1" baseline="-25000" dirty="0">
                <a:solidFill>
                  <a:srgbClr val="0000CC"/>
                </a:solidFill>
              </a:rPr>
              <a:t>2</a:t>
            </a:r>
            <a:r>
              <a:rPr lang="en-US" altLang="en-US" sz="2000" dirty="0">
                <a:solidFill>
                  <a:srgbClr val="002060"/>
                </a:solidFill>
              </a:rPr>
              <a:t>, much as we like binary search trees to be balanced.</a:t>
            </a:r>
          </a:p>
        </p:txBody>
      </p:sp>
    </p:spTree>
    <p:extLst>
      <p:ext uri="{BB962C8B-B14F-4D97-AF65-F5344CB8AC3E}">
        <p14:creationId xmlns:p14="http://schemas.microsoft.com/office/powerpoint/2010/main" val="3748866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0"/>
            <a:ext cx="47910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2"/>
          <p:cNvSpPr>
            <a:spLocks/>
          </p:cNvSpPr>
          <p:nvPr/>
        </p:nvSpPr>
        <p:spPr bwMode="auto">
          <a:xfrm>
            <a:off x="152400" y="1066800"/>
            <a:ext cx="7239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 anchor="b"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Quick Sort – </a:t>
            </a:r>
            <a:br>
              <a:rPr kumimoji="0" lang="en-US" altLang="en-US" sz="3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3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Selecting </a:t>
            </a:r>
            <a:br>
              <a:rPr kumimoji="0" lang="en-US" altLang="en-US" sz="3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3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the Pivot</a:t>
            </a:r>
          </a:p>
        </p:txBody>
      </p:sp>
    </p:spTree>
    <p:extLst>
      <p:ext uri="{BB962C8B-B14F-4D97-AF65-F5344CB8AC3E}">
        <p14:creationId xmlns:p14="http://schemas.microsoft.com/office/powerpoint/2010/main" val="3731974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6106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  <a:normAutofit/>
          </a:bodyPr>
          <a:lstStyle/>
          <a:p>
            <a:r>
              <a:rPr lang="en-US" altLang="en-US" cap="none" dirty="0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Quick Sort – Selecting the Pivot</a:t>
            </a:r>
          </a:p>
        </p:txBody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>
          <a:xfrm>
            <a:off x="304800" y="868363"/>
            <a:ext cx="7772400" cy="5532437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1- The popular, uninformed choice: </a:t>
            </a:r>
          </a:p>
          <a:p>
            <a:pPr>
              <a:lnSpc>
                <a:spcPct val="90000"/>
              </a:lnSpc>
            </a:pPr>
            <a:r>
              <a:rPr lang="en-US" altLang="en-US" sz="2200"/>
              <a:t>Use the first element as the pivot</a:t>
            </a:r>
            <a:endParaRPr lang="en-US" altLang="en-US" sz="220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2060"/>
                </a:solidFill>
              </a:rPr>
              <a:t>This is acceptable if the input is random 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2060"/>
                </a:solidFill>
              </a:rPr>
              <a:t>But, if the input is presorted or in reverse order, then the pivot provides a poor partition, because virtually all the elements go into </a:t>
            </a:r>
            <a:r>
              <a:rPr lang="en-US" altLang="en-US" sz="2000" b="1" i="1">
                <a:solidFill>
                  <a:srgbClr val="0000CC"/>
                </a:solidFill>
              </a:rPr>
              <a:t>S</a:t>
            </a:r>
            <a:r>
              <a:rPr lang="en-US" altLang="en-US" sz="2000" b="1" baseline="-25000">
                <a:solidFill>
                  <a:srgbClr val="0000CC"/>
                </a:solidFill>
              </a:rPr>
              <a:t>1</a:t>
            </a:r>
            <a:r>
              <a:rPr lang="en-US" altLang="en-US" sz="2000">
                <a:solidFill>
                  <a:srgbClr val="002060"/>
                </a:solidFill>
              </a:rPr>
              <a:t> or </a:t>
            </a:r>
            <a:r>
              <a:rPr lang="en-US" altLang="en-US" sz="2000" b="1" i="1">
                <a:solidFill>
                  <a:srgbClr val="0000CC"/>
                </a:solidFill>
              </a:rPr>
              <a:t>S</a:t>
            </a:r>
            <a:r>
              <a:rPr lang="en-US" altLang="en-US" sz="2000" b="1" baseline="-25000">
                <a:solidFill>
                  <a:srgbClr val="0000CC"/>
                </a:solidFill>
              </a:rPr>
              <a:t>2</a:t>
            </a:r>
            <a:endParaRPr lang="en-US" altLang="en-US" sz="200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2060"/>
                </a:solidFill>
              </a:rPr>
              <a:t>It happens consistently throughout the recursive calls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200">
                <a:solidFill>
                  <a:srgbClr val="002060"/>
                </a:solidFill>
                <a:sym typeface="Wingdings" panose="05000000000000000000" pitchFamily="2" charset="2"/>
              </a:rPr>
              <a:t> </a:t>
            </a:r>
            <a:r>
              <a:rPr lang="en-US" altLang="en-US" sz="2200"/>
              <a:t>Quicksort will take quadratic time to do essentially   nothing at all, which is quite embarrassing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2- A Safe Maneuver</a:t>
            </a:r>
          </a:p>
          <a:p>
            <a:pPr>
              <a:lnSpc>
                <a:spcPct val="90000"/>
              </a:lnSpc>
            </a:pPr>
            <a:r>
              <a:rPr lang="en-US" altLang="en-US" sz="2200"/>
              <a:t>A safe course is merely to choose the pivot randomly 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2060"/>
                </a:solidFill>
              </a:rPr>
              <a:t>This strategy is generally perfectly safe, unless the random number generator has a flaw</a:t>
            </a:r>
          </a:p>
          <a:p>
            <a:pPr>
              <a:lnSpc>
                <a:spcPct val="90000"/>
              </a:lnSpc>
            </a:pPr>
            <a:r>
              <a:rPr lang="en-US" altLang="en-US" sz="2200">
                <a:solidFill>
                  <a:srgbClr val="002060"/>
                </a:solidFill>
              </a:rPr>
              <a:t>H</a:t>
            </a:r>
            <a:r>
              <a:rPr lang="en-US" altLang="en-US" sz="2200"/>
              <a:t>owever, random number generation is generally an expensive commodity and does not reduce the average running time of the rest of the algorithm at all</a:t>
            </a:r>
            <a:endParaRPr lang="en-US" altLang="en-US" sz="2200" b="1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1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77724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cap="none" dirty="0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Quick Sort – Selecting the Pivot</a:t>
            </a:r>
          </a:p>
        </p:txBody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7543800" cy="48466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The best choice of pivot would be the median of the file.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solidFill>
                  <a:srgbClr val="002060"/>
                </a:solidFill>
              </a:rPr>
              <a:t>The median of a group of </a:t>
            </a:r>
            <a:r>
              <a:rPr lang="en-US" altLang="en-US" sz="2200" b="1" i="1">
                <a:solidFill>
                  <a:srgbClr val="0000CC"/>
                </a:solidFill>
              </a:rPr>
              <a:t>n</a:t>
            </a:r>
            <a:r>
              <a:rPr lang="en-US" altLang="en-US" sz="2200">
                <a:solidFill>
                  <a:srgbClr val="002060"/>
                </a:solidFill>
              </a:rPr>
              <a:t> numbers is the </a:t>
            </a:r>
            <a:r>
              <a:rPr lang="en-US" altLang="en-US" sz="2200">
                <a:solidFill>
                  <a:srgbClr val="0000CC"/>
                </a:solidFill>
              </a:rPr>
              <a:t>(</a:t>
            </a:r>
            <a:r>
              <a:rPr lang="en-US" altLang="en-US" sz="2200" i="1">
                <a:solidFill>
                  <a:srgbClr val="0000CC"/>
                </a:solidFill>
              </a:rPr>
              <a:t>n</a:t>
            </a:r>
            <a:r>
              <a:rPr lang="en-US" altLang="en-US" sz="2200">
                <a:solidFill>
                  <a:srgbClr val="0000CC"/>
                </a:solidFill>
              </a:rPr>
              <a:t>/2)-th</a:t>
            </a:r>
            <a:r>
              <a:rPr lang="en-US" altLang="en-US" sz="2200">
                <a:solidFill>
                  <a:srgbClr val="002060"/>
                </a:solidFill>
              </a:rPr>
              <a:t> largest number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solidFill>
                  <a:srgbClr val="002060"/>
                </a:solidFill>
              </a:rPr>
              <a:t>Unfortunately, this is hard to calculate and would slow down quicksort considerably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 A good estimate can be obtained by picking three elements randomly and using the median of these three as pivot.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solidFill>
                  <a:srgbClr val="002060"/>
                </a:solidFill>
              </a:rPr>
              <a:t>The randomness turns out not to help much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0000CC"/>
                </a:solidFill>
              </a:rPr>
              <a:t>So, the common course is to use as pivot the median of the left, right and center elements 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685800" y="5334000"/>
            <a:ext cx="3263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= {8, 1, 4, 9, 6, 3, 5, 2, 7, 0} </a:t>
            </a:r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3810000" y="556736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4159250" y="5356225"/>
            <a:ext cx="31210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center = A[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left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+ 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right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)/2]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A [(0+9)/2] =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A[4] = 6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v= median(8, 6, 0) =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952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/>
      <p:bldP spid="757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5BBCF-18E8-4A5E-B32E-2B92BCED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721DF6-0783-4B16-96C7-6AA10B01322F}"/>
              </a:ext>
            </a:extLst>
          </p:cNvPr>
          <p:cNvSpPr/>
          <p:nvPr/>
        </p:nvSpPr>
        <p:spPr>
          <a:xfrm>
            <a:off x="3200400" y="2598003"/>
            <a:ext cx="30337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800" b="1" dirty="0"/>
              <a:t>Merge Sort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51431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/>
          </p:cNvSpPr>
          <p:nvPr>
            <p:ph type="title"/>
          </p:nvPr>
        </p:nvSpPr>
        <p:spPr bwMode="auto">
          <a:xfrm>
            <a:off x="457200" y="381000"/>
            <a:ext cx="7239000" cy="838200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 :Partitioning strategy </a:t>
            </a:r>
            <a:b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Example</a:t>
            </a:r>
          </a:p>
        </p:txBody>
      </p:sp>
      <p:graphicFrame>
        <p:nvGraphicFramePr>
          <p:cNvPr id="160860" name="Group 92"/>
          <p:cNvGraphicFramePr>
            <a:graphicFrameLocks noGrp="1"/>
          </p:cNvGraphicFramePr>
          <p:nvPr/>
        </p:nvGraphicFramePr>
        <p:xfrm>
          <a:off x="152400" y="1295400"/>
          <a:ext cx="7848600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8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9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7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5803" name="Straight Arrow Connector 16"/>
          <p:cNvCxnSpPr>
            <a:cxnSpLocks noChangeShapeType="1"/>
          </p:cNvCxnSpPr>
          <p:nvPr/>
        </p:nvCxnSpPr>
        <p:spPr bwMode="auto">
          <a:xfrm flipV="1">
            <a:off x="457200" y="1752600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804" name="Text Box 93"/>
          <p:cNvSpPr txBox="1">
            <a:spLocks noChangeArrowheads="1"/>
          </p:cNvSpPr>
          <p:nvPr/>
        </p:nvSpPr>
        <p:spPr bwMode="auto">
          <a:xfrm>
            <a:off x="350838" y="2068513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sp>
        <p:nvSpPr>
          <p:cNvPr id="76829" name="Rectangle 3"/>
          <p:cNvSpPr>
            <a:spLocks/>
          </p:cNvSpPr>
          <p:nvPr/>
        </p:nvSpPr>
        <p:spPr bwMode="auto">
          <a:xfrm>
            <a:off x="304800" y="2392363"/>
            <a:ext cx="7848600" cy="423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0700" indent="-22860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basic algorithm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While </a:t>
            </a:r>
            <a:r>
              <a:rPr kumimoji="0" lang="en-US" alt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to the left of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move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19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right, skipping over elements smaller than the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move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19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left, skipping over elements larger than the pivot 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When </a:t>
            </a:r>
            <a:r>
              <a:rPr kumimoji="0" lang="en-US" alt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have stopped, 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19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4300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pointing at a large element, and 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19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pointing at a small element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</a:t>
            </a:r>
            <a:r>
              <a:rPr kumimoji="0" lang="en-US" alt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to the left of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those elements are swapped 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effect is to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push a large element to the right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a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small element to the left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the example above, </a:t>
            </a:r>
            <a:r>
              <a:rPr kumimoji="0" lang="en-US" alt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would not move and same for</a:t>
            </a:r>
            <a:r>
              <a:rPr kumimoji="0" lang="en-US" alt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5806" name="Straight Arrow Connector 16"/>
          <p:cNvCxnSpPr>
            <a:cxnSpLocks noChangeShapeType="1"/>
          </p:cNvCxnSpPr>
          <p:nvPr/>
        </p:nvCxnSpPr>
        <p:spPr bwMode="auto">
          <a:xfrm flipV="1">
            <a:off x="3579813" y="1676400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807" name="Text Box 107"/>
          <p:cNvSpPr txBox="1">
            <a:spLocks noChangeArrowheads="1"/>
          </p:cNvSpPr>
          <p:nvPr/>
        </p:nvSpPr>
        <p:spPr bwMode="auto">
          <a:xfrm>
            <a:off x="3248025" y="1992313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  <p:cxnSp>
        <p:nvCxnSpPr>
          <p:cNvPr id="75808" name="Straight Arrow Connector 16"/>
          <p:cNvCxnSpPr>
            <a:cxnSpLocks noChangeShapeType="1"/>
          </p:cNvCxnSpPr>
          <p:nvPr/>
        </p:nvCxnSpPr>
        <p:spPr bwMode="auto">
          <a:xfrm flipV="1">
            <a:off x="7396163" y="1724025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809" name="Text Box 109"/>
          <p:cNvSpPr txBox="1">
            <a:spLocks noChangeArrowheads="1"/>
          </p:cNvSpPr>
          <p:nvPr/>
        </p:nvSpPr>
        <p:spPr bwMode="auto">
          <a:xfrm>
            <a:off x="7289800" y="2039938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5614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6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68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8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8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8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8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8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68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68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/>
          </p:cNvSpPr>
          <p:nvPr>
            <p:ph type="title"/>
          </p:nvPr>
        </p:nvSpPr>
        <p:spPr bwMode="auto">
          <a:xfrm>
            <a:off x="457200" y="381000"/>
            <a:ext cx="7239000" cy="838200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 :Partitioning strategy </a:t>
            </a:r>
            <a:b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Step 1</a:t>
            </a:r>
          </a:p>
        </p:txBody>
      </p:sp>
      <p:graphicFrame>
        <p:nvGraphicFramePr>
          <p:cNvPr id="162819" name="Group 3"/>
          <p:cNvGraphicFramePr>
            <a:graphicFrameLocks noGrp="1"/>
          </p:cNvGraphicFramePr>
          <p:nvPr/>
        </p:nvGraphicFramePr>
        <p:xfrm>
          <a:off x="152400" y="1905000"/>
          <a:ext cx="7848600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8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9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7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7851" name="Straight Arrow Connector 16"/>
          <p:cNvCxnSpPr>
            <a:cxnSpLocks noChangeShapeType="1"/>
          </p:cNvCxnSpPr>
          <p:nvPr/>
        </p:nvCxnSpPr>
        <p:spPr bwMode="auto">
          <a:xfrm flipV="1">
            <a:off x="457200" y="2362200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52" name="Text Box 28"/>
          <p:cNvSpPr txBox="1">
            <a:spLocks noChangeArrowheads="1"/>
          </p:cNvSpPr>
          <p:nvPr/>
        </p:nvSpPr>
        <p:spPr bwMode="auto">
          <a:xfrm>
            <a:off x="350838" y="2678113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77853" name="Straight Arrow Connector 16"/>
          <p:cNvCxnSpPr>
            <a:cxnSpLocks noChangeShapeType="1"/>
          </p:cNvCxnSpPr>
          <p:nvPr/>
        </p:nvCxnSpPr>
        <p:spPr bwMode="auto">
          <a:xfrm flipV="1">
            <a:off x="6591300" y="2343150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54" name="Text Box 30"/>
          <p:cNvSpPr txBox="1">
            <a:spLocks noChangeArrowheads="1"/>
          </p:cNvSpPr>
          <p:nvPr/>
        </p:nvSpPr>
        <p:spPr bwMode="auto">
          <a:xfrm>
            <a:off x="6484938" y="2659063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</a:p>
        </p:txBody>
      </p:sp>
      <p:cxnSp>
        <p:nvCxnSpPr>
          <p:cNvPr id="77855" name="Straight Arrow Connector 16"/>
          <p:cNvCxnSpPr>
            <a:cxnSpLocks noChangeShapeType="1"/>
          </p:cNvCxnSpPr>
          <p:nvPr/>
        </p:nvCxnSpPr>
        <p:spPr bwMode="auto">
          <a:xfrm flipV="1">
            <a:off x="7542213" y="2335213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56" name="Text Box 33"/>
          <p:cNvSpPr txBox="1">
            <a:spLocks noChangeArrowheads="1"/>
          </p:cNvSpPr>
          <p:nvPr/>
        </p:nvSpPr>
        <p:spPr bwMode="auto">
          <a:xfrm>
            <a:off x="7134225" y="265112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  <p:sp>
        <p:nvSpPr>
          <p:cNvPr id="77857" name="Freeform 184"/>
          <p:cNvSpPr>
            <a:spLocks/>
          </p:cNvSpPr>
          <p:nvPr/>
        </p:nvSpPr>
        <p:spPr bwMode="auto">
          <a:xfrm flipV="1">
            <a:off x="3486150" y="1581150"/>
            <a:ext cx="3848100" cy="371475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964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/>
          </p:cNvSpPr>
          <p:nvPr>
            <p:ph type="title"/>
          </p:nvPr>
        </p:nvSpPr>
        <p:spPr bwMode="auto">
          <a:xfrm>
            <a:off x="457200" y="381000"/>
            <a:ext cx="7239000" cy="838200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 :Partitioning strategy </a:t>
            </a:r>
            <a:b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 Step 1</a:t>
            </a:r>
          </a:p>
        </p:txBody>
      </p:sp>
      <p:graphicFrame>
        <p:nvGraphicFramePr>
          <p:cNvPr id="168963" name="Group 3"/>
          <p:cNvGraphicFramePr>
            <a:graphicFrameLocks noGrp="1"/>
          </p:cNvGraphicFramePr>
          <p:nvPr/>
        </p:nvGraphicFramePr>
        <p:xfrm>
          <a:off x="152400" y="1905000"/>
          <a:ext cx="7848600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8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9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7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9899" name="Straight Arrow Connector 16"/>
          <p:cNvCxnSpPr>
            <a:cxnSpLocks noChangeShapeType="1"/>
          </p:cNvCxnSpPr>
          <p:nvPr/>
        </p:nvCxnSpPr>
        <p:spPr bwMode="auto">
          <a:xfrm flipV="1">
            <a:off x="457200" y="2362200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900" name="Text Box 28"/>
          <p:cNvSpPr txBox="1">
            <a:spLocks noChangeArrowheads="1"/>
          </p:cNvSpPr>
          <p:nvPr/>
        </p:nvSpPr>
        <p:spPr bwMode="auto">
          <a:xfrm>
            <a:off x="350838" y="2678113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79901" name="Straight Arrow Connector 16"/>
          <p:cNvCxnSpPr>
            <a:cxnSpLocks noChangeShapeType="1"/>
          </p:cNvCxnSpPr>
          <p:nvPr/>
        </p:nvCxnSpPr>
        <p:spPr bwMode="auto">
          <a:xfrm flipV="1">
            <a:off x="6591300" y="2343150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902" name="Text Box 30"/>
          <p:cNvSpPr txBox="1">
            <a:spLocks noChangeArrowheads="1"/>
          </p:cNvSpPr>
          <p:nvPr/>
        </p:nvSpPr>
        <p:spPr bwMode="auto">
          <a:xfrm>
            <a:off x="6484938" y="2659063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68991" name="Rectangle 3"/>
          <p:cNvSpPr>
            <a:spLocks/>
          </p:cNvSpPr>
          <p:nvPr/>
        </p:nvSpPr>
        <p:spPr bwMode="auto">
          <a:xfrm>
            <a:off x="138113" y="3154363"/>
            <a:ext cx="800100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0700" indent="-22860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Start by swapping the </a:t>
            </a:r>
            <a:r>
              <a:rPr kumimoji="0" lang="en-US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with the </a:t>
            </a:r>
            <a:r>
              <a:rPr kumimoji="0" lang="en-US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right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starting </a:t>
            </a:r>
            <a:r>
              <a:rPr kumimoji="0" lang="en-US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at </a:t>
            </a:r>
            <a:r>
              <a:rPr kumimoji="0" lang="en-US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right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-1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8 &gt;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Stop </a:t>
            </a:r>
            <a:r>
              <a:rPr kumimoji="0" lang="en-US" alt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right over here</a:t>
            </a:r>
          </a:p>
        </p:txBody>
      </p:sp>
      <p:cxnSp>
        <p:nvCxnSpPr>
          <p:cNvPr id="79904" name="Straight Arrow Connector 16"/>
          <p:cNvCxnSpPr>
            <a:cxnSpLocks noChangeShapeType="1"/>
          </p:cNvCxnSpPr>
          <p:nvPr/>
        </p:nvCxnSpPr>
        <p:spPr bwMode="auto">
          <a:xfrm flipV="1">
            <a:off x="7542213" y="2335213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905" name="Text Box 33"/>
          <p:cNvSpPr txBox="1">
            <a:spLocks noChangeArrowheads="1"/>
          </p:cNvSpPr>
          <p:nvPr/>
        </p:nvSpPr>
        <p:spPr bwMode="auto">
          <a:xfrm>
            <a:off x="7134225" y="265112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  <p:sp>
        <p:nvSpPr>
          <p:cNvPr id="79906" name="Freeform 184"/>
          <p:cNvSpPr>
            <a:spLocks/>
          </p:cNvSpPr>
          <p:nvPr/>
        </p:nvSpPr>
        <p:spPr bwMode="auto">
          <a:xfrm flipV="1">
            <a:off x="3486150" y="1581150"/>
            <a:ext cx="3848100" cy="371475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21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8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8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/>
          </p:cNvSpPr>
          <p:nvPr>
            <p:ph type="title"/>
          </p:nvPr>
        </p:nvSpPr>
        <p:spPr bwMode="auto">
          <a:xfrm>
            <a:off x="457200" y="381000"/>
            <a:ext cx="7239000" cy="838200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 :Partitioning strategy </a:t>
            </a:r>
            <a:b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 Step 1</a:t>
            </a:r>
          </a:p>
        </p:txBody>
      </p:sp>
      <p:graphicFrame>
        <p:nvGraphicFramePr>
          <p:cNvPr id="164867" name="Group 3"/>
          <p:cNvGraphicFramePr>
            <a:graphicFrameLocks noGrp="1"/>
          </p:cNvGraphicFramePr>
          <p:nvPr/>
        </p:nvGraphicFramePr>
        <p:xfrm>
          <a:off x="152400" y="1905000"/>
          <a:ext cx="7848600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8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9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7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1947" name="Straight Arrow Connector 16"/>
          <p:cNvCxnSpPr>
            <a:cxnSpLocks noChangeShapeType="1"/>
          </p:cNvCxnSpPr>
          <p:nvPr/>
        </p:nvCxnSpPr>
        <p:spPr bwMode="auto">
          <a:xfrm flipV="1">
            <a:off x="457200" y="2362200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48" name="Text Box 28"/>
          <p:cNvSpPr txBox="1">
            <a:spLocks noChangeArrowheads="1"/>
          </p:cNvSpPr>
          <p:nvPr/>
        </p:nvSpPr>
        <p:spPr bwMode="auto">
          <a:xfrm>
            <a:off x="350838" y="2678113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2" name="Straight Arrow Connector 16"/>
          <p:cNvCxnSpPr>
            <a:cxnSpLocks noChangeShapeType="1"/>
          </p:cNvCxnSpPr>
          <p:nvPr/>
        </p:nvCxnSpPr>
        <p:spPr bwMode="auto">
          <a:xfrm flipH="1" flipV="1">
            <a:off x="6592888" y="2343150"/>
            <a:ext cx="19050" cy="315913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894" name="Text Box 30"/>
          <p:cNvSpPr txBox="1">
            <a:spLocks noChangeArrowheads="1"/>
          </p:cNvSpPr>
          <p:nvPr/>
        </p:nvSpPr>
        <p:spPr bwMode="auto">
          <a:xfrm>
            <a:off x="6484938" y="2659063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64895" name="Rectangle 3"/>
          <p:cNvSpPr>
            <a:spLocks/>
          </p:cNvSpPr>
          <p:nvPr/>
        </p:nvSpPr>
        <p:spPr bwMode="auto">
          <a:xfrm>
            <a:off x="304800" y="3154363"/>
            <a:ext cx="7848600" cy="240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0700" indent="-22860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7 &gt;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Left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2 &lt;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Stop </a:t>
            </a:r>
            <a:r>
              <a:rPr kumimoji="0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right over here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Swap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and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</a:t>
            </a:r>
          </a:p>
        </p:txBody>
      </p:sp>
      <p:cxnSp>
        <p:nvCxnSpPr>
          <p:cNvPr id="81952" name="Straight Arrow Connector 16"/>
          <p:cNvCxnSpPr>
            <a:cxnSpLocks noChangeShapeType="1"/>
          </p:cNvCxnSpPr>
          <p:nvPr/>
        </p:nvCxnSpPr>
        <p:spPr bwMode="auto">
          <a:xfrm flipV="1">
            <a:off x="7542213" y="2335213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53" name="Text Box 33"/>
          <p:cNvSpPr txBox="1">
            <a:spLocks noChangeArrowheads="1"/>
          </p:cNvSpPr>
          <p:nvPr/>
        </p:nvSpPr>
        <p:spPr bwMode="auto">
          <a:xfrm>
            <a:off x="7134225" y="265112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  <p:cxnSp>
        <p:nvCxnSpPr>
          <p:cNvPr id="4" name="Straight Arrow Connector 16"/>
          <p:cNvCxnSpPr>
            <a:cxnSpLocks noChangeShapeType="1"/>
          </p:cNvCxnSpPr>
          <p:nvPr/>
        </p:nvCxnSpPr>
        <p:spPr bwMode="auto">
          <a:xfrm flipV="1">
            <a:off x="5900738" y="2357438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900" name="Text Box 36"/>
          <p:cNvSpPr txBox="1">
            <a:spLocks noChangeArrowheads="1"/>
          </p:cNvSpPr>
          <p:nvPr/>
        </p:nvSpPr>
        <p:spPr bwMode="auto">
          <a:xfrm>
            <a:off x="5794375" y="267335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64901" name="Freeform 184"/>
          <p:cNvSpPr>
            <a:spLocks/>
          </p:cNvSpPr>
          <p:nvPr/>
        </p:nvSpPr>
        <p:spPr bwMode="auto">
          <a:xfrm flipV="1">
            <a:off x="342900" y="1581150"/>
            <a:ext cx="5448300" cy="323850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19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4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4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64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64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4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4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4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4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48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48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48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48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4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4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94" grpId="0"/>
      <p:bldP spid="16490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/>
          </p:cNvSpPr>
          <p:nvPr>
            <p:ph type="title"/>
          </p:nvPr>
        </p:nvSpPr>
        <p:spPr bwMode="auto">
          <a:xfrm>
            <a:off x="457200" y="381000"/>
            <a:ext cx="7239000" cy="838200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 :Partitioning strategy </a:t>
            </a:r>
            <a:b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 Step 1</a:t>
            </a:r>
          </a:p>
        </p:txBody>
      </p:sp>
      <p:graphicFrame>
        <p:nvGraphicFramePr>
          <p:cNvPr id="166915" name="Group 3"/>
          <p:cNvGraphicFramePr>
            <a:graphicFrameLocks noGrp="1"/>
          </p:cNvGraphicFramePr>
          <p:nvPr/>
        </p:nvGraphicFramePr>
        <p:xfrm>
          <a:off x="152400" y="1905000"/>
          <a:ext cx="7848600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9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8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7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3995" name="Straight Arrow Connector 16"/>
          <p:cNvCxnSpPr>
            <a:cxnSpLocks noChangeShapeType="1"/>
          </p:cNvCxnSpPr>
          <p:nvPr/>
        </p:nvCxnSpPr>
        <p:spPr bwMode="auto">
          <a:xfrm flipV="1">
            <a:off x="457200" y="2362200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996" name="Text Box 28"/>
          <p:cNvSpPr txBox="1">
            <a:spLocks noChangeArrowheads="1"/>
          </p:cNvSpPr>
          <p:nvPr/>
        </p:nvSpPr>
        <p:spPr bwMode="auto">
          <a:xfrm>
            <a:off x="350838" y="2678113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sp>
        <p:nvSpPr>
          <p:cNvPr id="83997" name="Rectangle 3"/>
          <p:cNvSpPr>
            <a:spLocks/>
          </p:cNvSpPr>
          <p:nvPr/>
        </p:nvSpPr>
        <p:spPr bwMode="auto">
          <a:xfrm>
            <a:off x="304800" y="3154363"/>
            <a:ext cx="7848600" cy="256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0700" indent="-22860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7 &gt;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Right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2 &lt;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Stop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right over here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Swap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and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</a:t>
            </a:r>
          </a:p>
        </p:txBody>
      </p:sp>
      <p:cxnSp>
        <p:nvCxnSpPr>
          <p:cNvPr id="83998" name="Straight Arrow Connector 16"/>
          <p:cNvCxnSpPr>
            <a:cxnSpLocks noChangeShapeType="1"/>
          </p:cNvCxnSpPr>
          <p:nvPr/>
        </p:nvCxnSpPr>
        <p:spPr bwMode="auto">
          <a:xfrm flipV="1">
            <a:off x="7542213" y="2335213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999" name="Text Box 33"/>
          <p:cNvSpPr txBox="1">
            <a:spLocks noChangeArrowheads="1"/>
          </p:cNvSpPr>
          <p:nvPr/>
        </p:nvSpPr>
        <p:spPr bwMode="auto">
          <a:xfrm>
            <a:off x="7134225" y="265112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  <p:cxnSp>
        <p:nvCxnSpPr>
          <p:cNvPr id="84000" name="Straight Arrow Connector 16"/>
          <p:cNvCxnSpPr>
            <a:cxnSpLocks noChangeShapeType="1"/>
          </p:cNvCxnSpPr>
          <p:nvPr/>
        </p:nvCxnSpPr>
        <p:spPr bwMode="auto">
          <a:xfrm flipV="1">
            <a:off x="5900738" y="2357438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001" name="Text Box 35"/>
          <p:cNvSpPr txBox="1">
            <a:spLocks noChangeArrowheads="1"/>
          </p:cNvSpPr>
          <p:nvPr/>
        </p:nvSpPr>
        <p:spPr bwMode="auto">
          <a:xfrm>
            <a:off x="5794375" y="267335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</a:p>
        </p:txBody>
      </p:sp>
      <p:sp>
        <p:nvSpPr>
          <p:cNvPr id="84002" name="Freeform 184"/>
          <p:cNvSpPr>
            <a:spLocks/>
          </p:cNvSpPr>
          <p:nvPr/>
        </p:nvSpPr>
        <p:spPr bwMode="auto">
          <a:xfrm flipV="1">
            <a:off x="342900" y="1581150"/>
            <a:ext cx="5448300" cy="323850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021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/>
          </p:cNvSpPr>
          <p:nvPr>
            <p:ph type="title"/>
          </p:nvPr>
        </p:nvSpPr>
        <p:spPr bwMode="auto">
          <a:xfrm>
            <a:off x="457200" y="381000"/>
            <a:ext cx="7239000" cy="838200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 :Partitioning strategy </a:t>
            </a:r>
            <a:b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 Step 2</a:t>
            </a:r>
          </a:p>
        </p:txBody>
      </p:sp>
      <p:graphicFrame>
        <p:nvGraphicFramePr>
          <p:cNvPr id="171011" name="Group 3"/>
          <p:cNvGraphicFramePr>
            <a:graphicFrameLocks noGrp="1"/>
          </p:cNvGraphicFramePr>
          <p:nvPr/>
        </p:nvGraphicFramePr>
        <p:xfrm>
          <a:off x="152400" y="1905000"/>
          <a:ext cx="7848600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9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7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flipV="1">
            <a:off x="457200" y="2362200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1036" name="Text Box 28"/>
          <p:cNvSpPr txBox="1">
            <a:spLocks noChangeArrowheads="1"/>
          </p:cNvSpPr>
          <p:nvPr/>
        </p:nvSpPr>
        <p:spPr bwMode="auto">
          <a:xfrm>
            <a:off x="350838" y="2678113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71037" name="Rectangle 3"/>
          <p:cNvSpPr>
            <a:spLocks/>
          </p:cNvSpPr>
          <p:nvPr/>
        </p:nvSpPr>
        <p:spPr bwMode="auto">
          <a:xfrm>
            <a:off x="304800" y="3154363"/>
            <a:ext cx="3200400" cy="286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0700" indent="-22860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2 &lt;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Right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1 &lt;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Right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4 &lt;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Right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9 &gt;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Stop </a:t>
            </a:r>
            <a:r>
              <a:rPr kumimoji="0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right over here</a:t>
            </a:r>
          </a:p>
        </p:txBody>
      </p:sp>
      <p:cxnSp>
        <p:nvCxnSpPr>
          <p:cNvPr id="86046" name="Straight Arrow Connector 16"/>
          <p:cNvCxnSpPr>
            <a:cxnSpLocks noChangeShapeType="1"/>
          </p:cNvCxnSpPr>
          <p:nvPr/>
        </p:nvCxnSpPr>
        <p:spPr bwMode="auto">
          <a:xfrm flipV="1">
            <a:off x="7542213" y="2335213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047" name="Text Box 31"/>
          <p:cNvSpPr txBox="1">
            <a:spLocks noChangeArrowheads="1"/>
          </p:cNvSpPr>
          <p:nvPr/>
        </p:nvSpPr>
        <p:spPr bwMode="auto">
          <a:xfrm>
            <a:off x="7134225" y="265112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  <p:cxnSp>
        <p:nvCxnSpPr>
          <p:cNvPr id="3" name="Straight Arrow Connector 16"/>
          <p:cNvCxnSpPr>
            <a:cxnSpLocks noChangeShapeType="1"/>
          </p:cNvCxnSpPr>
          <p:nvPr/>
        </p:nvCxnSpPr>
        <p:spPr bwMode="auto">
          <a:xfrm flipV="1">
            <a:off x="5900738" y="2357438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1041" name="Text Box 33"/>
          <p:cNvSpPr txBox="1">
            <a:spLocks noChangeArrowheads="1"/>
          </p:cNvSpPr>
          <p:nvPr/>
        </p:nvSpPr>
        <p:spPr bwMode="auto">
          <a:xfrm>
            <a:off x="5794375" y="267335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71042" name="Freeform 184"/>
          <p:cNvSpPr>
            <a:spLocks/>
          </p:cNvSpPr>
          <p:nvPr/>
        </p:nvSpPr>
        <p:spPr bwMode="auto">
          <a:xfrm flipV="1">
            <a:off x="2819400" y="1581150"/>
            <a:ext cx="2133600" cy="323850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Straight Arrow Connector 16"/>
          <p:cNvCxnSpPr>
            <a:cxnSpLocks noChangeShapeType="1"/>
          </p:cNvCxnSpPr>
          <p:nvPr/>
        </p:nvCxnSpPr>
        <p:spPr bwMode="auto">
          <a:xfrm flipV="1">
            <a:off x="1190625" y="2347913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1044" name="Text Box 36"/>
          <p:cNvSpPr txBox="1">
            <a:spLocks noChangeArrowheads="1"/>
          </p:cNvSpPr>
          <p:nvPr/>
        </p:nvSpPr>
        <p:spPr bwMode="auto">
          <a:xfrm>
            <a:off x="1084263" y="2663825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5" name="Straight Arrow Connector 16"/>
          <p:cNvCxnSpPr>
            <a:cxnSpLocks noChangeShapeType="1"/>
          </p:cNvCxnSpPr>
          <p:nvPr/>
        </p:nvCxnSpPr>
        <p:spPr bwMode="auto">
          <a:xfrm flipV="1">
            <a:off x="1985963" y="2363788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1046" name="Text Box 38"/>
          <p:cNvSpPr txBox="1">
            <a:spLocks noChangeArrowheads="1"/>
          </p:cNvSpPr>
          <p:nvPr/>
        </p:nvSpPr>
        <p:spPr bwMode="auto">
          <a:xfrm>
            <a:off x="1879600" y="26797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6" name="Straight Arrow Connector 16"/>
          <p:cNvCxnSpPr>
            <a:cxnSpLocks noChangeShapeType="1"/>
          </p:cNvCxnSpPr>
          <p:nvPr/>
        </p:nvCxnSpPr>
        <p:spPr bwMode="auto">
          <a:xfrm flipV="1">
            <a:off x="2695575" y="2362200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1048" name="Text Box 40"/>
          <p:cNvSpPr txBox="1">
            <a:spLocks noChangeArrowheads="1"/>
          </p:cNvSpPr>
          <p:nvPr/>
        </p:nvSpPr>
        <p:spPr bwMode="auto">
          <a:xfrm>
            <a:off x="2589213" y="2678113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71049" name="Rectangle 3"/>
          <p:cNvSpPr>
            <a:spLocks/>
          </p:cNvSpPr>
          <p:nvPr/>
        </p:nvSpPr>
        <p:spPr bwMode="auto">
          <a:xfrm>
            <a:off x="4419600" y="3154363"/>
            <a:ext cx="3276600" cy="21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0700" indent="-22860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8 &gt;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Left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5 &lt;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Stop </a:t>
            </a:r>
            <a:r>
              <a:rPr kumimoji="0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right over here</a:t>
            </a:r>
          </a:p>
        </p:txBody>
      </p:sp>
      <p:cxnSp>
        <p:nvCxnSpPr>
          <p:cNvPr id="7" name="Straight Arrow Connector 16"/>
          <p:cNvCxnSpPr>
            <a:cxnSpLocks noChangeShapeType="1"/>
          </p:cNvCxnSpPr>
          <p:nvPr/>
        </p:nvCxnSpPr>
        <p:spPr bwMode="auto">
          <a:xfrm flipV="1">
            <a:off x="5135563" y="2347913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1051" name="Text Box 43"/>
          <p:cNvSpPr txBox="1">
            <a:spLocks noChangeArrowheads="1"/>
          </p:cNvSpPr>
          <p:nvPr/>
        </p:nvSpPr>
        <p:spPr bwMode="auto">
          <a:xfrm>
            <a:off x="5029200" y="2663825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93781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1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1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1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1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1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1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7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7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1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1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1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1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7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7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1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1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1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1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1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71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71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71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71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7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7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71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71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71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71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710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710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7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7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41" grpId="0"/>
      <p:bldP spid="171044" grpId="0"/>
      <p:bldP spid="171044" grpId="1"/>
      <p:bldP spid="171046" grpId="0"/>
      <p:bldP spid="171046" grpId="1"/>
      <p:bldP spid="171048" grpId="0"/>
      <p:bldP spid="17105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/>
          </p:cNvSpPr>
          <p:nvPr>
            <p:ph type="title"/>
          </p:nvPr>
        </p:nvSpPr>
        <p:spPr bwMode="auto">
          <a:xfrm>
            <a:off x="457200" y="381000"/>
            <a:ext cx="7239000" cy="838200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 :Partitioning strategy </a:t>
            </a:r>
            <a:b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 Step 2</a:t>
            </a:r>
          </a:p>
        </p:txBody>
      </p:sp>
      <p:graphicFrame>
        <p:nvGraphicFramePr>
          <p:cNvPr id="173059" name="Group 3"/>
          <p:cNvGraphicFramePr>
            <a:graphicFrameLocks noGrp="1"/>
          </p:cNvGraphicFramePr>
          <p:nvPr/>
        </p:nvGraphicFramePr>
        <p:xfrm>
          <a:off x="152400" y="1905000"/>
          <a:ext cx="7848600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9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7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091" name="Straight Arrow Connector 16"/>
          <p:cNvCxnSpPr>
            <a:cxnSpLocks noChangeShapeType="1"/>
          </p:cNvCxnSpPr>
          <p:nvPr/>
        </p:nvCxnSpPr>
        <p:spPr bwMode="auto">
          <a:xfrm flipV="1">
            <a:off x="7542213" y="2335213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092" name="Text Box 31"/>
          <p:cNvSpPr txBox="1">
            <a:spLocks noChangeArrowheads="1"/>
          </p:cNvSpPr>
          <p:nvPr/>
        </p:nvSpPr>
        <p:spPr bwMode="auto">
          <a:xfrm>
            <a:off x="7134225" y="265112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  <p:cxnSp>
        <p:nvCxnSpPr>
          <p:cNvPr id="88093" name="Straight Arrow Connector 16"/>
          <p:cNvCxnSpPr>
            <a:cxnSpLocks noChangeShapeType="1"/>
          </p:cNvCxnSpPr>
          <p:nvPr/>
        </p:nvCxnSpPr>
        <p:spPr bwMode="auto">
          <a:xfrm flipV="1">
            <a:off x="2695575" y="2362200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094" name="Text Box 40"/>
          <p:cNvSpPr txBox="1">
            <a:spLocks noChangeArrowheads="1"/>
          </p:cNvSpPr>
          <p:nvPr/>
        </p:nvSpPr>
        <p:spPr bwMode="auto">
          <a:xfrm>
            <a:off x="2589213" y="2678113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88095" name="Straight Arrow Connector 16"/>
          <p:cNvCxnSpPr>
            <a:cxnSpLocks noChangeShapeType="1"/>
          </p:cNvCxnSpPr>
          <p:nvPr/>
        </p:nvCxnSpPr>
        <p:spPr bwMode="auto">
          <a:xfrm flipV="1">
            <a:off x="5135563" y="2347913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096" name="Text Box 43"/>
          <p:cNvSpPr txBox="1">
            <a:spLocks noChangeArrowheads="1"/>
          </p:cNvSpPr>
          <p:nvPr/>
        </p:nvSpPr>
        <p:spPr bwMode="auto">
          <a:xfrm>
            <a:off x="5029200" y="2663825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</a:p>
        </p:txBody>
      </p:sp>
      <p:sp>
        <p:nvSpPr>
          <p:cNvPr id="88097" name="Freeform 184"/>
          <p:cNvSpPr>
            <a:spLocks/>
          </p:cNvSpPr>
          <p:nvPr/>
        </p:nvSpPr>
        <p:spPr bwMode="auto">
          <a:xfrm flipV="1">
            <a:off x="2819400" y="1581150"/>
            <a:ext cx="2133600" cy="323850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8098" name="Rectangle 3"/>
          <p:cNvSpPr>
            <a:spLocks/>
          </p:cNvSpPr>
          <p:nvPr/>
        </p:nvSpPr>
        <p:spPr bwMode="auto">
          <a:xfrm>
            <a:off x="304800" y="3154363"/>
            <a:ext cx="3200400" cy="286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0700" indent="-22860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2 &lt;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Right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1 &lt;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Right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4 &lt;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Right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9 &gt;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Stop </a:t>
            </a:r>
            <a:r>
              <a:rPr kumimoji="0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right over here</a:t>
            </a:r>
          </a:p>
        </p:txBody>
      </p:sp>
      <p:sp>
        <p:nvSpPr>
          <p:cNvPr id="88099" name="Rectangle 3"/>
          <p:cNvSpPr>
            <a:spLocks/>
          </p:cNvSpPr>
          <p:nvPr/>
        </p:nvSpPr>
        <p:spPr bwMode="auto">
          <a:xfrm>
            <a:off x="4419600" y="3154363"/>
            <a:ext cx="3276600" cy="21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0700" indent="-22860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8 &gt;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Left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5 &lt;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Stop </a:t>
            </a:r>
            <a:r>
              <a:rPr kumimoji="0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right over here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Swap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and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08203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/>
          </p:cNvSpPr>
          <p:nvPr>
            <p:ph type="title"/>
          </p:nvPr>
        </p:nvSpPr>
        <p:spPr bwMode="auto">
          <a:xfrm>
            <a:off x="457200" y="381000"/>
            <a:ext cx="7239000" cy="838200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 :Partitioning strategy </a:t>
            </a:r>
            <a:b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 Step 3</a:t>
            </a:r>
          </a:p>
        </p:txBody>
      </p:sp>
      <p:graphicFrame>
        <p:nvGraphicFramePr>
          <p:cNvPr id="175107" name="Group 3"/>
          <p:cNvGraphicFramePr>
            <a:graphicFrameLocks noGrp="1"/>
          </p:cNvGraphicFramePr>
          <p:nvPr/>
        </p:nvGraphicFramePr>
        <p:xfrm>
          <a:off x="152400" y="1905000"/>
          <a:ext cx="7848600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9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7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5131" name="Rectangle 3"/>
          <p:cNvSpPr>
            <a:spLocks/>
          </p:cNvSpPr>
          <p:nvPr/>
        </p:nvSpPr>
        <p:spPr bwMode="auto">
          <a:xfrm>
            <a:off x="304800" y="3154363"/>
            <a:ext cx="3276600" cy="294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0700" indent="-22860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5 &lt;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Right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0 &lt;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Right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3 &lt;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Right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9 &gt;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Stop </a:t>
            </a:r>
            <a:r>
              <a:rPr kumimoji="0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right over here</a:t>
            </a:r>
          </a:p>
        </p:txBody>
      </p:sp>
      <p:cxnSp>
        <p:nvCxnSpPr>
          <p:cNvPr id="90140" name="Straight Arrow Connector 16"/>
          <p:cNvCxnSpPr>
            <a:cxnSpLocks noChangeShapeType="1"/>
          </p:cNvCxnSpPr>
          <p:nvPr/>
        </p:nvCxnSpPr>
        <p:spPr bwMode="auto">
          <a:xfrm flipV="1">
            <a:off x="7542213" y="2335213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141" name="Text Box 29"/>
          <p:cNvSpPr txBox="1">
            <a:spLocks noChangeArrowheads="1"/>
          </p:cNvSpPr>
          <p:nvPr/>
        </p:nvSpPr>
        <p:spPr bwMode="auto">
          <a:xfrm>
            <a:off x="7134225" y="265112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  <p:cxnSp>
        <p:nvCxnSpPr>
          <p:cNvPr id="2" name="Straight Arrow Connector 16"/>
          <p:cNvCxnSpPr>
            <a:cxnSpLocks noChangeShapeType="1"/>
          </p:cNvCxnSpPr>
          <p:nvPr/>
        </p:nvCxnSpPr>
        <p:spPr bwMode="auto">
          <a:xfrm flipV="1">
            <a:off x="2695575" y="2362200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135" name="Text Box 31"/>
          <p:cNvSpPr txBox="1">
            <a:spLocks noChangeArrowheads="1"/>
          </p:cNvSpPr>
          <p:nvPr/>
        </p:nvSpPr>
        <p:spPr bwMode="auto">
          <a:xfrm>
            <a:off x="2589213" y="2678113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90144" name="Straight Arrow Connector 16"/>
          <p:cNvCxnSpPr>
            <a:cxnSpLocks noChangeShapeType="1"/>
          </p:cNvCxnSpPr>
          <p:nvPr/>
        </p:nvCxnSpPr>
        <p:spPr bwMode="auto">
          <a:xfrm flipV="1">
            <a:off x="5135563" y="2347913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145" name="Text Box 34"/>
          <p:cNvSpPr txBox="1">
            <a:spLocks noChangeArrowheads="1"/>
          </p:cNvSpPr>
          <p:nvPr/>
        </p:nvSpPr>
        <p:spPr bwMode="auto">
          <a:xfrm>
            <a:off x="5029200" y="2663825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</a:p>
        </p:txBody>
      </p:sp>
      <p:sp>
        <p:nvSpPr>
          <p:cNvPr id="90146" name="Freeform 184"/>
          <p:cNvSpPr>
            <a:spLocks/>
          </p:cNvSpPr>
          <p:nvPr/>
        </p:nvSpPr>
        <p:spPr bwMode="auto">
          <a:xfrm flipV="1">
            <a:off x="2819400" y="1581150"/>
            <a:ext cx="2133600" cy="323850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Straight Arrow Connector 16"/>
          <p:cNvCxnSpPr>
            <a:cxnSpLocks noChangeShapeType="1"/>
          </p:cNvCxnSpPr>
          <p:nvPr/>
        </p:nvCxnSpPr>
        <p:spPr bwMode="auto">
          <a:xfrm flipV="1">
            <a:off x="3524250" y="2357438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141" name="Text Box 37"/>
          <p:cNvSpPr txBox="1">
            <a:spLocks noChangeArrowheads="1"/>
          </p:cNvSpPr>
          <p:nvPr/>
        </p:nvSpPr>
        <p:spPr bwMode="auto">
          <a:xfrm>
            <a:off x="3417888" y="267335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5" name="Straight Arrow Connector 16"/>
          <p:cNvCxnSpPr>
            <a:cxnSpLocks noChangeShapeType="1"/>
          </p:cNvCxnSpPr>
          <p:nvPr/>
        </p:nvCxnSpPr>
        <p:spPr bwMode="auto">
          <a:xfrm flipV="1">
            <a:off x="4286250" y="2357438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143" name="Text Box 39"/>
          <p:cNvSpPr txBox="1">
            <a:spLocks noChangeArrowheads="1"/>
          </p:cNvSpPr>
          <p:nvPr/>
        </p:nvSpPr>
        <p:spPr bwMode="auto">
          <a:xfrm>
            <a:off x="4179888" y="267335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6" name="Straight Arrow Connector 16"/>
          <p:cNvCxnSpPr>
            <a:cxnSpLocks noChangeShapeType="1"/>
          </p:cNvCxnSpPr>
          <p:nvPr/>
        </p:nvCxnSpPr>
        <p:spPr bwMode="auto">
          <a:xfrm flipV="1">
            <a:off x="5414963" y="2362200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145" name="Text Box 41"/>
          <p:cNvSpPr txBox="1">
            <a:spLocks noChangeArrowheads="1"/>
          </p:cNvSpPr>
          <p:nvPr/>
        </p:nvSpPr>
        <p:spPr bwMode="auto">
          <a:xfrm>
            <a:off x="5308600" y="2678113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44884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5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5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75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75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5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5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5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5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5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5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5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5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5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5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75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75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5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5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5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5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5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5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35" grpId="0"/>
      <p:bldP spid="175141" grpId="0"/>
      <p:bldP spid="175141" grpId="1"/>
      <p:bldP spid="175143" grpId="0"/>
      <p:bldP spid="175143" grpId="1"/>
      <p:bldP spid="17514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/>
          </p:cNvSpPr>
          <p:nvPr>
            <p:ph type="title"/>
          </p:nvPr>
        </p:nvSpPr>
        <p:spPr bwMode="auto">
          <a:xfrm>
            <a:off x="457200" y="381000"/>
            <a:ext cx="7239000" cy="838200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 :Partitioning strategy </a:t>
            </a:r>
            <a:b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 Step 3</a:t>
            </a:r>
          </a:p>
        </p:txBody>
      </p:sp>
      <p:graphicFrame>
        <p:nvGraphicFramePr>
          <p:cNvPr id="177155" name="Group 3"/>
          <p:cNvGraphicFramePr>
            <a:graphicFrameLocks noGrp="1"/>
          </p:cNvGraphicFramePr>
          <p:nvPr/>
        </p:nvGraphicFramePr>
        <p:xfrm>
          <a:off x="152400" y="1905000"/>
          <a:ext cx="7848600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9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7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2187" name="Straight Arrow Connector 16"/>
          <p:cNvCxnSpPr>
            <a:cxnSpLocks noChangeShapeType="1"/>
          </p:cNvCxnSpPr>
          <p:nvPr/>
        </p:nvCxnSpPr>
        <p:spPr bwMode="auto">
          <a:xfrm flipV="1">
            <a:off x="7542213" y="2335213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188" name="Text Box 29"/>
          <p:cNvSpPr txBox="1">
            <a:spLocks noChangeArrowheads="1"/>
          </p:cNvSpPr>
          <p:nvPr/>
        </p:nvSpPr>
        <p:spPr bwMode="auto">
          <a:xfrm>
            <a:off x="7134225" y="265112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  <p:sp>
        <p:nvSpPr>
          <p:cNvPr id="177184" name="Rectangle 3"/>
          <p:cNvSpPr>
            <a:spLocks/>
          </p:cNvSpPr>
          <p:nvPr/>
        </p:nvSpPr>
        <p:spPr bwMode="auto">
          <a:xfrm>
            <a:off x="4114800" y="3154363"/>
            <a:ext cx="3886200" cy="294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0700" indent="-22860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9 &gt;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Left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3 &lt;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Stop </a:t>
            </a:r>
            <a:r>
              <a:rPr kumimoji="0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right over here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have crossed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 no swap for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Instead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Swap 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and 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</a:t>
            </a:r>
          </a:p>
        </p:txBody>
      </p:sp>
      <p:cxnSp>
        <p:nvCxnSpPr>
          <p:cNvPr id="2" name="Straight Arrow Connector 16"/>
          <p:cNvCxnSpPr>
            <a:cxnSpLocks noChangeShapeType="1"/>
          </p:cNvCxnSpPr>
          <p:nvPr/>
        </p:nvCxnSpPr>
        <p:spPr bwMode="auto">
          <a:xfrm flipV="1">
            <a:off x="5135563" y="2333625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7186" name="Text Box 34"/>
          <p:cNvSpPr txBox="1">
            <a:spLocks noChangeArrowheads="1"/>
          </p:cNvSpPr>
          <p:nvPr/>
        </p:nvSpPr>
        <p:spPr bwMode="auto">
          <a:xfrm>
            <a:off x="5029200" y="2649538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77187" name="Freeform 184"/>
          <p:cNvSpPr>
            <a:spLocks/>
          </p:cNvSpPr>
          <p:nvPr/>
        </p:nvSpPr>
        <p:spPr bwMode="auto">
          <a:xfrm flipH="1" flipV="1">
            <a:off x="4953000" y="1581150"/>
            <a:ext cx="2438400" cy="323850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" name="Straight Arrow Connector 16"/>
          <p:cNvCxnSpPr>
            <a:cxnSpLocks noChangeShapeType="1"/>
          </p:cNvCxnSpPr>
          <p:nvPr/>
        </p:nvCxnSpPr>
        <p:spPr bwMode="auto">
          <a:xfrm flipV="1">
            <a:off x="4264025" y="2328863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7195" name="Text Box 43"/>
          <p:cNvSpPr txBox="1">
            <a:spLocks noChangeArrowheads="1"/>
          </p:cNvSpPr>
          <p:nvPr/>
        </p:nvSpPr>
        <p:spPr bwMode="auto">
          <a:xfrm>
            <a:off x="4157663" y="2644775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</a:p>
        </p:txBody>
      </p:sp>
      <p:cxnSp>
        <p:nvCxnSpPr>
          <p:cNvPr id="92195" name="Straight Arrow Connector 16"/>
          <p:cNvCxnSpPr>
            <a:cxnSpLocks noChangeShapeType="1"/>
          </p:cNvCxnSpPr>
          <p:nvPr/>
        </p:nvCxnSpPr>
        <p:spPr bwMode="auto">
          <a:xfrm flipV="1">
            <a:off x="5414963" y="2362200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196" name="Text Box 45"/>
          <p:cNvSpPr txBox="1">
            <a:spLocks noChangeArrowheads="1"/>
          </p:cNvSpPr>
          <p:nvPr/>
        </p:nvSpPr>
        <p:spPr bwMode="auto">
          <a:xfrm>
            <a:off x="5308600" y="2678113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sp>
        <p:nvSpPr>
          <p:cNvPr id="92198" name="Rectangle 3"/>
          <p:cNvSpPr>
            <a:spLocks/>
          </p:cNvSpPr>
          <p:nvPr/>
        </p:nvSpPr>
        <p:spPr bwMode="auto">
          <a:xfrm>
            <a:off x="304800" y="3154363"/>
            <a:ext cx="3276600" cy="294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0700" indent="-22860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5 &lt;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Right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0 &lt;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Right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3 &lt;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Right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9 &gt;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Stop </a:t>
            </a:r>
            <a:r>
              <a:rPr kumimoji="0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right over here</a:t>
            </a:r>
          </a:p>
        </p:txBody>
      </p:sp>
    </p:spTree>
    <p:extLst>
      <p:ext uri="{BB962C8B-B14F-4D97-AF65-F5344CB8AC3E}">
        <p14:creationId xmlns:p14="http://schemas.microsoft.com/office/powerpoint/2010/main" val="140838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7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7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7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7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7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7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7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7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7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7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7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7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7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7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7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7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7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7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86" grpId="0"/>
      <p:bldP spid="17719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/>
          </p:cNvSpPr>
          <p:nvPr>
            <p:ph type="title"/>
          </p:nvPr>
        </p:nvSpPr>
        <p:spPr bwMode="auto">
          <a:xfrm>
            <a:off x="457200" y="381000"/>
            <a:ext cx="7239000" cy="838200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 :Partitioning strategy </a:t>
            </a:r>
            <a:b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 Step 3</a:t>
            </a:r>
          </a:p>
        </p:txBody>
      </p:sp>
      <p:graphicFrame>
        <p:nvGraphicFramePr>
          <p:cNvPr id="179203" name="Group 3"/>
          <p:cNvGraphicFramePr>
            <a:graphicFrameLocks noGrp="1"/>
          </p:cNvGraphicFramePr>
          <p:nvPr/>
        </p:nvGraphicFramePr>
        <p:xfrm>
          <a:off x="152400" y="1905000"/>
          <a:ext cx="7848600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7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9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4235" name="Straight Arrow Connector 16"/>
          <p:cNvCxnSpPr>
            <a:cxnSpLocks noChangeShapeType="1"/>
          </p:cNvCxnSpPr>
          <p:nvPr/>
        </p:nvCxnSpPr>
        <p:spPr bwMode="auto">
          <a:xfrm flipV="1">
            <a:off x="7542213" y="2335213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236" name="Freeform 184"/>
          <p:cNvSpPr>
            <a:spLocks/>
          </p:cNvSpPr>
          <p:nvPr/>
        </p:nvSpPr>
        <p:spPr bwMode="auto">
          <a:xfrm flipH="1" flipV="1">
            <a:off x="4953000" y="1581150"/>
            <a:ext cx="2438400" cy="323850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94237" name="Straight Arrow Connector 16"/>
          <p:cNvCxnSpPr>
            <a:cxnSpLocks noChangeShapeType="1"/>
          </p:cNvCxnSpPr>
          <p:nvPr/>
        </p:nvCxnSpPr>
        <p:spPr bwMode="auto">
          <a:xfrm flipV="1">
            <a:off x="4264025" y="2328863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238" name="Text Box 35"/>
          <p:cNvSpPr txBox="1">
            <a:spLocks noChangeArrowheads="1"/>
          </p:cNvSpPr>
          <p:nvPr/>
        </p:nvSpPr>
        <p:spPr bwMode="auto">
          <a:xfrm>
            <a:off x="4157663" y="2644775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</a:p>
        </p:txBody>
      </p:sp>
      <p:cxnSp>
        <p:nvCxnSpPr>
          <p:cNvPr id="94239" name="Straight Arrow Connector 16"/>
          <p:cNvCxnSpPr>
            <a:cxnSpLocks noChangeShapeType="1"/>
          </p:cNvCxnSpPr>
          <p:nvPr/>
        </p:nvCxnSpPr>
        <p:spPr bwMode="auto">
          <a:xfrm flipV="1">
            <a:off x="5441950" y="2308225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241" name="Rectangle 3"/>
          <p:cNvSpPr>
            <a:spLocks/>
          </p:cNvSpPr>
          <p:nvPr/>
        </p:nvSpPr>
        <p:spPr bwMode="auto">
          <a:xfrm>
            <a:off x="304800" y="3154363"/>
            <a:ext cx="3276600" cy="294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0700" indent="-22860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5 &lt;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Right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0 &lt;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Right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3 &lt;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Right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9 &gt;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Stop </a:t>
            </a:r>
            <a:r>
              <a:rPr kumimoji="0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right over here</a:t>
            </a:r>
          </a:p>
        </p:txBody>
      </p:sp>
      <p:sp>
        <p:nvSpPr>
          <p:cNvPr id="94242" name="Rectangle 3"/>
          <p:cNvSpPr>
            <a:spLocks/>
          </p:cNvSpPr>
          <p:nvPr/>
        </p:nvSpPr>
        <p:spPr bwMode="auto">
          <a:xfrm>
            <a:off x="4114800" y="3154363"/>
            <a:ext cx="3886200" cy="294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0700" indent="-22860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9 &gt;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Left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3 &lt;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Stop </a:t>
            </a:r>
            <a:r>
              <a:rPr kumimoji="0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right over here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have crossed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 no swap for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Instead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Swap 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and 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</a:t>
            </a:r>
          </a:p>
        </p:txBody>
      </p:sp>
      <p:sp>
        <p:nvSpPr>
          <p:cNvPr id="94243" name="Text Box 45"/>
          <p:cNvSpPr txBox="1">
            <a:spLocks noChangeArrowheads="1"/>
          </p:cNvSpPr>
          <p:nvPr/>
        </p:nvSpPr>
        <p:spPr bwMode="auto">
          <a:xfrm>
            <a:off x="5308600" y="25908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sp>
        <p:nvSpPr>
          <p:cNvPr id="94244" name="Text Box 29"/>
          <p:cNvSpPr txBox="1">
            <a:spLocks noChangeArrowheads="1"/>
          </p:cNvSpPr>
          <p:nvPr/>
        </p:nvSpPr>
        <p:spPr bwMode="auto">
          <a:xfrm>
            <a:off x="5076825" y="2849563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265643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7239000" cy="4846638"/>
          </a:xfrm>
        </p:spPr>
        <p:txBody>
          <a:bodyPr/>
          <a:lstStyle/>
          <a:p>
            <a:pPr algn="just"/>
            <a:r>
              <a:rPr lang="en-US" altLang="en-US" dirty="0"/>
              <a:t>(Divide:) split A down the middle into two subsequences, each of size roughly n/2</a:t>
            </a:r>
          </a:p>
          <a:p>
            <a:pPr algn="just"/>
            <a:r>
              <a:rPr lang="en-US" altLang="en-US" dirty="0"/>
              <a:t>(Conquer:) sort each subsequence by calling merge sort recursively on each.</a:t>
            </a:r>
          </a:p>
          <a:p>
            <a:pPr algn="just"/>
            <a:r>
              <a:rPr lang="en-US" altLang="en-US" dirty="0"/>
              <a:t>(Combine:) merge the two sorted subsequences into a single sorted 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24D04E-BE8E-416F-882D-FDD5705E9D99}"/>
              </a:ext>
            </a:extLst>
          </p:cNvPr>
          <p:cNvSpPr/>
          <p:nvPr/>
        </p:nvSpPr>
        <p:spPr>
          <a:xfrm>
            <a:off x="850232" y="990600"/>
            <a:ext cx="23207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/>
              <a:t>Merge Sort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00748683"/>
      </p:ext>
    </p:extLst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title"/>
          </p:nvPr>
        </p:nvSpPr>
        <p:spPr bwMode="auto">
          <a:xfrm>
            <a:off x="457200" y="381000"/>
            <a:ext cx="7239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QuickSort : Recursive calls</a:t>
            </a:r>
          </a:p>
        </p:txBody>
      </p:sp>
      <p:graphicFrame>
        <p:nvGraphicFramePr>
          <p:cNvPr id="183299" name="Group 3"/>
          <p:cNvGraphicFramePr>
            <a:graphicFrameLocks noGrp="1"/>
          </p:cNvGraphicFramePr>
          <p:nvPr/>
        </p:nvGraphicFramePr>
        <p:xfrm>
          <a:off x="152400" y="1905000"/>
          <a:ext cx="7848600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7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9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6283" name="Straight Arrow Connector 16"/>
          <p:cNvCxnSpPr>
            <a:cxnSpLocks noChangeShapeType="1"/>
          </p:cNvCxnSpPr>
          <p:nvPr/>
        </p:nvCxnSpPr>
        <p:spPr bwMode="auto">
          <a:xfrm flipV="1">
            <a:off x="5211763" y="2362200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83332" name="Group 36"/>
          <p:cNvGraphicFramePr>
            <a:graphicFrameLocks noGrp="1"/>
          </p:cNvGraphicFramePr>
          <p:nvPr/>
        </p:nvGraphicFramePr>
        <p:xfrm>
          <a:off x="152400" y="3886200"/>
          <a:ext cx="7848600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7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9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Straight Arrow Connector 16"/>
          <p:cNvCxnSpPr>
            <a:cxnSpLocks noChangeShapeType="1"/>
          </p:cNvCxnSpPr>
          <p:nvPr/>
        </p:nvCxnSpPr>
        <p:spPr bwMode="auto">
          <a:xfrm flipV="1">
            <a:off x="5948363" y="4295775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3359" name="Text Box 63"/>
          <p:cNvSpPr txBox="1">
            <a:spLocks noChangeArrowheads="1"/>
          </p:cNvSpPr>
          <p:nvPr/>
        </p:nvSpPr>
        <p:spPr bwMode="auto">
          <a:xfrm>
            <a:off x="5715000" y="4541838"/>
            <a:ext cx="68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+ 1</a:t>
            </a:r>
          </a:p>
        </p:txBody>
      </p:sp>
      <p:cxnSp>
        <p:nvCxnSpPr>
          <p:cNvPr id="3" name="Straight Arrow Connector 16"/>
          <p:cNvCxnSpPr>
            <a:cxnSpLocks noChangeShapeType="1"/>
          </p:cNvCxnSpPr>
          <p:nvPr/>
        </p:nvCxnSpPr>
        <p:spPr bwMode="auto">
          <a:xfrm flipV="1">
            <a:off x="4297363" y="4287838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3361" name="Text Box 65"/>
          <p:cNvSpPr txBox="1">
            <a:spLocks noChangeArrowheads="1"/>
          </p:cNvSpPr>
          <p:nvPr/>
        </p:nvSpPr>
        <p:spPr bwMode="auto">
          <a:xfrm>
            <a:off x="4038600" y="4527550"/>
            <a:ext cx="549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-1</a:t>
            </a:r>
          </a:p>
        </p:txBody>
      </p:sp>
      <p:sp>
        <p:nvSpPr>
          <p:cNvPr id="183362" name="Text Box 66"/>
          <p:cNvSpPr txBox="1">
            <a:spLocks noChangeArrowheads="1"/>
          </p:cNvSpPr>
          <p:nvPr/>
        </p:nvSpPr>
        <p:spPr bwMode="auto">
          <a:xfrm>
            <a:off x="212725" y="457676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83363" name="Text Box 67"/>
          <p:cNvSpPr txBox="1">
            <a:spLocks noChangeArrowheads="1"/>
          </p:cNvSpPr>
          <p:nvPr/>
        </p:nvSpPr>
        <p:spPr bwMode="auto">
          <a:xfrm>
            <a:off x="7239000" y="4498975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 -1</a:t>
            </a:r>
          </a:p>
        </p:txBody>
      </p:sp>
      <p:sp>
        <p:nvSpPr>
          <p:cNvPr id="183364" name="Line 68"/>
          <p:cNvSpPr>
            <a:spLocks noChangeShapeType="1"/>
          </p:cNvSpPr>
          <p:nvPr/>
        </p:nvSpPr>
        <p:spPr bwMode="auto">
          <a:xfrm>
            <a:off x="3962400" y="2928938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Straight Arrow Connector 16"/>
          <p:cNvCxnSpPr>
            <a:cxnSpLocks noChangeShapeType="1"/>
          </p:cNvCxnSpPr>
          <p:nvPr/>
        </p:nvCxnSpPr>
        <p:spPr bwMode="auto">
          <a:xfrm flipV="1">
            <a:off x="381000" y="4305300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3366" name="Rectangle 70"/>
          <p:cNvSpPr>
            <a:spLocks noChangeArrowheads="1"/>
          </p:cNvSpPr>
          <p:nvPr/>
        </p:nvSpPr>
        <p:spPr bwMode="auto">
          <a:xfrm>
            <a:off x="166688" y="3881438"/>
            <a:ext cx="4710112" cy="385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3367" name="Rectangle 71"/>
          <p:cNvSpPr>
            <a:spLocks noChangeArrowheads="1"/>
          </p:cNvSpPr>
          <p:nvPr/>
        </p:nvSpPr>
        <p:spPr bwMode="auto">
          <a:xfrm>
            <a:off x="5638800" y="3886200"/>
            <a:ext cx="2362200" cy="385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9" name="Straight Arrow Connector 16"/>
          <p:cNvCxnSpPr>
            <a:cxnSpLocks noChangeShapeType="1"/>
          </p:cNvCxnSpPr>
          <p:nvPr/>
        </p:nvCxnSpPr>
        <p:spPr bwMode="auto">
          <a:xfrm flipV="1">
            <a:off x="7542213" y="4267200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320" name="Text Box 29"/>
          <p:cNvSpPr txBox="1">
            <a:spLocks noChangeArrowheads="1"/>
          </p:cNvSpPr>
          <p:nvPr/>
        </p:nvSpPr>
        <p:spPr bwMode="auto">
          <a:xfrm>
            <a:off x="4800600" y="265112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  <p:sp>
        <p:nvSpPr>
          <p:cNvPr id="21" name="Text Box 45"/>
          <p:cNvSpPr txBox="1">
            <a:spLocks noChangeArrowheads="1"/>
          </p:cNvSpPr>
          <p:nvPr/>
        </p:nvSpPr>
        <p:spPr bwMode="auto">
          <a:xfrm>
            <a:off x="5078413" y="41910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49983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3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3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3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3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3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3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3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3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3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3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3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3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3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3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59" grpId="0"/>
      <p:bldP spid="183361" grpId="0"/>
      <p:bldP spid="183362" grpId="0"/>
      <p:bldP spid="183363" grpId="0"/>
      <p:bldP spid="183366" grpId="0" animBg="1"/>
      <p:bldP spid="183367" grpId="0" animBg="1"/>
      <p:bldP spid="2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title"/>
          </p:nvPr>
        </p:nvSpPr>
        <p:spPr bwMode="auto">
          <a:xfrm>
            <a:off x="457200" y="381000"/>
            <a:ext cx="7239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QuickSort : Left Recursive call</a:t>
            </a:r>
          </a:p>
        </p:txBody>
      </p:sp>
      <p:graphicFrame>
        <p:nvGraphicFramePr>
          <p:cNvPr id="185404" name="Group 60"/>
          <p:cNvGraphicFramePr>
            <a:graphicFrameLocks noGrp="1"/>
          </p:cNvGraphicFramePr>
          <p:nvPr/>
        </p:nvGraphicFramePr>
        <p:xfrm>
          <a:off x="685800" y="1981200"/>
          <a:ext cx="47085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2309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title"/>
          </p:nvPr>
        </p:nvSpPr>
        <p:spPr bwMode="auto">
          <a:xfrm>
            <a:off x="457200" y="1905000"/>
            <a:ext cx="7239000" cy="3429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cap="none" dirty="0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Always select pivot in one manner. </a:t>
            </a:r>
            <a:br>
              <a:rPr lang="en-US" altLang="en-US" cap="none" dirty="0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altLang="en-US" cap="none" dirty="0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If you select pivot as first/middle/Last element always select that element as pivot in recursive calls</a:t>
            </a:r>
            <a:br>
              <a:rPr lang="en-US" altLang="en-US" cap="none" dirty="0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altLang="en-US" cap="none" dirty="0">
                <a:ln>
                  <a:noFill/>
                </a:ln>
                <a:solidFill>
                  <a:srgbClr val="FF0000"/>
                </a:solidFill>
                <a:latin typeface="Trebuchet MS" panose="020B0603020202020204" pitchFamily="34" charset="0"/>
              </a:rPr>
              <a:t>Better approach. Select pivot as Array[(L+R)/2] as pivot</a:t>
            </a:r>
          </a:p>
        </p:txBody>
      </p:sp>
    </p:spTree>
    <p:extLst>
      <p:ext uri="{BB962C8B-B14F-4D97-AF65-F5344CB8AC3E}">
        <p14:creationId xmlns:p14="http://schemas.microsoft.com/office/powerpoint/2010/main" val="38188798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/>
          </p:cNvSpPr>
          <p:nvPr>
            <p:ph type="title"/>
          </p:nvPr>
        </p:nvSpPr>
        <p:spPr bwMode="auto">
          <a:xfrm>
            <a:off x="457200" y="380999"/>
            <a:ext cx="7239000" cy="1322387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 dirty="0" err="1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</a:t>
            </a:r>
            <a: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 : Left Recursive call</a:t>
            </a:r>
            <a:b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3400" cap="none" dirty="0">
                <a:ln>
                  <a:noFill/>
                </a:ln>
                <a:solidFill>
                  <a:srgbClr val="FF0000"/>
                </a:solidFill>
                <a:latin typeface="Trebuchet MS" pitchFamily="34" charset="0"/>
              </a:rPr>
              <a:t>An example to select last element as pivot   </a:t>
            </a:r>
          </a:p>
        </p:txBody>
      </p:sp>
      <p:graphicFrame>
        <p:nvGraphicFramePr>
          <p:cNvPr id="187395" name="Group 3"/>
          <p:cNvGraphicFramePr>
            <a:graphicFrameLocks noGrp="1"/>
          </p:cNvGraphicFramePr>
          <p:nvPr/>
        </p:nvGraphicFramePr>
        <p:xfrm>
          <a:off x="685800" y="1981200"/>
          <a:ext cx="47085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0371" name="Straight Arrow Connector 16"/>
          <p:cNvCxnSpPr>
            <a:cxnSpLocks noChangeShapeType="1"/>
          </p:cNvCxnSpPr>
          <p:nvPr/>
        </p:nvCxnSpPr>
        <p:spPr bwMode="auto">
          <a:xfrm flipV="1">
            <a:off x="990600" y="2335213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372" name="Text Box 20"/>
          <p:cNvSpPr txBox="1">
            <a:spLocks noChangeArrowheads="1"/>
          </p:cNvSpPr>
          <p:nvPr/>
        </p:nvSpPr>
        <p:spPr bwMode="auto">
          <a:xfrm>
            <a:off x="884238" y="2651125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00373" name="Text Box 21"/>
          <p:cNvSpPr txBox="1">
            <a:spLocks noChangeArrowheads="1"/>
          </p:cNvSpPr>
          <p:nvPr/>
        </p:nvSpPr>
        <p:spPr bwMode="auto">
          <a:xfrm>
            <a:off x="4391025" y="265112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  <p:sp>
        <p:nvSpPr>
          <p:cNvPr id="100374" name="Text Box 22"/>
          <p:cNvSpPr txBox="1">
            <a:spLocks noChangeArrowheads="1"/>
          </p:cNvSpPr>
          <p:nvPr/>
        </p:nvSpPr>
        <p:spPr bwMode="auto">
          <a:xfrm>
            <a:off x="3886200" y="2651125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</a:p>
        </p:txBody>
      </p:sp>
      <p:cxnSp>
        <p:nvCxnSpPr>
          <p:cNvPr id="100375" name="Straight Arrow Connector 16"/>
          <p:cNvCxnSpPr>
            <a:cxnSpLocks noChangeShapeType="1"/>
          </p:cNvCxnSpPr>
          <p:nvPr/>
        </p:nvCxnSpPr>
        <p:spPr bwMode="auto">
          <a:xfrm flipV="1">
            <a:off x="4799013" y="2362200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76" name="Straight Arrow Connector 16"/>
          <p:cNvCxnSpPr>
            <a:cxnSpLocks noChangeShapeType="1"/>
          </p:cNvCxnSpPr>
          <p:nvPr/>
        </p:nvCxnSpPr>
        <p:spPr bwMode="auto">
          <a:xfrm flipV="1">
            <a:off x="4019550" y="2347913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50278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/>
          </p:cNvSpPr>
          <p:nvPr>
            <p:ph type="title"/>
          </p:nvPr>
        </p:nvSpPr>
        <p:spPr bwMode="auto">
          <a:xfrm>
            <a:off x="457200" y="381000"/>
            <a:ext cx="7239000" cy="838200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 dirty="0" err="1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</a:t>
            </a:r>
            <a: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 : Left Recursive call</a:t>
            </a:r>
            <a:b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3400" cap="none" dirty="0">
                <a:ln>
                  <a:noFill/>
                </a:ln>
                <a:solidFill>
                  <a:srgbClr val="FF0000"/>
                </a:solidFill>
                <a:latin typeface="Trebuchet MS" pitchFamily="34" charset="0"/>
              </a:rPr>
              <a:t>Movements</a:t>
            </a:r>
          </a:p>
        </p:txBody>
      </p:sp>
      <p:graphicFrame>
        <p:nvGraphicFramePr>
          <p:cNvPr id="189443" name="Group 3"/>
          <p:cNvGraphicFramePr>
            <a:graphicFrameLocks noGrp="1"/>
          </p:cNvGraphicFramePr>
          <p:nvPr/>
        </p:nvGraphicFramePr>
        <p:xfrm>
          <a:off x="685800" y="1981200"/>
          <a:ext cx="47085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flipV="1">
            <a:off x="990600" y="2335213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9460" name="Text Box 20"/>
          <p:cNvSpPr txBox="1">
            <a:spLocks noChangeArrowheads="1"/>
          </p:cNvSpPr>
          <p:nvPr/>
        </p:nvSpPr>
        <p:spPr bwMode="auto">
          <a:xfrm>
            <a:off x="884238" y="2651125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02421" name="Text Box 21"/>
          <p:cNvSpPr txBox="1">
            <a:spLocks noChangeArrowheads="1"/>
          </p:cNvSpPr>
          <p:nvPr/>
        </p:nvSpPr>
        <p:spPr bwMode="auto">
          <a:xfrm>
            <a:off x="4391025" y="265112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  <p:sp>
        <p:nvSpPr>
          <p:cNvPr id="102422" name="Text Box 22"/>
          <p:cNvSpPr txBox="1">
            <a:spLocks noChangeArrowheads="1"/>
          </p:cNvSpPr>
          <p:nvPr/>
        </p:nvSpPr>
        <p:spPr bwMode="auto">
          <a:xfrm>
            <a:off x="3886200" y="2651125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</a:p>
        </p:txBody>
      </p:sp>
      <p:cxnSp>
        <p:nvCxnSpPr>
          <p:cNvPr id="102423" name="Straight Arrow Connector 16"/>
          <p:cNvCxnSpPr>
            <a:cxnSpLocks noChangeShapeType="1"/>
          </p:cNvCxnSpPr>
          <p:nvPr/>
        </p:nvCxnSpPr>
        <p:spPr bwMode="auto">
          <a:xfrm flipV="1">
            <a:off x="4799013" y="2362200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24" name="Straight Arrow Connector 16"/>
          <p:cNvCxnSpPr>
            <a:cxnSpLocks noChangeShapeType="1"/>
          </p:cNvCxnSpPr>
          <p:nvPr/>
        </p:nvCxnSpPr>
        <p:spPr bwMode="auto">
          <a:xfrm flipV="1">
            <a:off x="4019550" y="2347913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5094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031E-6 L 0.175 0.00393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00416 L 0.17274 0.00255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1894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8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6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/>
          </p:cNvSpPr>
          <p:nvPr>
            <p:ph type="title"/>
          </p:nvPr>
        </p:nvSpPr>
        <p:spPr bwMode="auto">
          <a:xfrm>
            <a:off x="457200" y="381000"/>
            <a:ext cx="7239000" cy="838200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 dirty="0" err="1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</a:t>
            </a:r>
            <a: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 : Left Recursive call</a:t>
            </a:r>
            <a:b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3400" cap="none" dirty="0">
                <a:ln>
                  <a:noFill/>
                </a:ln>
                <a:solidFill>
                  <a:srgbClr val="FF0000"/>
                </a:solidFill>
                <a:latin typeface="Trebuchet MS" pitchFamily="34" charset="0"/>
              </a:rPr>
              <a:t>Swap</a:t>
            </a:r>
          </a:p>
        </p:txBody>
      </p:sp>
      <p:graphicFrame>
        <p:nvGraphicFramePr>
          <p:cNvPr id="191491" name="Group 3"/>
          <p:cNvGraphicFramePr>
            <a:graphicFrameLocks noGrp="1"/>
          </p:cNvGraphicFramePr>
          <p:nvPr/>
        </p:nvGraphicFramePr>
        <p:xfrm>
          <a:off x="685800" y="1981200"/>
          <a:ext cx="47085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4467" name="Straight Arrow Connector 16"/>
          <p:cNvCxnSpPr>
            <a:cxnSpLocks noChangeShapeType="1"/>
          </p:cNvCxnSpPr>
          <p:nvPr/>
        </p:nvCxnSpPr>
        <p:spPr bwMode="auto">
          <a:xfrm flipV="1">
            <a:off x="2544763" y="2363788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468" name="Text Box 20"/>
          <p:cNvSpPr txBox="1">
            <a:spLocks noChangeArrowheads="1"/>
          </p:cNvSpPr>
          <p:nvPr/>
        </p:nvSpPr>
        <p:spPr bwMode="auto">
          <a:xfrm>
            <a:off x="2438400" y="26797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04469" name="Text Box 21"/>
          <p:cNvSpPr txBox="1">
            <a:spLocks noChangeArrowheads="1"/>
          </p:cNvSpPr>
          <p:nvPr/>
        </p:nvSpPr>
        <p:spPr bwMode="auto">
          <a:xfrm>
            <a:off x="4391025" y="265112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  <p:sp>
        <p:nvSpPr>
          <p:cNvPr id="104470" name="Text Box 22"/>
          <p:cNvSpPr txBox="1">
            <a:spLocks noChangeArrowheads="1"/>
          </p:cNvSpPr>
          <p:nvPr/>
        </p:nvSpPr>
        <p:spPr bwMode="auto">
          <a:xfrm>
            <a:off x="3886200" y="2651125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</a:p>
        </p:txBody>
      </p:sp>
      <p:cxnSp>
        <p:nvCxnSpPr>
          <p:cNvPr id="104471" name="Straight Arrow Connector 16"/>
          <p:cNvCxnSpPr>
            <a:cxnSpLocks noChangeShapeType="1"/>
          </p:cNvCxnSpPr>
          <p:nvPr/>
        </p:nvCxnSpPr>
        <p:spPr bwMode="auto">
          <a:xfrm flipV="1">
            <a:off x="4799013" y="2362200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472" name="Straight Arrow Connector 16"/>
          <p:cNvCxnSpPr>
            <a:cxnSpLocks noChangeShapeType="1"/>
          </p:cNvCxnSpPr>
          <p:nvPr/>
        </p:nvCxnSpPr>
        <p:spPr bwMode="auto">
          <a:xfrm flipV="1">
            <a:off x="4019550" y="2347913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473" name="Freeform 184"/>
          <p:cNvSpPr>
            <a:spLocks/>
          </p:cNvSpPr>
          <p:nvPr/>
        </p:nvSpPr>
        <p:spPr bwMode="auto">
          <a:xfrm flipH="1" flipV="1">
            <a:off x="2514600" y="1624013"/>
            <a:ext cx="1524000" cy="357187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3674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/>
          </p:cNvSpPr>
          <p:nvPr>
            <p:ph type="title"/>
          </p:nvPr>
        </p:nvSpPr>
        <p:spPr bwMode="auto">
          <a:xfrm>
            <a:off x="457200" y="381000"/>
            <a:ext cx="7239000" cy="838200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 : Left Recursive call</a:t>
            </a:r>
            <a:b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Step 1: Swap</a:t>
            </a:r>
          </a:p>
        </p:txBody>
      </p:sp>
      <p:graphicFrame>
        <p:nvGraphicFramePr>
          <p:cNvPr id="191491" name="Group 3"/>
          <p:cNvGraphicFramePr>
            <a:graphicFrameLocks noGrp="1"/>
          </p:cNvGraphicFramePr>
          <p:nvPr/>
        </p:nvGraphicFramePr>
        <p:xfrm>
          <a:off x="685800" y="1981200"/>
          <a:ext cx="47085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6515" name="Straight Arrow Connector 16"/>
          <p:cNvCxnSpPr>
            <a:cxnSpLocks noChangeShapeType="1"/>
          </p:cNvCxnSpPr>
          <p:nvPr/>
        </p:nvCxnSpPr>
        <p:spPr bwMode="auto">
          <a:xfrm flipV="1">
            <a:off x="2544763" y="2363788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516" name="Text Box 20"/>
          <p:cNvSpPr txBox="1">
            <a:spLocks noChangeArrowheads="1"/>
          </p:cNvSpPr>
          <p:nvPr/>
        </p:nvSpPr>
        <p:spPr bwMode="auto">
          <a:xfrm>
            <a:off x="2438400" y="26797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06517" name="Text Box 21"/>
          <p:cNvSpPr txBox="1">
            <a:spLocks noChangeArrowheads="1"/>
          </p:cNvSpPr>
          <p:nvPr/>
        </p:nvSpPr>
        <p:spPr bwMode="auto">
          <a:xfrm>
            <a:off x="4391025" y="265112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  <p:sp>
        <p:nvSpPr>
          <p:cNvPr id="106518" name="Text Box 22"/>
          <p:cNvSpPr txBox="1">
            <a:spLocks noChangeArrowheads="1"/>
          </p:cNvSpPr>
          <p:nvPr/>
        </p:nvSpPr>
        <p:spPr bwMode="auto">
          <a:xfrm>
            <a:off x="3886200" y="2651125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</a:p>
        </p:txBody>
      </p:sp>
      <p:cxnSp>
        <p:nvCxnSpPr>
          <p:cNvPr id="106519" name="Straight Arrow Connector 16"/>
          <p:cNvCxnSpPr>
            <a:cxnSpLocks noChangeShapeType="1"/>
          </p:cNvCxnSpPr>
          <p:nvPr/>
        </p:nvCxnSpPr>
        <p:spPr bwMode="auto">
          <a:xfrm flipV="1">
            <a:off x="4799013" y="2362200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20" name="Straight Arrow Connector 16"/>
          <p:cNvCxnSpPr>
            <a:cxnSpLocks noChangeShapeType="1"/>
          </p:cNvCxnSpPr>
          <p:nvPr/>
        </p:nvCxnSpPr>
        <p:spPr bwMode="auto">
          <a:xfrm flipV="1">
            <a:off x="4019550" y="2347913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521" name="Freeform 184"/>
          <p:cNvSpPr>
            <a:spLocks/>
          </p:cNvSpPr>
          <p:nvPr/>
        </p:nvSpPr>
        <p:spPr bwMode="auto">
          <a:xfrm flipH="1" flipV="1">
            <a:off x="2514600" y="1624013"/>
            <a:ext cx="1524000" cy="357187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8606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/>
          </p:cNvSpPr>
          <p:nvPr>
            <p:ph type="title"/>
          </p:nvPr>
        </p:nvSpPr>
        <p:spPr bwMode="auto">
          <a:xfrm>
            <a:off x="457200" y="381000"/>
            <a:ext cx="7239000" cy="838200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 dirty="0" err="1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</a:t>
            </a:r>
            <a: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 : Left Recursive call</a:t>
            </a:r>
            <a:b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3400" cap="none" dirty="0">
                <a:ln>
                  <a:noFill/>
                </a:ln>
                <a:solidFill>
                  <a:srgbClr val="FF0000"/>
                </a:solidFill>
                <a:latin typeface="Trebuchet MS" pitchFamily="34" charset="0"/>
              </a:rPr>
              <a:t>Movements</a:t>
            </a:r>
            <a:endParaRPr lang="en-US" sz="3400" cap="none" dirty="0">
              <a:ln>
                <a:noFill/>
              </a:ln>
              <a:solidFill>
                <a:schemeClr val="tx1"/>
              </a:solidFill>
              <a:latin typeface="Trebuchet MS" pitchFamily="34" charset="0"/>
            </a:endParaRPr>
          </a:p>
        </p:txBody>
      </p:sp>
      <p:graphicFrame>
        <p:nvGraphicFramePr>
          <p:cNvPr id="191491" name="Group 3"/>
          <p:cNvGraphicFramePr>
            <a:graphicFrameLocks noGrp="1"/>
          </p:cNvGraphicFramePr>
          <p:nvPr/>
        </p:nvGraphicFramePr>
        <p:xfrm>
          <a:off x="685800" y="1981200"/>
          <a:ext cx="47085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5251" name="Straight Arrow Connector 16"/>
          <p:cNvCxnSpPr>
            <a:cxnSpLocks noChangeShapeType="1"/>
          </p:cNvCxnSpPr>
          <p:nvPr/>
        </p:nvCxnSpPr>
        <p:spPr bwMode="auto">
          <a:xfrm flipV="1">
            <a:off x="2544763" y="2363788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252" name="Text Box 20"/>
          <p:cNvSpPr txBox="1">
            <a:spLocks noChangeArrowheads="1"/>
          </p:cNvSpPr>
          <p:nvPr/>
        </p:nvSpPr>
        <p:spPr bwMode="auto">
          <a:xfrm>
            <a:off x="2438400" y="26797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08565" name="Text Box 21"/>
          <p:cNvSpPr txBox="1">
            <a:spLocks noChangeArrowheads="1"/>
          </p:cNvSpPr>
          <p:nvPr/>
        </p:nvSpPr>
        <p:spPr bwMode="auto">
          <a:xfrm>
            <a:off x="4391025" y="265112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  <p:sp>
        <p:nvSpPr>
          <p:cNvPr id="95254" name="Text Box 22"/>
          <p:cNvSpPr txBox="1">
            <a:spLocks noChangeArrowheads="1"/>
          </p:cNvSpPr>
          <p:nvPr/>
        </p:nvSpPr>
        <p:spPr bwMode="auto">
          <a:xfrm>
            <a:off x="3886200" y="2651125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</a:p>
        </p:txBody>
      </p:sp>
      <p:cxnSp>
        <p:nvCxnSpPr>
          <p:cNvPr id="108567" name="Straight Arrow Connector 16"/>
          <p:cNvCxnSpPr>
            <a:cxnSpLocks noChangeShapeType="1"/>
          </p:cNvCxnSpPr>
          <p:nvPr/>
        </p:nvCxnSpPr>
        <p:spPr bwMode="auto">
          <a:xfrm flipV="1">
            <a:off x="4799013" y="2362200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256" name="Straight Arrow Connector 16"/>
          <p:cNvCxnSpPr>
            <a:cxnSpLocks noChangeShapeType="1"/>
          </p:cNvCxnSpPr>
          <p:nvPr/>
        </p:nvCxnSpPr>
        <p:spPr bwMode="auto">
          <a:xfrm flipV="1">
            <a:off x="4019550" y="2347913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447800" y="35814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t>i &amp; j crossed</a:t>
            </a:r>
          </a:p>
        </p:txBody>
      </p:sp>
    </p:spTree>
    <p:extLst>
      <p:ext uri="{BB962C8B-B14F-4D97-AF65-F5344CB8AC3E}">
        <p14:creationId xmlns:p14="http://schemas.microsoft.com/office/powerpoint/2010/main" val="333409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25809E-6 L 0.08003 -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5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3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0342E-6 L 0.07777 0.0025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5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7 0.00671 L -0.16059 0.00232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95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4" y="-23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4 0.00024 L -0.16129 0.0023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95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2" grpId="0"/>
      <p:bldP spid="95254" grpId="0"/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/>
          </p:cNvSpPr>
          <p:nvPr>
            <p:ph type="title"/>
          </p:nvPr>
        </p:nvSpPr>
        <p:spPr bwMode="auto">
          <a:xfrm>
            <a:off x="457200" y="381000"/>
            <a:ext cx="7239000" cy="838200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 dirty="0" err="1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</a:t>
            </a:r>
            <a: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 : Left Recursive call</a:t>
            </a:r>
            <a:b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3400" cap="none" dirty="0">
                <a:ln>
                  <a:noFill/>
                </a:ln>
                <a:solidFill>
                  <a:srgbClr val="FF0000"/>
                </a:solidFill>
                <a:latin typeface="Trebuchet MS" pitchFamily="34" charset="0"/>
              </a:rPr>
              <a:t>Swap with the pivot</a:t>
            </a:r>
          </a:p>
        </p:txBody>
      </p:sp>
      <p:graphicFrame>
        <p:nvGraphicFramePr>
          <p:cNvPr id="199683" name="Group 3"/>
          <p:cNvGraphicFramePr>
            <a:graphicFrameLocks noGrp="1"/>
          </p:cNvGraphicFramePr>
          <p:nvPr/>
        </p:nvGraphicFramePr>
        <p:xfrm>
          <a:off x="685800" y="1981200"/>
          <a:ext cx="47085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0611" name="Straight Arrow Connector 16"/>
          <p:cNvCxnSpPr>
            <a:cxnSpLocks noChangeShapeType="1"/>
          </p:cNvCxnSpPr>
          <p:nvPr/>
        </p:nvCxnSpPr>
        <p:spPr bwMode="auto">
          <a:xfrm flipV="1">
            <a:off x="3205163" y="2363788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0612" name="Text Box 20"/>
          <p:cNvSpPr txBox="1">
            <a:spLocks noChangeArrowheads="1"/>
          </p:cNvSpPr>
          <p:nvPr/>
        </p:nvSpPr>
        <p:spPr bwMode="auto">
          <a:xfrm>
            <a:off x="3098800" y="26797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10613" name="Text Box 21"/>
          <p:cNvSpPr txBox="1">
            <a:spLocks noChangeArrowheads="1"/>
          </p:cNvSpPr>
          <p:nvPr/>
        </p:nvSpPr>
        <p:spPr bwMode="auto">
          <a:xfrm>
            <a:off x="4391025" y="265112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  <p:cxnSp>
        <p:nvCxnSpPr>
          <p:cNvPr id="110614" name="Straight Arrow Connector 16"/>
          <p:cNvCxnSpPr>
            <a:cxnSpLocks noChangeShapeType="1"/>
          </p:cNvCxnSpPr>
          <p:nvPr/>
        </p:nvCxnSpPr>
        <p:spPr bwMode="auto">
          <a:xfrm flipV="1">
            <a:off x="4799013" y="2362200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0615" name="Freeform 184"/>
          <p:cNvSpPr>
            <a:spLocks/>
          </p:cNvSpPr>
          <p:nvPr/>
        </p:nvSpPr>
        <p:spPr bwMode="auto">
          <a:xfrm flipH="1" flipV="1">
            <a:off x="3352800" y="1627188"/>
            <a:ext cx="1600200" cy="34766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569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/>
          </p:cNvSpPr>
          <p:nvPr>
            <p:ph type="title"/>
          </p:nvPr>
        </p:nvSpPr>
        <p:spPr bwMode="auto">
          <a:xfrm>
            <a:off x="457200" y="381000"/>
            <a:ext cx="7239000" cy="838200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 dirty="0" err="1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</a:t>
            </a:r>
            <a: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 : Left Recursive call</a:t>
            </a:r>
            <a:b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3400" cap="none" dirty="0">
                <a:ln>
                  <a:noFill/>
                </a:ln>
                <a:solidFill>
                  <a:srgbClr val="FF0000"/>
                </a:solidFill>
                <a:latin typeface="Trebuchet MS" pitchFamily="34" charset="0"/>
              </a:rPr>
              <a:t>Swap with the pivot</a:t>
            </a:r>
            <a:endParaRPr lang="en-US" sz="3400" cap="none" dirty="0">
              <a:ln>
                <a:noFill/>
              </a:ln>
              <a:solidFill>
                <a:schemeClr val="tx1"/>
              </a:solidFill>
              <a:latin typeface="Trebuchet MS" pitchFamily="34" charset="0"/>
            </a:endParaRPr>
          </a:p>
        </p:txBody>
      </p:sp>
      <p:graphicFrame>
        <p:nvGraphicFramePr>
          <p:cNvPr id="199683" name="Group 3"/>
          <p:cNvGraphicFramePr>
            <a:graphicFrameLocks noGrp="1"/>
          </p:cNvGraphicFramePr>
          <p:nvPr/>
        </p:nvGraphicFramePr>
        <p:xfrm>
          <a:off x="685800" y="1981200"/>
          <a:ext cx="47085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2659" name="Straight Arrow Connector 16"/>
          <p:cNvCxnSpPr>
            <a:cxnSpLocks noChangeShapeType="1"/>
          </p:cNvCxnSpPr>
          <p:nvPr/>
        </p:nvCxnSpPr>
        <p:spPr bwMode="auto">
          <a:xfrm flipV="1">
            <a:off x="3205163" y="2363788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60" name="Text Box 20"/>
          <p:cNvSpPr txBox="1">
            <a:spLocks noChangeArrowheads="1"/>
          </p:cNvSpPr>
          <p:nvPr/>
        </p:nvSpPr>
        <p:spPr bwMode="auto">
          <a:xfrm>
            <a:off x="3098800" y="26797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12661" name="Text Box 21"/>
          <p:cNvSpPr txBox="1">
            <a:spLocks noChangeArrowheads="1"/>
          </p:cNvSpPr>
          <p:nvPr/>
        </p:nvSpPr>
        <p:spPr bwMode="auto">
          <a:xfrm>
            <a:off x="2895600" y="303212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  <p:cxnSp>
        <p:nvCxnSpPr>
          <p:cNvPr id="112662" name="Straight Arrow Connector 16"/>
          <p:cNvCxnSpPr>
            <a:cxnSpLocks noChangeShapeType="1"/>
          </p:cNvCxnSpPr>
          <p:nvPr/>
        </p:nvCxnSpPr>
        <p:spPr bwMode="auto">
          <a:xfrm flipV="1">
            <a:off x="4799013" y="2362200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63" name="Freeform 184"/>
          <p:cNvSpPr>
            <a:spLocks/>
          </p:cNvSpPr>
          <p:nvPr/>
        </p:nvSpPr>
        <p:spPr bwMode="auto">
          <a:xfrm flipH="1" flipV="1">
            <a:off x="3352800" y="1627188"/>
            <a:ext cx="1600200" cy="34766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8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28650" y="838200"/>
            <a:ext cx="7886700" cy="852489"/>
          </a:xfrm>
        </p:spPr>
        <p:txBody>
          <a:bodyPr/>
          <a:lstStyle/>
          <a:p>
            <a:pPr>
              <a:defRPr/>
            </a:pPr>
            <a:r>
              <a:rPr lang="en-US" altLang="en-US" b="1" dirty="0">
                <a:latin typeface="+mn-lt"/>
              </a:rPr>
              <a:t>Merge Sort</a:t>
            </a:r>
          </a:p>
        </p:txBody>
      </p:sp>
      <p:pic>
        <p:nvPicPr>
          <p:cNvPr id="13315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7300" y="2795588"/>
            <a:ext cx="6705600" cy="2409825"/>
          </a:xfrm>
        </p:spPr>
      </p:pic>
    </p:spTree>
    <p:extLst>
      <p:ext uri="{BB962C8B-B14F-4D97-AF65-F5344CB8AC3E}">
        <p14:creationId xmlns:p14="http://schemas.microsoft.com/office/powerpoint/2010/main" val="1270310255"/>
      </p:ext>
    </p:extLst>
  </p:cSld>
  <p:clrMapOvr>
    <a:masterClrMapping/>
  </p:clrMapOvr>
  <p:transition spd="slow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/>
          </p:cNvSpPr>
          <p:nvPr>
            <p:ph type="title"/>
          </p:nvPr>
        </p:nvSpPr>
        <p:spPr bwMode="auto">
          <a:xfrm>
            <a:off x="457200" y="381000"/>
            <a:ext cx="7239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QuickSort :Recursive Calls</a:t>
            </a:r>
            <a:endParaRPr lang="en-US" altLang="en-US" cap="none">
              <a:ln>
                <a:noFill/>
              </a:ln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203804" name="Group 28"/>
          <p:cNvGraphicFramePr>
            <a:graphicFrameLocks noGrp="1"/>
          </p:cNvGraphicFramePr>
          <p:nvPr/>
        </p:nvGraphicFramePr>
        <p:xfrm>
          <a:off x="838200" y="4314825"/>
          <a:ext cx="47085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3822" name="Text Box 46"/>
          <p:cNvSpPr txBox="1">
            <a:spLocks noChangeArrowheads="1"/>
          </p:cNvSpPr>
          <p:nvPr/>
        </p:nvSpPr>
        <p:spPr bwMode="auto">
          <a:xfrm>
            <a:off x="2438400" y="5013325"/>
            <a:ext cx="549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-1</a:t>
            </a:r>
          </a:p>
        </p:txBody>
      </p:sp>
      <p:sp>
        <p:nvSpPr>
          <p:cNvPr id="203823" name="Text Box 47"/>
          <p:cNvSpPr txBox="1">
            <a:spLocks noChangeArrowheads="1"/>
          </p:cNvSpPr>
          <p:nvPr/>
        </p:nvSpPr>
        <p:spPr bwMode="auto">
          <a:xfrm>
            <a:off x="914400" y="50133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114709" name="Straight Arrow Connector 16"/>
          <p:cNvCxnSpPr>
            <a:cxnSpLocks noChangeShapeType="1"/>
          </p:cNvCxnSpPr>
          <p:nvPr/>
        </p:nvCxnSpPr>
        <p:spPr bwMode="auto">
          <a:xfrm flipV="1">
            <a:off x="2649538" y="4710113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710" name="Straight Arrow Connector 16"/>
          <p:cNvCxnSpPr>
            <a:cxnSpLocks noChangeShapeType="1"/>
          </p:cNvCxnSpPr>
          <p:nvPr/>
        </p:nvCxnSpPr>
        <p:spPr bwMode="auto">
          <a:xfrm flipV="1">
            <a:off x="1076325" y="4724400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711" name="Straight Arrow Connector 16"/>
          <p:cNvCxnSpPr>
            <a:cxnSpLocks noChangeShapeType="1"/>
          </p:cNvCxnSpPr>
          <p:nvPr/>
        </p:nvCxnSpPr>
        <p:spPr bwMode="auto">
          <a:xfrm flipV="1">
            <a:off x="4325938" y="4648200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712" name="Text Box 51"/>
          <p:cNvSpPr txBox="1">
            <a:spLocks noChangeArrowheads="1"/>
          </p:cNvSpPr>
          <p:nvPr/>
        </p:nvSpPr>
        <p:spPr bwMode="auto">
          <a:xfrm>
            <a:off x="3867150" y="4964113"/>
            <a:ext cx="68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+ 1</a:t>
            </a:r>
          </a:p>
        </p:txBody>
      </p:sp>
      <p:cxnSp>
        <p:nvCxnSpPr>
          <p:cNvPr id="114713" name="Straight Arrow Connector 16"/>
          <p:cNvCxnSpPr>
            <a:cxnSpLocks noChangeShapeType="1"/>
          </p:cNvCxnSpPr>
          <p:nvPr/>
        </p:nvCxnSpPr>
        <p:spPr bwMode="auto">
          <a:xfrm flipV="1">
            <a:off x="5332413" y="4648200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714" name="Rectangle 53"/>
          <p:cNvSpPr>
            <a:spLocks noChangeArrowheads="1"/>
          </p:cNvSpPr>
          <p:nvPr/>
        </p:nvSpPr>
        <p:spPr bwMode="auto">
          <a:xfrm>
            <a:off x="5111750" y="4967288"/>
            <a:ext cx="83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Right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17" name="Group 3"/>
          <p:cNvGraphicFramePr>
            <a:graphicFrameLocks noGrp="1"/>
          </p:cNvGraphicFramePr>
          <p:nvPr/>
        </p:nvGraphicFramePr>
        <p:xfrm>
          <a:off x="685800" y="1981200"/>
          <a:ext cx="47085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4732" name="Straight Arrow Connector 16"/>
          <p:cNvCxnSpPr>
            <a:cxnSpLocks noChangeShapeType="1"/>
          </p:cNvCxnSpPr>
          <p:nvPr/>
        </p:nvCxnSpPr>
        <p:spPr bwMode="auto">
          <a:xfrm flipV="1">
            <a:off x="3205163" y="2363788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733" name="Straight Arrow Connector 16"/>
          <p:cNvCxnSpPr>
            <a:cxnSpLocks noChangeShapeType="1"/>
          </p:cNvCxnSpPr>
          <p:nvPr/>
        </p:nvCxnSpPr>
        <p:spPr bwMode="auto">
          <a:xfrm flipV="1">
            <a:off x="4799013" y="2362200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734" name="Freeform 184"/>
          <p:cNvSpPr>
            <a:spLocks/>
          </p:cNvSpPr>
          <p:nvPr/>
        </p:nvSpPr>
        <p:spPr bwMode="auto">
          <a:xfrm flipH="1" flipV="1">
            <a:off x="3352800" y="1627188"/>
            <a:ext cx="1600200" cy="34766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4735" name="Text Box 20"/>
          <p:cNvSpPr txBox="1">
            <a:spLocks noChangeArrowheads="1"/>
          </p:cNvSpPr>
          <p:nvPr/>
        </p:nvSpPr>
        <p:spPr bwMode="auto">
          <a:xfrm>
            <a:off x="3098800" y="26797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14736" name="Text Box 21"/>
          <p:cNvSpPr txBox="1">
            <a:spLocks noChangeArrowheads="1"/>
          </p:cNvSpPr>
          <p:nvPr/>
        </p:nvSpPr>
        <p:spPr bwMode="auto">
          <a:xfrm>
            <a:off x="2895600" y="303212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  <p:sp>
        <p:nvSpPr>
          <p:cNvPr id="114737" name="Text Box 21"/>
          <p:cNvSpPr txBox="1">
            <a:spLocks noChangeArrowheads="1"/>
          </p:cNvSpPr>
          <p:nvPr/>
        </p:nvSpPr>
        <p:spPr bwMode="auto">
          <a:xfrm>
            <a:off x="3048000" y="3962400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  <p:sp>
        <p:nvSpPr>
          <p:cNvPr id="114738" name="Text Box 20"/>
          <p:cNvSpPr txBox="1">
            <a:spLocks noChangeArrowheads="1"/>
          </p:cNvSpPr>
          <p:nvPr/>
        </p:nvSpPr>
        <p:spPr bwMode="auto">
          <a:xfrm>
            <a:off x="3251200" y="459105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41670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3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3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22" grpId="0"/>
      <p:bldP spid="20382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>
          <a:xfrm>
            <a:off x="571500" y="487362"/>
            <a:ext cx="7239000" cy="517525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 dirty="0" err="1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</a:t>
            </a:r>
            <a:endParaRPr lang="en-US" sz="3400" cap="none" dirty="0">
              <a:ln>
                <a:noFill/>
              </a:ln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16739" name="Rectangle 3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7467600" cy="4846638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0000CC"/>
                </a:solidFill>
              </a:rPr>
              <a:t>void</a:t>
            </a:r>
            <a:r>
              <a:rPr lang="en-US" altLang="en-US" dirty="0"/>
              <a:t> </a:t>
            </a:r>
            <a:r>
              <a:rPr lang="en-US" altLang="en-US" dirty="0" err="1"/>
              <a:t>quick_sort</a:t>
            </a:r>
            <a:r>
              <a:rPr lang="en-US" altLang="en-US" dirty="0"/>
              <a:t>( </a:t>
            </a:r>
            <a:r>
              <a:rPr lang="en-US" altLang="en-US" dirty="0" err="1"/>
              <a:t>input_type</a:t>
            </a:r>
            <a:r>
              <a:rPr lang="en-US" altLang="en-US" dirty="0"/>
              <a:t> a[ ], unsigned int n )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    {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    </a:t>
            </a:r>
            <a:r>
              <a:rPr lang="en-US" altLang="en-US" dirty="0" err="1"/>
              <a:t>q_sort</a:t>
            </a:r>
            <a:r>
              <a:rPr lang="en-US" altLang="en-US" dirty="0"/>
              <a:t>( a, 0, n-1 );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8079966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7239000" cy="517525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QuickSort: Core Function</a:t>
            </a:r>
          </a:p>
        </p:txBody>
      </p:sp>
      <p:sp>
        <p:nvSpPr>
          <p:cNvPr id="118787" name="Rectangle 3"/>
          <p:cNvSpPr>
            <a:spLocks noGrp="1"/>
          </p:cNvSpPr>
          <p:nvPr>
            <p:ph type="body" idx="1"/>
          </p:nvPr>
        </p:nvSpPr>
        <p:spPr>
          <a:xfrm>
            <a:off x="457200" y="868363"/>
            <a:ext cx="7467600" cy="484663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>
                <a:solidFill>
                  <a:srgbClr val="0000CC"/>
                </a:solidFill>
              </a:rPr>
              <a:t>void</a:t>
            </a:r>
            <a:r>
              <a:rPr lang="en-US" altLang="en-US" sz="1700"/>
              <a:t> q_sort( input_type a[], int left, int right )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{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>
                <a:solidFill>
                  <a:srgbClr val="0000CC"/>
                </a:solidFill>
              </a:rPr>
              <a:t>int</a:t>
            </a:r>
            <a:r>
              <a:rPr lang="en-US" altLang="en-US" sz="1700"/>
              <a:t> i, j;  </a:t>
            </a:r>
            <a:r>
              <a:rPr lang="en-US" altLang="en-US" sz="1700">
                <a:solidFill>
                  <a:srgbClr val="0000CC"/>
                </a:solidFill>
              </a:rPr>
              <a:t>int</a:t>
            </a:r>
            <a:r>
              <a:rPr lang="en-US" altLang="en-US" sz="1700"/>
              <a:t> pivot;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>
                <a:solidFill>
                  <a:srgbClr val="0000CC"/>
                </a:solidFill>
              </a:rPr>
              <a:t>if</a:t>
            </a:r>
            <a:r>
              <a:rPr lang="en-US" altLang="en-US" sz="1700"/>
              <a:t>( left + CUTOFF </a:t>
            </a:r>
            <a:r>
              <a:rPr lang="en-US" altLang="en-US" sz="1700" b="1"/>
              <a:t>&lt;</a:t>
            </a:r>
            <a:r>
              <a:rPr lang="en-US" altLang="en-US" sz="1700"/>
              <a:t>= right )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    {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     pivot = median3( a, left, right );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     i = left; j = right - 1;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>
                <a:solidFill>
                  <a:srgbClr val="0000CC"/>
                </a:solidFill>
              </a:rPr>
              <a:t>     for </a:t>
            </a:r>
            <a:r>
              <a:rPr lang="en-US" altLang="en-US" sz="1700"/>
              <a:t>( ; ; )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             {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/>
              <a:t>     </a:t>
            </a:r>
            <a:r>
              <a:rPr lang="en-US" altLang="en-US" sz="1800">
                <a:solidFill>
                  <a:srgbClr val="0000CC"/>
                </a:solidFill>
              </a:rPr>
              <a:t>while</a:t>
            </a:r>
            <a:r>
              <a:rPr lang="en-US" altLang="en-US" sz="1800">
                <a:solidFill>
                  <a:srgbClr val="6C2A5E"/>
                </a:solidFill>
              </a:rPr>
              <a:t>( a[++i] </a:t>
            </a:r>
            <a:r>
              <a:rPr lang="en-US" altLang="en-US" sz="1800" b="1">
                <a:solidFill>
                  <a:srgbClr val="6C2A5E"/>
                </a:solidFill>
              </a:rPr>
              <a:t>&lt;</a:t>
            </a:r>
            <a:r>
              <a:rPr lang="en-US" altLang="en-US" sz="1800">
                <a:solidFill>
                  <a:srgbClr val="6C2A5E"/>
                </a:solidFill>
              </a:rPr>
              <a:t> pivot );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rgbClr val="0000CC"/>
                </a:solidFill>
              </a:rPr>
              <a:t>     while</a:t>
            </a:r>
            <a:r>
              <a:rPr lang="en-US" altLang="en-US" sz="1800">
                <a:solidFill>
                  <a:srgbClr val="6C2A5E"/>
                </a:solidFill>
              </a:rPr>
              <a:t>( a[--j] </a:t>
            </a:r>
            <a:r>
              <a:rPr lang="en-US" altLang="en-US" sz="1800" b="1">
                <a:solidFill>
                  <a:srgbClr val="6C2A5E"/>
                </a:solidFill>
              </a:rPr>
              <a:t>&gt;</a:t>
            </a:r>
            <a:r>
              <a:rPr lang="en-US" altLang="en-US" sz="1800">
                <a:solidFill>
                  <a:srgbClr val="6C2A5E"/>
                </a:solidFill>
              </a:rPr>
              <a:t> pivot );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rgbClr val="0000CC"/>
                </a:solidFill>
              </a:rPr>
              <a:t>      if</a:t>
            </a:r>
            <a:r>
              <a:rPr lang="en-US" altLang="en-US" sz="1800">
                <a:solidFill>
                  <a:srgbClr val="6C2A5E"/>
                </a:solidFill>
              </a:rPr>
              <a:t>( i </a:t>
            </a:r>
            <a:r>
              <a:rPr lang="en-US" altLang="en-US" sz="1800" b="1">
                <a:solidFill>
                  <a:srgbClr val="6C2A5E"/>
                </a:solidFill>
              </a:rPr>
              <a:t>&lt;</a:t>
            </a:r>
            <a:r>
              <a:rPr lang="en-US" altLang="en-US" sz="1800">
                <a:solidFill>
                  <a:srgbClr val="6C2A5E"/>
                </a:solidFill>
              </a:rPr>
              <a:t> j )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rgbClr val="6C2A5E"/>
                </a:solidFill>
              </a:rPr>
              <a:t>          swap( &amp;a[i], &amp;a[j] );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/>
              <a:t>      </a:t>
            </a:r>
            <a:r>
              <a:rPr lang="en-US" altLang="en-US" sz="1800">
                <a:solidFill>
                  <a:srgbClr val="0000CC"/>
                </a:solidFill>
              </a:rPr>
              <a:t>else</a:t>
            </a:r>
            <a:r>
              <a:rPr lang="en-US" altLang="en-US" sz="1800"/>
              <a:t>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rgbClr val="6C2A5E"/>
                </a:solidFill>
              </a:rPr>
              <a:t>           break;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rgbClr val="6C2A5E"/>
                </a:solidFill>
              </a:rPr>
              <a:t>      } </a:t>
            </a:r>
            <a:r>
              <a:rPr lang="en-US" altLang="en-US" sz="1800">
                <a:solidFill>
                  <a:srgbClr val="FF0000"/>
                </a:solidFill>
              </a:rPr>
              <a:t>//end for loop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     swap( &amp;a[i], &amp;a[right-1] ); </a:t>
            </a:r>
            <a:r>
              <a:rPr lang="en-US" altLang="en-US" sz="1700">
                <a:solidFill>
                  <a:srgbClr val="FF0000"/>
                </a:solidFill>
              </a:rPr>
              <a:t>/*restore pivot*/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      q_sort( a, left, i -1 ); </a:t>
            </a:r>
            <a:r>
              <a:rPr lang="en-US" altLang="en-US" sz="1700">
                <a:solidFill>
                  <a:srgbClr val="FF0000"/>
                </a:solidFill>
              </a:rPr>
              <a:t>// left recursive call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      q_sort( a, i +1, right ); </a:t>
            </a:r>
            <a:r>
              <a:rPr lang="en-US" altLang="en-US" sz="1700">
                <a:solidFill>
                  <a:srgbClr val="FF0000"/>
                </a:solidFill>
              </a:rPr>
              <a:t>// lright recursive call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>
                <a:solidFill>
                  <a:srgbClr val="FF0000"/>
                </a:solidFill>
              </a:rPr>
              <a:t>    </a:t>
            </a:r>
            <a:r>
              <a:rPr lang="en-US" altLang="en-US" sz="1700"/>
              <a:t>}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438075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7239000" cy="517525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QuickSort: Medians</a:t>
            </a:r>
          </a:p>
        </p:txBody>
      </p:sp>
      <p:sp>
        <p:nvSpPr>
          <p:cNvPr id="120835" name="Rectangle 3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7467600" cy="48466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/>
              <a:t>/* Return median of left, center, and right. */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/>
              <a:t>/* Order these and hide pivot */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>
                <a:solidFill>
                  <a:srgbClr val="0000CC"/>
                </a:solidFill>
              </a:rPr>
              <a:t>int</a:t>
            </a:r>
            <a:r>
              <a:rPr lang="en-US" altLang="en-US" sz="2100"/>
              <a:t> median3( input_type a[], int left, int right )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/>
              <a:t>{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>
                <a:solidFill>
                  <a:srgbClr val="0000CC"/>
                </a:solidFill>
              </a:rPr>
              <a:t>int</a:t>
            </a:r>
            <a:r>
              <a:rPr lang="en-US" altLang="en-US" sz="2100"/>
              <a:t> center;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/>
              <a:t>center = (left + right) / 2;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>
                <a:solidFill>
                  <a:srgbClr val="0000CC"/>
                </a:solidFill>
              </a:rPr>
              <a:t>if </a:t>
            </a:r>
            <a:r>
              <a:rPr lang="en-US" altLang="en-US" sz="2100"/>
              <a:t>( a[left] </a:t>
            </a:r>
            <a:r>
              <a:rPr lang="en-US" altLang="en-US" sz="2100" b="1"/>
              <a:t>&gt;</a:t>
            </a:r>
            <a:r>
              <a:rPr lang="en-US" altLang="en-US" sz="2100"/>
              <a:t> a[center] )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/>
              <a:t>      swap( &amp;a[left], &amp;a[center] );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>
                <a:solidFill>
                  <a:srgbClr val="0000CC"/>
                </a:solidFill>
              </a:rPr>
              <a:t>if </a:t>
            </a:r>
            <a:r>
              <a:rPr lang="en-US" altLang="en-US" sz="2100"/>
              <a:t>( a[left] </a:t>
            </a:r>
            <a:r>
              <a:rPr lang="en-US" altLang="en-US" sz="2100" b="1"/>
              <a:t>&gt;</a:t>
            </a:r>
            <a:r>
              <a:rPr lang="en-US" altLang="en-US" sz="2100"/>
              <a:t> a[right] )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/>
              <a:t>      swap( &amp;a[left], &amp;a[right] );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>
                <a:solidFill>
                  <a:srgbClr val="0000CC"/>
                </a:solidFill>
              </a:rPr>
              <a:t>if </a:t>
            </a:r>
            <a:r>
              <a:rPr lang="en-US" altLang="en-US" sz="2100"/>
              <a:t>( a[center] </a:t>
            </a:r>
            <a:r>
              <a:rPr lang="en-US" altLang="en-US" sz="2100" b="1"/>
              <a:t>&gt;</a:t>
            </a:r>
            <a:r>
              <a:rPr lang="en-US" altLang="en-US" sz="2100"/>
              <a:t> a[right] )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/>
              <a:t>      swap( &amp;a[center], &amp;a[right] );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>
                <a:solidFill>
                  <a:srgbClr val="FF0000"/>
                </a:solidFill>
              </a:rPr>
              <a:t>/* a[left] </a:t>
            </a:r>
            <a:r>
              <a:rPr lang="en-US" altLang="en-US" sz="2100" b="1">
                <a:solidFill>
                  <a:srgbClr val="FF0000"/>
                </a:solidFill>
              </a:rPr>
              <a:t>&lt;</a:t>
            </a:r>
            <a:r>
              <a:rPr lang="en-US" altLang="en-US" sz="2100">
                <a:solidFill>
                  <a:srgbClr val="FF0000"/>
                </a:solidFill>
              </a:rPr>
              <a:t>= a[center] </a:t>
            </a:r>
            <a:r>
              <a:rPr lang="en-US" altLang="en-US" sz="2100" b="1">
                <a:solidFill>
                  <a:srgbClr val="FF0000"/>
                </a:solidFill>
              </a:rPr>
              <a:t>&lt;</a:t>
            </a:r>
            <a:r>
              <a:rPr lang="en-US" altLang="en-US" sz="2100">
                <a:solidFill>
                  <a:srgbClr val="FF0000"/>
                </a:solidFill>
              </a:rPr>
              <a:t>= a[right] */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/>
              <a:t>swap( &amp;a[center], &amp;a[right-1] ); </a:t>
            </a:r>
            <a:endParaRPr lang="en-US" altLang="en-US" sz="21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>
                <a:solidFill>
                  <a:srgbClr val="0000CC"/>
                </a:solidFill>
              </a:rPr>
              <a:t>return</a:t>
            </a:r>
            <a:r>
              <a:rPr lang="en-US" altLang="en-US" sz="2100"/>
              <a:t> a[right-1]; /* return pivot */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743826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7239000" cy="517525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QuickSort: Medians</a:t>
            </a:r>
          </a:p>
        </p:txBody>
      </p:sp>
      <p:sp>
        <p:nvSpPr>
          <p:cNvPr id="122883" name="Rectangle 3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7467600" cy="48466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/>
              <a:t>/* Return median of left, center, and right. */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/>
              <a:t>/* Order these and hide pivot */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>
                <a:solidFill>
                  <a:srgbClr val="0000CC"/>
                </a:solidFill>
              </a:rPr>
              <a:t>int</a:t>
            </a:r>
            <a:r>
              <a:rPr lang="en-US" altLang="en-US" sz="2100"/>
              <a:t> median3( input_type a[], int left, int right )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/>
              <a:t>{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>
                <a:solidFill>
                  <a:srgbClr val="0000CC"/>
                </a:solidFill>
              </a:rPr>
              <a:t>int</a:t>
            </a:r>
            <a:r>
              <a:rPr lang="en-US" altLang="en-US" sz="2100"/>
              <a:t> center;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/>
              <a:t>center = (left + right) / 2;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>
                <a:solidFill>
                  <a:srgbClr val="0000CC"/>
                </a:solidFill>
              </a:rPr>
              <a:t>if </a:t>
            </a:r>
            <a:r>
              <a:rPr lang="en-US" altLang="en-US" sz="2100"/>
              <a:t>( a[left] </a:t>
            </a:r>
            <a:r>
              <a:rPr lang="en-US" altLang="en-US" sz="2100" b="1"/>
              <a:t>&gt;</a:t>
            </a:r>
            <a:r>
              <a:rPr lang="en-US" altLang="en-US" sz="2100"/>
              <a:t> a[center] )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/>
              <a:t>      swap( &amp;a[left], &amp;a[center] );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>
                <a:solidFill>
                  <a:srgbClr val="0000CC"/>
                </a:solidFill>
              </a:rPr>
              <a:t>if </a:t>
            </a:r>
            <a:r>
              <a:rPr lang="en-US" altLang="en-US" sz="2100"/>
              <a:t>( a[left] </a:t>
            </a:r>
            <a:r>
              <a:rPr lang="en-US" altLang="en-US" sz="2100" b="1"/>
              <a:t>&gt;</a:t>
            </a:r>
            <a:r>
              <a:rPr lang="en-US" altLang="en-US" sz="2100"/>
              <a:t> a[right] )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/>
              <a:t>      swap( &amp;a[left], &amp;a[right] );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>
                <a:solidFill>
                  <a:srgbClr val="0000CC"/>
                </a:solidFill>
              </a:rPr>
              <a:t>if </a:t>
            </a:r>
            <a:r>
              <a:rPr lang="en-US" altLang="en-US" sz="2100"/>
              <a:t>( a[center] </a:t>
            </a:r>
            <a:r>
              <a:rPr lang="en-US" altLang="en-US" sz="2100" b="1"/>
              <a:t>&gt;</a:t>
            </a:r>
            <a:r>
              <a:rPr lang="en-US" altLang="en-US" sz="2100"/>
              <a:t> a[right] )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/>
              <a:t>      swap( &amp;a[center], &amp;a[right] );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>
                <a:solidFill>
                  <a:srgbClr val="FF0000"/>
                </a:solidFill>
              </a:rPr>
              <a:t>/* a[left] </a:t>
            </a:r>
            <a:r>
              <a:rPr lang="en-US" altLang="en-US" sz="2100" b="1">
                <a:solidFill>
                  <a:srgbClr val="FF0000"/>
                </a:solidFill>
              </a:rPr>
              <a:t>&lt;</a:t>
            </a:r>
            <a:r>
              <a:rPr lang="en-US" altLang="en-US" sz="2100">
                <a:solidFill>
                  <a:srgbClr val="FF0000"/>
                </a:solidFill>
              </a:rPr>
              <a:t>= a[center] </a:t>
            </a:r>
            <a:r>
              <a:rPr lang="en-US" altLang="en-US" sz="2100" b="1">
                <a:solidFill>
                  <a:srgbClr val="FF0000"/>
                </a:solidFill>
              </a:rPr>
              <a:t>&lt;</a:t>
            </a:r>
            <a:r>
              <a:rPr lang="en-US" altLang="en-US" sz="2100">
                <a:solidFill>
                  <a:srgbClr val="FF0000"/>
                </a:solidFill>
              </a:rPr>
              <a:t>= a[right] */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/>
              <a:t>swap( &amp;a[center], &amp;a[right-1] ); </a:t>
            </a:r>
            <a:endParaRPr lang="en-US" altLang="en-US" sz="21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>
                <a:solidFill>
                  <a:srgbClr val="0000CC"/>
                </a:solidFill>
              </a:rPr>
              <a:t>return</a:t>
            </a:r>
            <a:r>
              <a:rPr lang="en-US" altLang="en-US" sz="2100"/>
              <a:t> a[right-1]; </a:t>
            </a:r>
            <a:r>
              <a:rPr lang="en-US" altLang="en-US" sz="2100">
                <a:solidFill>
                  <a:srgbClr val="FF0000"/>
                </a:solidFill>
              </a:rPr>
              <a:t>/* return pivot */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/>
              <a:t>} </a:t>
            </a:r>
          </a:p>
        </p:txBody>
      </p:sp>
      <p:graphicFrame>
        <p:nvGraphicFramePr>
          <p:cNvPr id="6" name="Group 92"/>
          <p:cNvGraphicFramePr>
            <a:graphicFrameLocks noGrp="1"/>
          </p:cNvGraphicFramePr>
          <p:nvPr/>
        </p:nvGraphicFramePr>
        <p:xfrm>
          <a:off x="304800" y="1600200"/>
          <a:ext cx="7848600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8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9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7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2909" name="Text Box 93"/>
          <p:cNvSpPr txBox="1">
            <a:spLocks noChangeArrowheads="1"/>
          </p:cNvSpPr>
          <p:nvPr/>
        </p:nvSpPr>
        <p:spPr bwMode="auto">
          <a:xfrm>
            <a:off x="503238" y="2373313"/>
            <a:ext cx="174942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left</a:t>
            </a:r>
          </a:p>
        </p:txBody>
      </p:sp>
      <p:cxnSp>
        <p:nvCxnSpPr>
          <p:cNvPr id="9" name="Straight Arrow Connector 16"/>
          <p:cNvCxnSpPr>
            <a:cxnSpLocks noChangeShapeType="1"/>
          </p:cNvCxnSpPr>
          <p:nvPr/>
        </p:nvCxnSpPr>
        <p:spPr bwMode="auto">
          <a:xfrm flipV="1">
            <a:off x="3732213" y="1981200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 Box 107"/>
          <p:cNvSpPr txBox="1">
            <a:spLocks noChangeArrowheads="1"/>
          </p:cNvSpPr>
          <p:nvPr/>
        </p:nvSpPr>
        <p:spPr bwMode="auto">
          <a:xfrm>
            <a:off x="3400425" y="2297113"/>
            <a:ext cx="1443038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center</a:t>
            </a:r>
          </a:p>
        </p:txBody>
      </p:sp>
      <p:cxnSp>
        <p:nvCxnSpPr>
          <p:cNvPr id="122912" name="Straight Arrow Connector 16"/>
          <p:cNvCxnSpPr>
            <a:cxnSpLocks noChangeShapeType="1"/>
          </p:cNvCxnSpPr>
          <p:nvPr/>
        </p:nvCxnSpPr>
        <p:spPr bwMode="auto">
          <a:xfrm flipV="1">
            <a:off x="7548563" y="2028825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13" name="Text Box 109"/>
          <p:cNvSpPr txBox="1">
            <a:spLocks noChangeArrowheads="1"/>
          </p:cNvSpPr>
          <p:nvPr/>
        </p:nvSpPr>
        <p:spPr bwMode="auto">
          <a:xfrm>
            <a:off x="7162800" y="2344738"/>
            <a:ext cx="982663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right</a:t>
            </a:r>
          </a:p>
        </p:txBody>
      </p:sp>
      <p:cxnSp>
        <p:nvCxnSpPr>
          <p:cNvPr id="122914" name="Straight Arrow Connector 16"/>
          <p:cNvCxnSpPr>
            <a:cxnSpLocks noChangeShapeType="1"/>
          </p:cNvCxnSpPr>
          <p:nvPr/>
        </p:nvCxnSpPr>
        <p:spPr bwMode="auto">
          <a:xfrm flipV="1">
            <a:off x="760413" y="2057400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903663" y="2924175"/>
            <a:ext cx="877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 &gt; 6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04800" y="1600200"/>
          <a:ext cx="7842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922713" y="3700463"/>
            <a:ext cx="877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 &gt; 0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377113" y="1606550"/>
          <a:ext cx="7842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903663" y="4343400"/>
            <a:ext cx="877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 &gt; 6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429000" y="1600200"/>
          <a:ext cx="7842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555 L 0.34201 4.34783E-7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4" y="-27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00416 L -0.34253 0.00139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22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409 0.00139 L 0.429 0.00139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46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-0.00416 L -0.77031 -4.6346E-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681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826 0.00624 L 0.7717 0.00069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63" y="-27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431 0.00763 L 0.00243 0.00069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94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7" grpId="0"/>
      <p:bldP spid="1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7239000" cy="517525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QuickSort: Core Function</a:t>
            </a:r>
          </a:p>
        </p:txBody>
      </p:sp>
      <p:sp>
        <p:nvSpPr>
          <p:cNvPr id="124931" name="Rectangle 3"/>
          <p:cNvSpPr>
            <a:spLocks noGrp="1"/>
          </p:cNvSpPr>
          <p:nvPr>
            <p:ph type="body" idx="1"/>
          </p:nvPr>
        </p:nvSpPr>
        <p:spPr>
          <a:xfrm>
            <a:off x="457200" y="868363"/>
            <a:ext cx="7467600" cy="484663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>
                <a:solidFill>
                  <a:srgbClr val="0000CC"/>
                </a:solidFill>
              </a:rPr>
              <a:t>void</a:t>
            </a:r>
            <a:r>
              <a:rPr lang="en-US" altLang="en-US" sz="1700"/>
              <a:t> q_sort( input_type a[], int left, int right )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{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>
                <a:solidFill>
                  <a:srgbClr val="0000CC"/>
                </a:solidFill>
              </a:rPr>
              <a:t>int</a:t>
            </a:r>
            <a:r>
              <a:rPr lang="en-US" altLang="en-US" sz="1700"/>
              <a:t> i, j;  </a:t>
            </a:r>
            <a:r>
              <a:rPr lang="en-US" altLang="en-US" sz="1700">
                <a:solidFill>
                  <a:srgbClr val="0000CC"/>
                </a:solidFill>
              </a:rPr>
              <a:t>int</a:t>
            </a:r>
            <a:r>
              <a:rPr lang="en-US" altLang="en-US" sz="1700"/>
              <a:t> pivot;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>
                <a:solidFill>
                  <a:srgbClr val="0000CC"/>
                </a:solidFill>
              </a:rPr>
              <a:t>if</a:t>
            </a:r>
            <a:r>
              <a:rPr lang="en-US" altLang="en-US" sz="1700"/>
              <a:t>( left + CUTOFF </a:t>
            </a:r>
            <a:r>
              <a:rPr lang="en-US" altLang="en-US" sz="1700" b="1"/>
              <a:t>&lt;</a:t>
            </a:r>
            <a:r>
              <a:rPr lang="en-US" altLang="en-US" sz="1700"/>
              <a:t>= right )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    {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     pivot = median3( a, left, right );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     i=left; j=right-1;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>
                <a:solidFill>
                  <a:srgbClr val="0000CC"/>
                </a:solidFill>
              </a:rPr>
              <a:t>     for </a:t>
            </a:r>
            <a:r>
              <a:rPr lang="en-US" altLang="en-US" sz="1700"/>
              <a:t>( ; ; )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             {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/>
              <a:t>     </a:t>
            </a:r>
            <a:r>
              <a:rPr lang="en-US" altLang="en-US" sz="1800">
                <a:solidFill>
                  <a:srgbClr val="0000CC"/>
                </a:solidFill>
              </a:rPr>
              <a:t>while </a:t>
            </a:r>
            <a:r>
              <a:rPr lang="en-US" altLang="en-US" sz="1800">
                <a:solidFill>
                  <a:srgbClr val="6C2A5E"/>
                </a:solidFill>
              </a:rPr>
              <a:t>( a[++i] </a:t>
            </a:r>
            <a:r>
              <a:rPr lang="en-US" altLang="en-US" sz="1800" b="1">
                <a:solidFill>
                  <a:srgbClr val="6C2A5E"/>
                </a:solidFill>
              </a:rPr>
              <a:t>&lt;</a:t>
            </a:r>
            <a:r>
              <a:rPr lang="en-US" altLang="en-US" sz="1800">
                <a:solidFill>
                  <a:srgbClr val="6C2A5E"/>
                </a:solidFill>
              </a:rPr>
              <a:t> pivot );</a:t>
            </a:r>
            <a:r>
              <a:rPr lang="en-US" altLang="en-US" sz="1800"/>
              <a:t>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rgbClr val="0000CC"/>
                </a:solidFill>
              </a:rPr>
              <a:t>     while </a:t>
            </a:r>
            <a:r>
              <a:rPr lang="en-US" altLang="en-US" sz="1800">
                <a:solidFill>
                  <a:srgbClr val="6C2A5E"/>
                </a:solidFill>
              </a:rPr>
              <a:t>( a[--j] </a:t>
            </a:r>
            <a:r>
              <a:rPr lang="en-US" altLang="en-US" sz="1800" b="1">
                <a:solidFill>
                  <a:srgbClr val="6C2A5E"/>
                </a:solidFill>
              </a:rPr>
              <a:t>&gt;</a:t>
            </a:r>
            <a:r>
              <a:rPr lang="en-US" altLang="en-US" sz="1800">
                <a:solidFill>
                  <a:srgbClr val="6C2A5E"/>
                </a:solidFill>
              </a:rPr>
              <a:t> pivot );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rgbClr val="0000CC"/>
                </a:solidFill>
              </a:rPr>
              <a:t>      if </a:t>
            </a:r>
            <a:r>
              <a:rPr lang="en-US" altLang="en-US" sz="1800">
                <a:solidFill>
                  <a:srgbClr val="6C2A5E"/>
                </a:solidFill>
              </a:rPr>
              <a:t>( i </a:t>
            </a:r>
            <a:r>
              <a:rPr lang="en-US" altLang="en-US" sz="1800" b="1">
                <a:solidFill>
                  <a:srgbClr val="6C2A5E"/>
                </a:solidFill>
              </a:rPr>
              <a:t>&lt;</a:t>
            </a:r>
            <a:r>
              <a:rPr lang="en-US" altLang="en-US" sz="1800">
                <a:solidFill>
                  <a:srgbClr val="6C2A5E"/>
                </a:solidFill>
              </a:rPr>
              <a:t> j )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/>
              <a:t>          </a:t>
            </a:r>
            <a:r>
              <a:rPr lang="en-US" altLang="en-US" sz="1800">
                <a:solidFill>
                  <a:srgbClr val="6C2A5E"/>
                </a:solidFill>
              </a:rPr>
              <a:t>swap( &amp;a[i], &amp;a[j] </a:t>
            </a:r>
            <a:r>
              <a:rPr lang="en-US" altLang="en-US" sz="1800"/>
              <a:t>);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/>
              <a:t>      </a:t>
            </a:r>
            <a:r>
              <a:rPr lang="en-US" altLang="en-US" sz="1800">
                <a:solidFill>
                  <a:srgbClr val="0000CC"/>
                </a:solidFill>
              </a:rPr>
              <a:t>else</a:t>
            </a:r>
            <a:r>
              <a:rPr lang="en-US" altLang="en-US" sz="1800"/>
              <a:t>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rgbClr val="6C2A5E"/>
                </a:solidFill>
              </a:rPr>
              <a:t>           break;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/>
              <a:t>      } </a:t>
            </a:r>
            <a:r>
              <a:rPr lang="en-US" altLang="en-US" sz="1800">
                <a:solidFill>
                  <a:srgbClr val="FF0000"/>
                </a:solidFill>
              </a:rPr>
              <a:t>//end for loop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     swap( &amp;a[i], &amp;a[right-1] ); </a:t>
            </a:r>
            <a:endParaRPr lang="en-US" altLang="en-US" sz="17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      q_sort( a, left, i-1 ); </a:t>
            </a:r>
            <a:endParaRPr lang="en-US" altLang="en-US" sz="17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      q_sort( a, i+1, right ); </a:t>
            </a:r>
            <a:endParaRPr lang="en-US" altLang="en-US" sz="17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>
                <a:solidFill>
                  <a:srgbClr val="FF0000"/>
                </a:solidFill>
              </a:rPr>
              <a:t>    </a:t>
            </a:r>
            <a:r>
              <a:rPr lang="en-US" altLang="en-US" sz="1700"/>
              <a:t>}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} </a:t>
            </a:r>
          </a:p>
        </p:txBody>
      </p:sp>
      <p:graphicFrame>
        <p:nvGraphicFramePr>
          <p:cNvPr id="16" name="Group 92"/>
          <p:cNvGraphicFramePr>
            <a:graphicFrameLocks noGrp="1"/>
          </p:cNvGraphicFramePr>
          <p:nvPr/>
        </p:nvGraphicFramePr>
        <p:xfrm>
          <a:off x="304800" y="1143000"/>
          <a:ext cx="7848600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8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9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7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 Box 93"/>
          <p:cNvSpPr txBox="1">
            <a:spLocks noChangeArrowheads="1"/>
          </p:cNvSpPr>
          <p:nvPr/>
        </p:nvSpPr>
        <p:spPr bwMode="auto">
          <a:xfrm>
            <a:off x="392113" y="1552575"/>
            <a:ext cx="2960687" cy="646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itchFamily="18" charset="0"/>
              </a:rPr>
              <a:t>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itchFamily="18" charset="0"/>
              </a:rPr>
              <a:t> = left</a:t>
            </a:r>
          </a:p>
        </p:txBody>
      </p:sp>
      <p:sp>
        <p:nvSpPr>
          <p:cNvPr id="21" name="Text Box 109"/>
          <p:cNvSpPr txBox="1">
            <a:spLocks noChangeArrowheads="1"/>
          </p:cNvSpPr>
          <p:nvPr/>
        </p:nvSpPr>
        <p:spPr bwMode="auto">
          <a:xfrm>
            <a:off x="6400800" y="1690688"/>
            <a:ext cx="1447800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itchFamily="18" charset="0"/>
              </a:rPr>
              <a:t>j = right -1</a:t>
            </a:r>
          </a:p>
        </p:txBody>
      </p:sp>
      <p:cxnSp>
        <p:nvCxnSpPr>
          <p:cNvPr id="22" name="Straight Arrow Connector 16"/>
          <p:cNvCxnSpPr>
            <a:cxnSpLocks noChangeShapeType="1"/>
          </p:cNvCxnSpPr>
          <p:nvPr/>
        </p:nvCxnSpPr>
        <p:spPr bwMode="auto">
          <a:xfrm flipV="1">
            <a:off x="760413" y="1600200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04800" y="1143000"/>
          <a:ext cx="7842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377113" y="1149350"/>
          <a:ext cx="7842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8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429000" y="1143000"/>
          <a:ext cx="7842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 Box 109"/>
          <p:cNvSpPr txBox="1">
            <a:spLocks noChangeArrowheads="1"/>
          </p:cNvSpPr>
          <p:nvPr/>
        </p:nvSpPr>
        <p:spPr bwMode="auto">
          <a:xfrm>
            <a:off x="6705600" y="2209800"/>
            <a:ext cx="8382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581400" y="2724150"/>
            <a:ext cx="45720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0700" indent="-22860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/*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while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to the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left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of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right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skipping over elements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smaller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than the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left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skipping over elements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larger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than the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*/</a:t>
            </a:r>
          </a:p>
        </p:txBody>
      </p:sp>
      <p:cxnSp>
        <p:nvCxnSpPr>
          <p:cNvPr id="20" name="Straight Arrow Connector 16"/>
          <p:cNvCxnSpPr>
            <a:cxnSpLocks noChangeShapeType="1"/>
          </p:cNvCxnSpPr>
          <p:nvPr/>
        </p:nvCxnSpPr>
        <p:spPr bwMode="auto">
          <a:xfrm flipV="1">
            <a:off x="6856413" y="1524000"/>
            <a:ext cx="1587" cy="2286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16"/>
          <p:cNvCxnSpPr>
            <a:cxnSpLocks noChangeShapeType="1"/>
          </p:cNvCxnSpPr>
          <p:nvPr/>
        </p:nvCxnSpPr>
        <p:spPr bwMode="auto">
          <a:xfrm flipV="1">
            <a:off x="7091363" y="2033588"/>
            <a:ext cx="1587" cy="2286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733800" y="4284663"/>
            <a:ext cx="396240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0700" indent="-22860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/* If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to the left of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those elements are swapped  */ </a:t>
            </a:r>
          </a:p>
        </p:txBody>
      </p:sp>
      <p:cxnSp>
        <p:nvCxnSpPr>
          <p:cNvPr id="33" name="Straight Arrow Connector 16"/>
          <p:cNvCxnSpPr>
            <a:cxnSpLocks noChangeShapeType="1"/>
          </p:cNvCxnSpPr>
          <p:nvPr/>
        </p:nvCxnSpPr>
        <p:spPr bwMode="auto">
          <a:xfrm flipV="1">
            <a:off x="3732213" y="1535113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 Box 107"/>
          <p:cNvSpPr txBox="1">
            <a:spLocks noChangeArrowheads="1"/>
          </p:cNvSpPr>
          <p:nvPr/>
        </p:nvSpPr>
        <p:spPr bwMode="auto">
          <a:xfrm>
            <a:off x="3400425" y="1773238"/>
            <a:ext cx="1443038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center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3429000" y="1143000"/>
          <a:ext cx="7842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7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6592888" y="1143000"/>
          <a:ext cx="7842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0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7" grpId="0" animBg="1"/>
      <p:bldP spid="28" grpId="0"/>
      <p:bldP spid="32" grpId="0"/>
      <p:bldP spid="3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7239000" cy="517525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QuickSort: Core Function</a:t>
            </a:r>
          </a:p>
        </p:txBody>
      </p:sp>
      <p:sp>
        <p:nvSpPr>
          <p:cNvPr id="126979" name="Rectangle 3"/>
          <p:cNvSpPr>
            <a:spLocks noGrp="1"/>
          </p:cNvSpPr>
          <p:nvPr>
            <p:ph type="body" idx="1"/>
          </p:nvPr>
        </p:nvSpPr>
        <p:spPr>
          <a:xfrm>
            <a:off x="457200" y="868363"/>
            <a:ext cx="7467600" cy="484663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>
                <a:solidFill>
                  <a:srgbClr val="0000CC"/>
                </a:solidFill>
              </a:rPr>
              <a:t>void</a:t>
            </a:r>
            <a:r>
              <a:rPr lang="en-US" altLang="en-US" sz="1700"/>
              <a:t> q_sort( input_type a[], int left, int right )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{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>
                <a:solidFill>
                  <a:srgbClr val="0000CC"/>
                </a:solidFill>
              </a:rPr>
              <a:t>int</a:t>
            </a:r>
            <a:r>
              <a:rPr lang="en-US" altLang="en-US" sz="1700"/>
              <a:t> i, j;  </a:t>
            </a:r>
            <a:r>
              <a:rPr lang="en-US" altLang="en-US" sz="1700">
                <a:solidFill>
                  <a:srgbClr val="0000CC"/>
                </a:solidFill>
              </a:rPr>
              <a:t>int</a:t>
            </a:r>
            <a:r>
              <a:rPr lang="en-US" altLang="en-US" sz="1700"/>
              <a:t> pivot;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>
                <a:solidFill>
                  <a:srgbClr val="0000CC"/>
                </a:solidFill>
              </a:rPr>
              <a:t>if</a:t>
            </a:r>
            <a:r>
              <a:rPr lang="en-US" altLang="en-US" sz="1700"/>
              <a:t>( left + CUTOFF </a:t>
            </a:r>
            <a:r>
              <a:rPr lang="en-US" altLang="en-US" sz="1700" b="1"/>
              <a:t>&lt;</a:t>
            </a:r>
            <a:r>
              <a:rPr lang="en-US" altLang="en-US" sz="1700"/>
              <a:t>= right )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    {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     pivot = median3( a, left, right );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     i=left; j=right-1;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>
                <a:solidFill>
                  <a:srgbClr val="0000CC"/>
                </a:solidFill>
              </a:rPr>
              <a:t>     for </a:t>
            </a:r>
            <a:r>
              <a:rPr lang="en-US" altLang="en-US" sz="1700"/>
              <a:t>( ; ; )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             {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/>
              <a:t>     </a:t>
            </a:r>
            <a:r>
              <a:rPr lang="en-US" altLang="en-US" sz="1800">
                <a:solidFill>
                  <a:srgbClr val="0000CC"/>
                </a:solidFill>
              </a:rPr>
              <a:t>while </a:t>
            </a:r>
            <a:r>
              <a:rPr lang="en-US" altLang="en-US" sz="1800">
                <a:solidFill>
                  <a:srgbClr val="6C2A5E"/>
                </a:solidFill>
              </a:rPr>
              <a:t>( a[++i] </a:t>
            </a:r>
            <a:r>
              <a:rPr lang="en-US" altLang="en-US" sz="1800" b="1">
                <a:solidFill>
                  <a:srgbClr val="6C2A5E"/>
                </a:solidFill>
              </a:rPr>
              <a:t>&lt;</a:t>
            </a:r>
            <a:r>
              <a:rPr lang="en-US" altLang="en-US" sz="1800">
                <a:solidFill>
                  <a:srgbClr val="6C2A5E"/>
                </a:solidFill>
              </a:rPr>
              <a:t> pivot );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rgbClr val="0000CC"/>
                </a:solidFill>
              </a:rPr>
              <a:t>     while</a:t>
            </a:r>
            <a:r>
              <a:rPr lang="en-US" altLang="en-US" sz="1800">
                <a:solidFill>
                  <a:srgbClr val="6C2A5E"/>
                </a:solidFill>
              </a:rPr>
              <a:t> ( a[--j] </a:t>
            </a:r>
            <a:r>
              <a:rPr lang="en-US" altLang="en-US" sz="1800" b="1">
                <a:solidFill>
                  <a:srgbClr val="6C2A5E"/>
                </a:solidFill>
              </a:rPr>
              <a:t>&gt;</a:t>
            </a:r>
            <a:r>
              <a:rPr lang="en-US" altLang="en-US" sz="1800">
                <a:solidFill>
                  <a:srgbClr val="6C2A5E"/>
                </a:solidFill>
              </a:rPr>
              <a:t> pivot );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rgbClr val="0000CC"/>
                </a:solidFill>
              </a:rPr>
              <a:t>      if </a:t>
            </a:r>
            <a:r>
              <a:rPr lang="en-US" altLang="en-US" sz="1800">
                <a:solidFill>
                  <a:srgbClr val="6C2A5E"/>
                </a:solidFill>
              </a:rPr>
              <a:t>( i </a:t>
            </a:r>
            <a:r>
              <a:rPr lang="en-US" altLang="en-US" sz="1800" b="1">
                <a:solidFill>
                  <a:srgbClr val="6C2A5E"/>
                </a:solidFill>
              </a:rPr>
              <a:t>&lt;</a:t>
            </a:r>
            <a:r>
              <a:rPr lang="en-US" altLang="en-US" sz="1800">
                <a:solidFill>
                  <a:srgbClr val="6C2A5E"/>
                </a:solidFill>
              </a:rPr>
              <a:t> j )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/>
              <a:t>          </a:t>
            </a:r>
            <a:r>
              <a:rPr lang="en-US" altLang="en-US" sz="1800">
                <a:solidFill>
                  <a:srgbClr val="6C2A5E"/>
                </a:solidFill>
              </a:rPr>
              <a:t>swap( &amp;a[i], &amp;a[j] );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/>
              <a:t>      </a:t>
            </a:r>
            <a:r>
              <a:rPr lang="en-US" altLang="en-US" sz="1800">
                <a:solidFill>
                  <a:srgbClr val="0000CC"/>
                </a:solidFill>
              </a:rPr>
              <a:t>else</a:t>
            </a:r>
            <a:r>
              <a:rPr lang="en-US" altLang="en-US" sz="1800"/>
              <a:t>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rgbClr val="6C2A5E"/>
                </a:solidFill>
              </a:rPr>
              <a:t>           break;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/>
              <a:t>      </a:t>
            </a:r>
            <a:r>
              <a:rPr lang="en-US" altLang="en-US" sz="1800">
                <a:solidFill>
                  <a:srgbClr val="6C2A5E"/>
                </a:solidFill>
              </a:rPr>
              <a:t>} </a:t>
            </a:r>
            <a:r>
              <a:rPr lang="en-US" altLang="en-US" sz="1800">
                <a:solidFill>
                  <a:srgbClr val="FF0000"/>
                </a:solidFill>
              </a:rPr>
              <a:t>//end for loop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     swap( &amp;a[i], &amp;a[right-1] ); </a:t>
            </a:r>
            <a:endParaRPr lang="en-US" altLang="en-US" sz="17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      q_sort( a, left, i-1 ); </a:t>
            </a:r>
            <a:endParaRPr lang="en-US" altLang="en-US" sz="17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      q_sort( a, i+1, right ); </a:t>
            </a:r>
            <a:endParaRPr lang="en-US" altLang="en-US" sz="17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>
                <a:solidFill>
                  <a:srgbClr val="FF0000"/>
                </a:solidFill>
              </a:rPr>
              <a:t>    </a:t>
            </a:r>
            <a:r>
              <a:rPr lang="en-US" altLang="en-US" sz="1700"/>
              <a:t>}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} </a:t>
            </a:r>
          </a:p>
        </p:txBody>
      </p:sp>
      <p:graphicFrame>
        <p:nvGraphicFramePr>
          <p:cNvPr id="16" name="Group 92"/>
          <p:cNvGraphicFramePr>
            <a:graphicFrameLocks noGrp="1"/>
          </p:cNvGraphicFramePr>
          <p:nvPr/>
        </p:nvGraphicFramePr>
        <p:xfrm>
          <a:off x="304800" y="1143000"/>
          <a:ext cx="7848600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8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7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9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 Box 93"/>
          <p:cNvSpPr txBox="1">
            <a:spLocks noChangeArrowheads="1"/>
          </p:cNvSpPr>
          <p:nvPr/>
        </p:nvSpPr>
        <p:spPr bwMode="auto">
          <a:xfrm>
            <a:off x="5345113" y="1566863"/>
            <a:ext cx="446087" cy="6461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itchFamily="18" charset="0"/>
              </a:rPr>
              <a:t>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21" name="Text Box 109"/>
          <p:cNvSpPr txBox="1">
            <a:spLocks noChangeArrowheads="1"/>
          </p:cNvSpPr>
          <p:nvPr/>
        </p:nvSpPr>
        <p:spPr bwMode="auto">
          <a:xfrm>
            <a:off x="6470650" y="1746250"/>
            <a:ext cx="1447800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itchFamily="18" charset="0"/>
              </a:rPr>
              <a:t>right -1</a:t>
            </a:r>
          </a:p>
        </p:txBody>
      </p:sp>
      <p:cxnSp>
        <p:nvCxnSpPr>
          <p:cNvPr id="127007" name="Straight Arrow Connector 16"/>
          <p:cNvCxnSpPr>
            <a:cxnSpLocks noChangeShapeType="1"/>
          </p:cNvCxnSpPr>
          <p:nvPr/>
        </p:nvCxnSpPr>
        <p:spPr bwMode="auto">
          <a:xfrm rot="5400000" flipH="1" flipV="1">
            <a:off x="5328444" y="1696244"/>
            <a:ext cx="304800" cy="1588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04800" y="1143000"/>
          <a:ext cx="7842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377113" y="1149350"/>
          <a:ext cx="7842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8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 Box 109"/>
          <p:cNvSpPr txBox="1">
            <a:spLocks noChangeArrowheads="1"/>
          </p:cNvSpPr>
          <p:nvPr/>
        </p:nvSpPr>
        <p:spPr bwMode="auto">
          <a:xfrm>
            <a:off x="6705600" y="2209800"/>
            <a:ext cx="8382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355975" y="5345113"/>
            <a:ext cx="1954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/*restore pivot*/ 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890838" y="5653088"/>
            <a:ext cx="2262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// left recursive call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868613" y="5929313"/>
            <a:ext cx="2493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// lright recursive call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7024" name="Straight Arrow Connector 16"/>
          <p:cNvCxnSpPr>
            <a:cxnSpLocks noChangeShapeType="1"/>
          </p:cNvCxnSpPr>
          <p:nvPr/>
        </p:nvCxnSpPr>
        <p:spPr bwMode="auto">
          <a:xfrm flipV="1">
            <a:off x="6856413" y="1524000"/>
            <a:ext cx="1587" cy="2286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16"/>
          <p:cNvCxnSpPr>
            <a:cxnSpLocks noChangeShapeType="1"/>
          </p:cNvCxnSpPr>
          <p:nvPr/>
        </p:nvCxnSpPr>
        <p:spPr bwMode="auto">
          <a:xfrm flipV="1">
            <a:off x="7091363" y="2033588"/>
            <a:ext cx="1587" cy="2286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5014913" y="1143000"/>
          <a:ext cx="7842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7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6592888" y="1143000"/>
          <a:ext cx="7842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304800" y="1143000"/>
            <a:ext cx="464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791200" y="1143000"/>
            <a:ext cx="237648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Text Box 93"/>
          <p:cNvSpPr txBox="1">
            <a:spLocks noChangeArrowheads="1"/>
          </p:cNvSpPr>
          <p:nvPr/>
        </p:nvSpPr>
        <p:spPr bwMode="auto">
          <a:xfrm>
            <a:off x="468313" y="1552575"/>
            <a:ext cx="2960687" cy="646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itchFamily="18" charset="0"/>
              </a:rPr>
              <a:t>left</a:t>
            </a:r>
          </a:p>
        </p:txBody>
      </p:sp>
      <p:cxnSp>
        <p:nvCxnSpPr>
          <p:cNvPr id="127041" name="Straight Arrow Connector 16"/>
          <p:cNvCxnSpPr>
            <a:cxnSpLocks noChangeShapeType="1"/>
          </p:cNvCxnSpPr>
          <p:nvPr/>
        </p:nvCxnSpPr>
        <p:spPr bwMode="auto">
          <a:xfrm flipV="1">
            <a:off x="760413" y="1585913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042" name="Straight Arrow Connector 16"/>
          <p:cNvCxnSpPr>
            <a:cxnSpLocks noChangeShapeType="1"/>
          </p:cNvCxnSpPr>
          <p:nvPr/>
        </p:nvCxnSpPr>
        <p:spPr bwMode="auto">
          <a:xfrm flipV="1">
            <a:off x="7853363" y="1501775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043" name="Text Box 109"/>
          <p:cNvSpPr txBox="1">
            <a:spLocks noChangeArrowheads="1"/>
          </p:cNvSpPr>
          <p:nvPr/>
        </p:nvSpPr>
        <p:spPr bwMode="auto">
          <a:xfrm>
            <a:off x="7424738" y="1724025"/>
            <a:ext cx="72866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right</a:t>
            </a:r>
          </a:p>
        </p:txBody>
      </p:sp>
      <p:sp>
        <p:nvSpPr>
          <p:cNvPr id="45" name="Text Box 93"/>
          <p:cNvSpPr txBox="1">
            <a:spLocks noChangeArrowheads="1"/>
          </p:cNvSpPr>
          <p:nvPr/>
        </p:nvSpPr>
        <p:spPr bwMode="auto">
          <a:xfrm>
            <a:off x="3581400" y="1574800"/>
            <a:ext cx="446088" cy="646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itchFamily="18" charset="0"/>
              </a:rPr>
              <a:t>j </a:t>
            </a:r>
          </a:p>
        </p:txBody>
      </p:sp>
      <p:cxnSp>
        <p:nvCxnSpPr>
          <p:cNvPr id="127045" name="Straight Arrow Connector 16"/>
          <p:cNvCxnSpPr>
            <a:cxnSpLocks noChangeShapeType="1"/>
          </p:cNvCxnSpPr>
          <p:nvPr/>
        </p:nvCxnSpPr>
        <p:spPr bwMode="auto">
          <a:xfrm rot="5400000" flipH="1" flipV="1">
            <a:off x="3564732" y="1704181"/>
            <a:ext cx="304800" cy="1587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046" name="Rectangle 46"/>
          <p:cNvSpPr>
            <a:spLocks noChangeArrowheads="1"/>
          </p:cNvSpPr>
          <p:nvPr/>
        </p:nvSpPr>
        <p:spPr bwMode="auto">
          <a:xfrm>
            <a:off x="3200400" y="4572000"/>
            <a:ext cx="502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/* loop terminated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when (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&gt; j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i.e.,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have crossed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 no swap is performed  */</a:t>
            </a:r>
          </a:p>
        </p:txBody>
      </p:sp>
    </p:spTree>
    <p:extLst>
      <p:ext uri="{BB962C8B-B14F-4D97-AF65-F5344CB8AC3E}">
        <p14:creationId xmlns:p14="http://schemas.microsoft.com/office/powerpoint/2010/main" val="282763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71 -0.00138 L 0.1717 -4.56984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91" y="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68 -0.00555 L -0.17257 -4.56984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94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0.01665 L -0.17709 0.0120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42" y="-231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0.01666 L -0.17344 0.01457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6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/>
      <p:bldP spid="30" grpId="0"/>
      <p:bldP spid="31" grpId="0"/>
      <p:bldP spid="38" grpId="0" animBg="1"/>
      <p:bldP spid="3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7239000" cy="517525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 dirty="0" err="1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</a:t>
            </a:r>
            <a: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 Analysis </a:t>
            </a:r>
          </a:p>
        </p:txBody>
      </p:sp>
      <p:sp>
        <p:nvSpPr>
          <p:cNvPr id="116739" name="Rectangle 3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7467600" cy="4846638"/>
          </a:xfrm>
        </p:spPr>
        <p:txBody>
          <a:bodyPr/>
          <a:lstStyle/>
          <a:p>
            <a:r>
              <a:rPr lang="en-US" altLang="en-US" dirty="0"/>
              <a:t>2 cases of Quick sort</a:t>
            </a:r>
          </a:p>
          <a:p>
            <a:pPr lvl="1"/>
            <a:r>
              <a:rPr lang="en-US" altLang="en-US" dirty="0"/>
              <a:t>Best/average case </a:t>
            </a:r>
          </a:p>
          <a:p>
            <a:pPr lvl="2"/>
            <a:r>
              <a:rPr lang="en-US" altLang="en-US" dirty="0"/>
              <a:t>where the partition of array is in middle like merge sort</a:t>
            </a:r>
          </a:p>
          <a:p>
            <a:pPr lvl="1"/>
            <a:r>
              <a:rPr lang="en-US" altLang="en-US" dirty="0"/>
              <a:t>Worst case (Imaginary)</a:t>
            </a:r>
          </a:p>
          <a:p>
            <a:pPr lvl="2"/>
            <a:r>
              <a:rPr lang="en-US" altLang="en-US" dirty="0"/>
              <a:t>Array is partition into two parts ( 1 items &amp; n-1 items) in division </a:t>
            </a:r>
          </a:p>
          <a:p>
            <a:r>
              <a:rPr lang="en-US" altLang="en-US" dirty="0"/>
              <a:t>For best/Average case mathematical function?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For worst case mathematical function?</a:t>
            </a:r>
          </a:p>
          <a:p>
            <a:endParaRPr lang="en-US" altLang="en-US" dirty="0"/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20569" y="2925401"/>
                <a:ext cx="3112262" cy="503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569" y="2925401"/>
                <a:ext cx="3112262" cy="5035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80944" y="4002552"/>
                <a:ext cx="46201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944" y="4002552"/>
                <a:ext cx="4620111" cy="430887"/>
              </a:xfrm>
              <a:prstGeom prst="rect">
                <a:avLst/>
              </a:prstGeom>
              <a:blipFill>
                <a:blip r:embed="rId4"/>
                <a:stretch>
                  <a:fillRect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7138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7239000" cy="517525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 dirty="0" err="1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</a:t>
            </a:r>
            <a: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 Analysis </a:t>
            </a:r>
          </a:p>
        </p:txBody>
      </p:sp>
      <p:sp>
        <p:nvSpPr>
          <p:cNvPr id="116739" name="Rectangle 3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7467600" cy="4846638"/>
          </a:xfrm>
        </p:spPr>
        <p:txBody>
          <a:bodyPr/>
          <a:lstStyle/>
          <a:p>
            <a:r>
              <a:rPr lang="en-US" altLang="en-US" dirty="0"/>
              <a:t>For best/Average case mathematical function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This is exactly same as merge sort algorithm </a:t>
            </a:r>
          </a:p>
          <a:p>
            <a:r>
              <a:rPr lang="en-US" altLang="en-US" dirty="0"/>
              <a:t>Try to solve is again by all of the three method discuss last week </a:t>
            </a:r>
          </a:p>
          <a:p>
            <a:endParaRPr lang="en-US" altLang="en-US" dirty="0"/>
          </a:p>
          <a:p>
            <a:r>
              <a:rPr lang="en-US" altLang="en-US" dirty="0"/>
              <a:t>Complexity?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20569" y="1905000"/>
                <a:ext cx="3112262" cy="503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569" y="1905000"/>
                <a:ext cx="3112262" cy="5035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93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7239000" cy="517525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 dirty="0" err="1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</a:t>
            </a:r>
            <a: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 Analysis  Worst case</a:t>
            </a:r>
          </a:p>
        </p:txBody>
      </p:sp>
      <p:sp>
        <p:nvSpPr>
          <p:cNvPr id="116739" name="Rectangle 3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7467600" cy="4846638"/>
          </a:xfrm>
        </p:spPr>
        <p:txBody>
          <a:bodyPr/>
          <a:lstStyle/>
          <a:p>
            <a:r>
              <a:rPr lang="en-US" altLang="en-US" dirty="0"/>
              <a:t>For worst case mathematical equation will be</a:t>
            </a:r>
          </a:p>
          <a:p>
            <a:endParaRPr lang="en-US" altLang="en-US" dirty="0"/>
          </a:p>
          <a:p>
            <a:r>
              <a:rPr lang="en-US" altLang="en-US" dirty="0"/>
              <a:t>By iterative method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76400" y="1524000"/>
                <a:ext cx="46201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524000"/>
                <a:ext cx="462011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09750" y="2433757"/>
                <a:ext cx="35534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750" y="2433757"/>
                <a:ext cx="355340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09750" y="2977123"/>
                <a:ext cx="49384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750" y="2977123"/>
                <a:ext cx="493846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09750" y="3573725"/>
                <a:ext cx="49384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750" y="3573725"/>
                <a:ext cx="493846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29953" y="4137534"/>
                <a:ext cx="5098062" cy="2585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953" y="4137534"/>
                <a:ext cx="5098062" cy="2585323"/>
              </a:xfrm>
              <a:prstGeom prst="rect">
                <a:avLst/>
              </a:prstGeom>
              <a:blipFill>
                <a:blip r:embed="rId7"/>
                <a:stretch>
                  <a:fillRect l="-4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08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>
                <a:latin typeface="+mn-lt"/>
              </a:rPr>
              <a:t>Split part</a:t>
            </a:r>
          </a:p>
        </p:txBody>
      </p:sp>
      <p:pic>
        <p:nvPicPr>
          <p:cNvPr id="1434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05000"/>
            <a:ext cx="75057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62721"/>
      </p:ext>
    </p:extLst>
  </p:cSld>
  <p:clrMapOvr>
    <a:masterClrMapping/>
  </p:clrMapOvr>
  <p:transition spd="slow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7239000" cy="517525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 dirty="0" err="1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</a:t>
            </a:r>
            <a: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 Analysis  Worst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3796" y="2115234"/>
                <a:ext cx="52812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 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−1)]+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96" y="2115234"/>
                <a:ext cx="528125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3796" y="1079957"/>
                <a:ext cx="34748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96" y="1079957"/>
                <a:ext cx="347486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3796" y="1597595"/>
                <a:ext cx="36383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96" y="1597595"/>
                <a:ext cx="363836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43840" y="3150783"/>
                <a:ext cx="70957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−3)+ 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−2)]+[(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−1)+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3150783"/>
                <a:ext cx="709578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8600" y="2633145"/>
                <a:ext cx="52027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−1)+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633145"/>
                <a:ext cx="520270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43840" y="3668421"/>
                <a:ext cx="6767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−2)+(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−1)+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3668421"/>
                <a:ext cx="6767044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28600" y="4186059"/>
                <a:ext cx="83313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−4)+[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−2)+(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−1)+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186059"/>
                <a:ext cx="8331383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08089" y="4941908"/>
                <a:ext cx="7677807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1" i="1" dirty="0">
                    <a:latin typeface="Cambria Math" panose="02040503050406030204" pitchFamily="18" charset="0"/>
                  </a:rPr>
                  <a:t>..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…+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)+(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89" y="4941908"/>
                <a:ext cx="7677807" cy="861774"/>
              </a:xfrm>
              <a:prstGeom prst="rect">
                <a:avLst/>
              </a:prstGeom>
              <a:blipFill>
                <a:blip r:embed="rId10"/>
                <a:stretch>
                  <a:fillRect t="-12766" r="-2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914400" y="5867400"/>
            <a:ext cx="6779505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dirty="0"/>
              <a:t>Put k = n</a:t>
            </a:r>
            <a:br>
              <a:rPr lang="en-US" altLang="en-US" dirty="0"/>
            </a:br>
            <a:r>
              <a:rPr lang="en-US" altLang="en-US" dirty="0"/>
              <a:t>this will make series 1+2+3 … + n</a:t>
            </a:r>
          </a:p>
        </p:txBody>
      </p:sp>
    </p:spTree>
    <p:extLst>
      <p:ext uri="{BB962C8B-B14F-4D97-AF65-F5344CB8AC3E}">
        <p14:creationId xmlns:p14="http://schemas.microsoft.com/office/powerpoint/2010/main" val="170120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9822-EF00-4BCB-ABB9-70618ABE6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825" y="3276600"/>
            <a:ext cx="2038350" cy="62388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45537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>
                <a:latin typeface="+mn-lt"/>
              </a:rPr>
              <a:t>Merge Part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536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76375"/>
            <a:ext cx="798195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66018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952500" y="1295400"/>
            <a:ext cx="7239000" cy="48466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The fundamental operation in this algorithm is merging two sorted lists.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Because the lists are sorted, this can be done in one pass through the input, if the output is put in a third list.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The basic merging algorithm takes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altLang="en-US" sz="1900" dirty="0">
                <a:solidFill>
                  <a:schemeClr val="tx1"/>
                </a:solidFill>
              </a:rPr>
              <a:t>two input arrays: </a:t>
            </a:r>
            <a:r>
              <a:rPr lang="en-US" altLang="en-US" sz="1900" i="1" dirty="0">
                <a:solidFill>
                  <a:schemeClr val="tx1"/>
                </a:solidFill>
              </a:rPr>
              <a:t>a</a:t>
            </a:r>
            <a:r>
              <a:rPr lang="en-US" altLang="en-US" sz="1900" dirty="0">
                <a:solidFill>
                  <a:schemeClr val="tx1"/>
                </a:solidFill>
              </a:rPr>
              <a:t> and </a:t>
            </a:r>
            <a:r>
              <a:rPr lang="en-US" altLang="en-US" sz="1900" i="1" dirty="0">
                <a:solidFill>
                  <a:schemeClr val="tx1"/>
                </a:solidFill>
              </a:rPr>
              <a:t>b</a:t>
            </a:r>
            <a:r>
              <a:rPr lang="en-US" altLang="en-US" sz="1900" dirty="0">
                <a:solidFill>
                  <a:schemeClr val="tx1"/>
                </a:solidFill>
              </a:rPr>
              <a:t>,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altLang="en-US" sz="1900" dirty="0">
                <a:solidFill>
                  <a:schemeClr val="tx1"/>
                </a:solidFill>
              </a:rPr>
              <a:t>an output array: </a:t>
            </a:r>
            <a:r>
              <a:rPr lang="en-US" altLang="en-US" sz="1900" i="1" dirty="0">
                <a:solidFill>
                  <a:schemeClr val="tx1"/>
                </a:solidFill>
              </a:rPr>
              <a:t>c</a:t>
            </a:r>
            <a:r>
              <a:rPr lang="en-US" altLang="en-US" sz="1900" dirty="0">
                <a:solidFill>
                  <a:schemeClr val="tx1"/>
                </a:solidFill>
              </a:rPr>
              <a:t>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altLang="en-US" sz="1900" dirty="0">
                <a:solidFill>
                  <a:schemeClr val="tx1"/>
                </a:solidFill>
              </a:rPr>
              <a:t>three counters:  </a:t>
            </a:r>
            <a:r>
              <a:rPr lang="en-US" altLang="en-US" sz="1900" i="1" dirty="0" err="1">
                <a:solidFill>
                  <a:srgbClr val="0070C0"/>
                </a:solidFill>
              </a:rPr>
              <a:t>aptr</a:t>
            </a:r>
            <a:r>
              <a:rPr lang="en-US" altLang="en-US" sz="1900" dirty="0">
                <a:solidFill>
                  <a:srgbClr val="0070C0"/>
                </a:solidFill>
              </a:rPr>
              <a:t>, </a:t>
            </a:r>
            <a:r>
              <a:rPr lang="en-US" altLang="en-US" sz="1900" i="1" dirty="0" err="1">
                <a:solidFill>
                  <a:srgbClr val="0070C0"/>
                </a:solidFill>
              </a:rPr>
              <a:t>bptr</a:t>
            </a:r>
            <a:r>
              <a:rPr lang="en-US" altLang="en-US" sz="1900" dirty="0">
                <a:solidFill>
                  <a:srgbClr val="0070C0"/>
                </a:solidFill>
              </a:rPr>
              <a:t>, and </a:t>
            </a:r>
            <a:r>
              <a:rPr lang="en-US" altLang="en-US" sz="1900" i="1" dirty="0" err="1">
                <a:solidFill>
                  <a:srgbClr val="0070C0"/>
                </a:solidFill>
              </a:rPr>
              <a:t>cptr</a:t>
            </a:r>
            <a:r>
              <a:rPr lang="en-US" altLang="en-US" sz="1900" dirty="0">
                <a:solidFill>
                  <a:srgbClr val="0070C0"/>
                </a:solidFill>
              </a:rPr>
              <a:t>, 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</a:rPr>
              <a:t>which are initially set to the beginning of their respective arrays.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The smaller of </a:t>
            </a:r>
            <a:r>
              <a:rPr lang="en-US" altLang="en-US" sz="2200" i="1" dirty="0">
                <a:solidFill>
                  <a:schemeClr val="tx1"/>
                </a:solidFill>
              </a:rPr>
              <a:t>a</a:t>
            </a:r>
            <a:r>
              <a:rPr lang="en-US" altLang="en-US" sz="2200" dirty="0">
                <a:solidFill>
                  <a:schemeClr val="tx1"/>
                </a:solidFill>
              </a:rPr>
              <a:t>[</a:t>
            </a:r>
            <a:r>
              <a:rPr lang="en-US" altLang="en-US" sz="2200" i="1" dirty="0" err="1">
                <a:solidFill>
                  <a:schemeClr val="tx1"/>
                </a:solidFill>
              </a:rPr>
              <a:t>aptr</a:t>
            </a:r>
            <a:r>
              <a:rPr lang="en-US" altLang="en-US" sz="2200" dirty="0">
                <a:solidFill>
                  <a:schemeClr val="tx1"/>
                </a:solidFill>
              </a:rPr>
              <a:t>] and </a:t>
            </a:r>
            <a:r>
              <a:rPr lang="en-US" altLang="en-US" sz="2200" i="1" dirty="0">
                <a:solidFill>
                  <a:schemeClr val="tx1"/>
                </a:solidFill>
              </a:rPr>
              <a:t>b</a:t>
            </a:r>
            <a:r>
              <a:rPr lang="en-US" altLang="en-US" sz="2200" dirty="0">
                <a:solidFill>
                  <a:schemeClr val="tx1"/>
                </a:solidFill>
              </a:rPr>
              <a:t>[</a:t>
            </a:r>
            <a:r>
              <a:rPr lang="en-US" altLang="en-US" sz="2200" i="1" dirty="0" err="1">
                <a:solidFill>
                  <a:schemeClr val="tx1"/>
                </a:solidFill>
              </a:rPr>
              <a:t>bptr</a:t>
            </a:r>
            <a:r>
              <a:rPr lang="en-US" altLang="en-US" sz="2200" dirty="0">
                <a:solidFill>
                  <a:schemeClr val="tx1"/>
                </a:solidFill>
              </a:rPr>
              <a:t>] is copied to the next entry in </a:t>
            </a:r>
            <a:r>
              <a:rPr lang="en-US" altLang="en-US" sz="2200" i="1" dirty="0">
                <a:solidFill>
                  <a:schemeClr val="tx1"/>
                </a:solidFill>
              </a:rPr>
              <a:t>c</a:t>
            </a:r>
            <a:r>
              <a:rPr lang="en-US" altLang="en-US" sz="2200" dirty="0">
                <a:solidFill>
                  <a:schemeClr val="tx1"/>
                </a:solidFill>
              </a:rPr>
              <a:t>, and the appropriate counters are advanced.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When either input list is exhausted, the remainder of the other list is copied to </a:t>
            </a:r>
            <a:r>
              <a:rPr lang="en-US" altLang="en-US" sz="2200" i="1" dirty="0">
                <a:solidFill>
                  <a:schemeClr val="tx1"/>
                </a:solidFill>
              </a:rPr>
              <a:t>c</a:t>
            </a:r>
            <a:r>
              <a:rPr lang="en-US" altLang="en-US" sz="2200" dirty="0">
                <a:solidFill>
                  <a:schemeClr val="tx1"/>
                </a:solidFill>
              </a:rPr>
              <a:t>.</a:t>
            </a:r>
            <a:endParaRPr lang="en-US" altLang="en-US" sz="22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13E027-9313-46E4-A9B5-5431458DFF7A}"/>
              </a:ext>
            </a:extLst>
          </p:cNvPr>
          <p:cNvSpPr/>
          <p:nvPr/>
        </p:nvSpPr>
        <p:spPr>
          <a:xfrm>
            <a:off x="457200" y="499030"/>
            <a:ext cx="2084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b="1" dirty="0"/>
              <a:t>Merge Sort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665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709528" y="2915443"/>
            <a:ext cx="44545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Calculate the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centre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index of the input list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055603" y="3204556"/>
            <a:ext cx="4108450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Recursively call the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m_sort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procedure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the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left-half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of the input data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226732" y="3798144"/>
            <a:ext cx="4173538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Recursively call the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m_sort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procedure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the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right-half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of the input data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252085" y="4369296"/>
            <a:ext cx="2801052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Merge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the two sorted lists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E1FD25-B4B9-46A8-B84B-4B55F2FA7D51}"/>
              </a:ext>
            </a:extLst>
          </p:cNvPr>
          <p:cNvSpPr/>
          <p:nvPr/>
        </p:nvSpPr>
        <p:spPr>
          <a:xfrm>
            <a:off x="457200" y="499030"/>
            <a:ext cx="2084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b="1" dirty="0"/>
              <a:t>Merge Sort</a:t>
            </a:r>
            <a:endParaRPr lang="en-US" sz="3200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375B715E-30E6-4E1E-A795-7A999E446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910" y="1677393"/>
            <a:ext cx="7296011" cy="3790553"/>
          </a:xfrm>
        </p:spPr>
        <p:txBody>
          <a:bodyPr>
            <a:normAutofit fontScale="92500" lnSpcReduction="10000"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0000CC"/>
                </a:solidFill>
              </a:rPr>
              <a:t>void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m_sort</a:t>
            </a:r>
            <a:r>
              <a:rPr lang="en-US" altLang="en-US" sz="2000" dirty="0"/>
              <a:t>( </a:t>
            </a:r>
            <a:r>
              <a:rPr lang="en-US" altLang="en-US" sz="2000" dirty="0" err="1"/>
              <a:t>input_type</a:t>
            </a:r>
            <a:r>
              <a:rPr lang="en-US" altLang="en-US" sz="2000" dirty="0"/>
              <a:t> a[], </a:t>
            </a:r>
            <a:r>
              <a:rPr lang="en-US" altLang="en-US" sz="2000" dirty="0" err="1"/>
              <a:t>input_type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tmp_array</a:t>
            </a:r>
            <a:r>
              <a:rPr lang="en-US" altLang="en-US" sz="2000" dirty="0"/>
              <a:t>[ ], int left, int right )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/>
              <a:t>{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/>
              <a:t>int center;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0000CC"/>
                </a:solidFill>
              </a:rPr>
              <a:t>if</a:t>
            </a:r>
            <a:r>
              <a:rPr lang="en-US" altLang="en-US" sz="2000" dirty="0"/>
              <a:t>( left </a:t>
            </a:r>
            <a:r>
              <a:rPr lang="en-US" altLang="en-US" sz="2000" b="1" dirty="0"/>
              <a:t>&lt;</a:t>
            </a:r>
            <a:r>
              <a:rPr lang="en-US" altLang="en-US" sz="2000" dirty="0"/>
              <a:t> right )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/>
              <a:t>	{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/>
              <a:t>	center = (left + right) / 2;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/>
              <a:t>m_sort</a:t>
            </a:r>
            <a:r>
              <a:rPr lang="en-US" altLang="en-US" sz="2000" dirty="0"/>
              <a:t>( a, </a:t>
            </a:r>
            <a:r>
              <a:rPr lang="en-US" altLang="en-US" sz="2000" dirty="0" err="1"/>
              <a:t>tmp_array</a:t>
            </a:r>
            <a:r>
              <a:rPr lang="en-US" altLang="en-US" sz="2000" dirty="0"/>
              <a:t>, left, center );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/>
              <a:t>m_sort</a:t>
            </a:r>
            <a:r>
              <a:rPr lang="en-US" altLang="en-US" sz="2000" dirty="0"/>
              <a:t>( a, </a:t>
            </a:r>
            <a:r>
              <a:rPr lang="en-US" altLang="en-US" sz="2000" dirty="0" err="1"/>
              <a:t>tmp_array</a:t>
            </a:r>
            <a:r>
              <a:rPr lang="en-US" altLang="en-US" sz="2000" dirty="0"/>
              <a:t>, center+1, right );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/>
              <a:t>	merge( a, </a:t>
            </a:r>
            <a:r>
              <a:rPr lang="en-US" altLang="en-US" sz="2000" dirty="0" err="1"/>
              <a:t>tmp_array</a:t>
            </a:r>
            <a:r>
              <a:rPr lang="en-US" altLang="en-US" sz="2000" dirty="0"/>
              <a:t>, left, center+1, right );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/>
              <a:t>	}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/>
              <a:t>}</a:t>
            </a:r>
            <a:endParaRPr lang="en-US" altLang="en-US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14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5313</Words>
  <Application>Microsoft Office PowerPoint</Application>
  <PresentationFormat>On-screen Show (4:3)</PresentationFormat>
  <Paragraphs>976</Paragraphs>
  <Slides>61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3" baseType="lpstr">
      <vt:lpstr>MS UI Gothic</vt:lpstr>
      <vt:lpstr>Arial</vt:lpstr>
      <vt:lpstr>Calibri</vt:lpstr>
      <vt:lpstr>Calibri Light</vt:lpstr>
      <vt:lpstr>Cambria Math</vt:lpstr>
      <vt:lpstr>Garamond</vt:lpstr>
      <vt:lpstr>Times</vt:lpstr>
      <vt:lpstr>Times New Roman</vt:lpstr>
      <vt:lpstr>Trebuchet MS</vt:lpstr>
      <vt:lpstr>Wingdings</vt:lpstr>
      <vt:lpstr>Wingdings 2</vt:lpstr>
      <vt:lpstr>Office Theme</vt:lpstr>
      <vt:lpstr>CS302 Design and Analysis of Algorithm </vt:lpstr>
      <vt:lpstr>PowerPoint Presentation</vt:lpstr>
      <vt:lpstr>PowerPoint Presentation</vt:lpstr>
      <vt:lpstr>PowerPoint Presentation</vt:lpstr>
      <vt:lpstr>Merge Sort</vt:lpstr>
      <vt:lpstr>Split part</vt:lpstr>
      <vt:lpstr>Merge Part</vt:lpstr>
      <vt:lpstr>PowerPoint Presentation</vt:lpstr>
      <vt:lpstr>PowerPoint Presentation</vt:lpstr>
      <vt:lpstr>Merge Sort Example (recursive Function Calls)</vt:lpstr>
      <vt:lpstr>Merge Sort Example (Merging process)</vt:lpstr>
      <vt:lpstr>Merge two arrays</vt:lpstr>
      <vt:lpstr>Merge two arrays</vt:lpstr>
      <vt:lpstr>Merge two arrays</vt:lpstr>
      <vt:lpstr>Merge two arrays</vt:lpstr>
      <vt:lpstr>Merge two arrays</vt:lpstr>
      <vt:lpstr>Merge two arrays</vt:lpstr>
      <vt:lpstr>Merge two arrays</vt:lpstr>
      <vt:lpstr>Merge two arrays</vt:lpstr>
      <vt:lpstr>Merge two arrays</vt:lpstr>
      <vt:lpstr>Home work:  Find Time Complexity of merge sort using Iteration method, Recursion tree method and Master theorem</vt:lpstr>
      <vt:lpstr>Task</vt:lpstr>
      <vt:lpstr>Quick sort</vt:lpstr>
      <vt:lpstr>Quick Sort</vt:lpstr>
      <vt:lpstr>Quick Sort</vt:lpstr>
      <vt:lpstr>Quick Sort</vt:lpstr>
      <vt:lpstr>PowerPoint Presentation</vt:lpstr>
      <vt:lpstr>Quick Sort – Selecting the Pivot</vt:lpstr>
      <vt:lpstr>Quick Sort – Selecting the Pivot</vt:lpstr>
      <vt:lpstr>QuickSort :Partitioning strategy  Example</vt:lpstr>
      <vt:lpstr>QuickSort :Partitioning strategy  Step 1</vt:lpstr>
      <vt:lpstr>QuickSort :Partitioning strategy   Step 1</vt:lpstr>
      <vt:lpstr>QuickSort :Partitioning strategy   Step 1</vt:lpstr>
      <vt:lpstr>QuickSort :Partitioning strategy   Step 1</vt:lpstr>
      <vt:lpstr>QuickSort :Partitioning strategy   Step 2</vt:lpstr>
      <vt:lpstr>QuickSort :Partitioning strategy   Step 2</vt:lpstr>
      <vt:lpstr>QuickSort :Partitioning strategy   Step 3</vt:lpstr>
      <vt:lpstr>QuickSort :Partitioning strategy   Step 3</vt:lpstr>
      <vt:lpstr>QuickSort :Partitioning strategy   Step 3</vt:lpstr>
      <vt:lpstr>QuickSort : Recursive calls</vt:lpstr>
      <vt:lpstr>QuickSort : Left Recursive call</vt:lpstr>
      <vt:lpstr>Always select pivot in one manner.  If you select pivot as first/middle/Last element always select that element as pivot in recursive calls Better approach. Select pivot as Array[(L+R)/2] as pivot</vt:lpstr>
      <vt:lpstr>QuickSort : Left Recursive call An example to select last element as pivot   </vt:lpstr>
      <vt:lpstr>QuickSort : Left Recursive call Movements</vt:lpstr>
      <vt:lpstr>QuickSort : Left Recursive call Swap</vt:lpstr>
      <vt:lpstr>QuickSort : Left Recursive call Step 1: Swap</vt:lpstr>
      <vt:lpstr>QuickSort : Left Recursive call Movements</vt:lpstr>
      <vt:lpstr>QuickSort : Left Recursive call Swap with the pivot</vt:lpstr>
      <vt:lpstr>QuickSort : Left Recursive call Swap with the pivot</vt:lpstr>
      <vt:lpstr>QuickSort :Recursive Calls</vt:lpstr>
      <vt:lpstr>QuickSort</vt:lpstr>
      <vt:lpstr>QuickSort: Core Function</vt:lpstr>
      <vt:lpstr>QuickSort: Medians</vt:lpstr>
      <vt:lpstr>QuickSort: Medians</vt:lpstr>
      <vt:lpstr>QuickSort: Core Function</vt:lpstr>
      <vt:lpstr>QuickSort: Core Function</vt:lpstr>
      <vt:lpstr>QuickSort Analysis </vt:lpstr>
      <vt:lpstr>QuickSort Analysis </vt:lpstr>
      <vt:lpstr>QuickSort Analysis  Worst case</vt:lpstr>
      <vt:lpstr>QuickSort Analysis  Worst case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2020-02-12T15:16:12Z</dcterms:created>
  <dcterms:modified xsi:type="dcterms:W3CDTF">2021-04-20T07:30:46Z</dcterms:modified>
</cp:coreProperties>
</file>