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00" r:id="rId1"/>
  </p:sldMasterIdLst>
  <p:notesMasterIdLst>
    <p:notesMasterId r:id="rId49"/>
  </p:notesMasterIdLst>
  <p:sldIdLst>
    <p:sldId id="436" r:id="rId2"/>
    <p:sldId id="276" r:id="rId3"/>
    <p:sldId id="438" r:id="rId4"/>
    <p:sldId id="313" r:id="rId5"/>
    <p:sldId id="314" r:id="rId6"/>
    <p:sldId id="339" r:id="rId7"/>
    <p:sldId id="448" r:id="rId8"/>
    <p:sldId id="338" r:id="rId9"/>
    <p:sldId id="315" r:id="rId10"/>
    <p:sldId id="444" r:id="rId11"/>
    <p:sldId id="449" r:id="rId12"/>
    <p:sldId id="450" r:id="rId13"/>
    <p:sldId id="451" r:id="rId14"/>
    <p:sldId id="452" r:id="rId15"/>
    <p:sldId id="445" r:id="rId16"/>
    <p:sldId id="458" r:id="rId17"/>
    <p:sldId id="437" r:id="rId18"/>
    <p:sldId id="345" r:id="rId19"/>
    <p:sldId id="453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42" r:id="rId42"/>
    <p:sldId id="343" r:id="rId43"/>
    <p:sldId id="454" r:id="rId44"/>
    <p:sldId id="455" r:id="rId45"/>
    <p:sldId id="456" r:id="rId46"/>
    <p:sldId id="443" r:id="rId47"/>
    <p:sldId id="45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79053" autoAdjust="0"/>
  </p:normalViewPr>
  <p:slideViewPr>
    <p:cSldViewPr>
      <p:cViewPr varScale="1">
        <p:scale>
          <a:sx n="58" d="100"/>
          <a:sy n="58" d="100"/>
        </p:scale>
        <p:origin x="1830" y="6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EED7EA-6FD9-4EFB-A47E-3269D7185C0F}" type="datetimeFigureOut">
              <a:rPr lang="en-US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69C32AA-29E0-4558-BC14-174AC8456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Since counting sort takes  O(</a:t>
            </a:r>
            <a:r>
              <a:rPr lang="en-US" sz="1200" i="1" dirty="0"/>
              <a:t>k</a:t>
            </a:r>
            <a:r>
              <a:rPr lang="en-US" sz="1200" dirty="0"/>
              <a:t> + </a:t>
            </a:r>
            <a:r>
              <a:rPr lang="en-US" sz="1200" i="1" dirty="0"/>
              <a:t>n</a:t>
            </a:r>
            <a:r>
              <a:rPr lang="en-US" sz="1200" dirty="0"/>
              <a:t>), which is  O(</a:t>
            </a:r>
            <a:r>
              <a:rPr lang="en-US" sz="1200" i="1" dirty="0"/>
              <a:t>n</a:t>
            </a:r>
            <a:r>
              <a:rPr lang="en-US" sz="1200" dirty="0"/>
              <a:t>) for small </a:t>
            </a:r>
            <a:r>
              <a:rPr lang="en-US" sz="1200" i="1" dirty="0"/>
              <a:t>k</a:t>
            </a:r>
            <a:r>
              <a:rPr lang="en-US" sz="1200" dirty="0"/>
              <a:t>, and we do </a:t>
            </a:r>
            <a:r>
              <a:rPr lang="en-US" sz="1200" i="1" dirty="0"/>
              <a:t>d </a:t>
            </a:r>
            <a:r>
              <a:rPr lang="en-US" sz="1200" dirty="0"/>
              <a:t>counting sorts, radix sort takes  O(</a:t>
            </a:r>
            <a:r>
              <a:rPr lang="en-US" sz="1200" i="1" dirty="0"/>
              <a:t>n d</a:t>
            </a:r>
            <a:r>
              <a:rPr lang="en-US" sz="1200" dirty="0"/>
              <a:t>) =O(n)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74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85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54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5174F-189E-40B0-BB93-397137413090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6CBAB-534E-4712-AA17-E31CD05A06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6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7FD50-74D2-4A8D-94FD-D9EC93C7A523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227DE-CE32-44AE-A161-120C4BB761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0AD70-4081-4E14-AD79-C664B0298531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449DC-529D-4A39-9DC2-A0151CFEA3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0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53D32-1ACC-4654-94E6-E56A8ED1ACAB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80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BA85B-CEF2-4FBF-A0B1-CF6D10AEEEF6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0E16E-1C27-431A-97BB-B1E54A1F07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72FA2-C53D-45EC-9451-237AADD338BE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2AE34-C994-41F1-8AB0-0E6D250AC2D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807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80F50-8342-4C01-B9B7-D658DD60955A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3B842-D885-4CB1-8239-20698607C1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36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4527CD-3025-4635-811D-331AE64AB8E1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3635F-DFA8-44BA-8715-8BF71702F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6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A8191-FB4B-4F7F-9246-3F65BAE67B18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5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A2E48-0F9E-47C0-BD81-E04DEB9CFBEF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C79C3-D587-4339-93EE-E3DE2325D0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EECAE-B25A-4E4D-AA9E-BBF75DDA24C8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D5FA-E505-4634-888D-1299CD39E1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90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B6A447-00A6-4323-A71C-6CB906EB8FB9}" type="datetime1">
              <a:rPr lang="en-US" smtClean="0"/>
              <a:pPr>
                <a:defRPr/>
              </a:pPr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099839-891C-4A6B-AE45-4A2E26D7BF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51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ower-bound-on-comparison-based-sorting-algorithm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wingwiththeweb.com/2012/11/algorithm-insertion-sor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rowingwiththeweb.com/2012/12/algorithm-quicksort.html" TargetMode="External"/><Relationship Id="rId4" Type="http://schemas.openxmlformats.org/officeDocument/2006/relationships/hyperlink" Target="http://www.growingwiththeweb.com/2012/11/algorithm-merge-sort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0"/>
            <a:ext cx="5162550" cy="1325563"/>
          </a:xfrm>
        </p:spPr>
        <p:txBody>
          <a:bodyPr/>
          <a:lstStyle/>
          <a:p>
            <a:r>
              <a:rPr lang="en-US" dirty="0"/>
              <a:t>Sorting techniques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93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How long does radix sort take?</a:t>
            </a:r>
          </a:p>
          <a:p>
            <a:r>
              <a:rPr lang="en-US" sz="1800" dirty="0"/>
              <a:t> There are now three parameters </a:t>
            </a:r>
          </a:p>
          <a:p>
            <a:pPr lvl="1"/>
            <a:r>
              <a:rPr lang="en-US" sz="1800" i="1" dirty="0"/>
              <a:t>n</a:t>
            </a:r>
            <a:r>
              <a:rPr lang="en-US" sz="1800" dirty="0"/>
              <a:t>: the size of the array,</a:t>
            </a:r>
          </a:p>
          <a:p>
            <a:pPr lvl="1"/>
            <a:r>
              <a:rPr lang="en-US" sz="1800" dirty="0"/>
              <a:t> </a:t>
            </a:r>
            <a:r>
              <a:rPr lang="en-US" sz="1800" i="1" dirty="0"/>
              <a:t>k</a:t>
            </a:r>
            <a:r>
              <a:rPr lang="en-US" sz="1800" dirty="0"/>
              <a:t>: the base (in case of decimal number its 10), </a:t>
            </a:r>
          </a:p>
          <a:p>
            <a:pPr lvl="1"/>
            <a:r>
              <a:rPr lang="en-US" sz="1800" dirty="0"/>
              <a:t>now </a:t>
            </a:r>
            <a:r>
              <a:rPr lang="en-US" sz="1800" i="1" dirty="0"/>
              <a:t>d</a:t>
            </a:r>
            <a:r>
              <a:rPr lang="en-US" sz="1800" dirty="0"/>
              <a:t>, the number of digits. </a:t>
            </a:r>
          </a:p>
          <a:p>
            <a:pPr>
              <a:buNone/>
            </a:pPr>
            <a:endParaRPr lang="en-CA" alt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4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762000"/>
            <a:ext cx="9182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3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243012"/>
            <a:ext cx="91821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2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233487"/>
            <a:ext cx="9163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2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876300"/>
            <a:ext cx="9182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DOC, SLEEPY, COW, HAPPY, JOY, CARD, SNOW, COLD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32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1152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6600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8154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4871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6600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Bucket Sort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6979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713"/>
              </a:lnSpc>
            </a:pPr>
            <a:r>
              <a:rPr lang="en-CA" altLang="en-US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CA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Bucket sorts work well for data sets where the possible key values are known and relatively small and there are on average just a few elements per bucket. </a:t>
            </a:r>
          </a:p>
          <a:p>
            <a:pPr algn="just"/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is mostly used to sort floating numbers</a:t>
            </a:r>
          </a:p>
          <a:p>
            <a:pPr algn="just"/>
            <a:r>
              <a:rPr lang="en-CA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assumes that values which we sort lies between 0 and 1</a:t>
            </a:r>
          </a:p>
          <a:p>
            <a:pPr>
              <a:buNone/>
            </a:pPr>
            <a:r>
              <a:rPr lang="en-CA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-e [0,1)</a:t>
            </a:r>
            <a:br>
              <a:rPr lang="en-CA" sz="3200" dirty="0">
                <a:solidFill>
                  <a:srgbClr val="000000"/>
                </a:solidFill>
                <a:latin typeface="Times New Roman"/>
              </a:rPr>
            </a:b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Bucket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Bucket sort is a sorting technique in which array is partitioned into the buckets. </a:t>
            </a:r>
          </a:p>
          <a:p>
            <a:r>
              <a:rPr lang="en-US" sz="2400" dirty="0"/>
              <a:t>By this, each bucket will be sorted individually, by using some another sorting algorithm such as insertion sort. </a:t>
            </a:r>
          </a:p>
          <a:p>
            <a:r>
              <a:rPr lang="en-US" sz="2400" dirty="0"/>
              <a:t>This sorting technique assumes that the input is drawn from a uniform distribution by which it has an average case of O(n). </a:t>
            </a:r>
          </a:p>
          <a:p>
            <a:r>
              <a:rPr lang="en-US" sz="2400" dirty="0"/>
              <a:t>Bucket sort is a fast technique because bucket sort presumes that the input is generated by a process, which will distribute the element uniformly and independently over the interval.</a:t>
            </a:r>
          </a:p>
        </p:txBody>
      </p:sp>
    </p:spTree>
    <p:extLst>
      <p:ext uri="{BB962C8B-B14F-4D97-AF65-F5344CB8AC3E}">
        <p14:creationId xmlns:p14="http://schemas.microsoft.com/office/powerpoint/2010/main" val="389451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22537" y="1448360"/>
            <a:ext cx="7542960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/>
            <a:r>
              <a:rPr lang="en-US" altLang="en-US" b="1" dirty="0"/>
              <a:t>Radix sort</a:t>
            </a:r>
          </a:p>
          <a:p>
            <a:pPr eaLnBrk="1" hangingPunct="1"/>
            <a:r>
              <a:rPr lang="en-US" altLang="en-US" b="1" dirty="0"/>
              <a:t>Bucket Sort</a:t>
            </a:r>
          </a:p>
          <a:p>
            <a:pPr eaLnBrk="1" hangingPunct="1"/>
            <a:r>
              <a:rPr lang="en-US" altLang="en-US" dirty="0"/>
              <a:t>Heap Sort</a:t>
            </a:r>
          </a:p>
          <a:p>
            <a:pPr eaLnBrk="1" hangingPunct="1"/>
            <a:r>
              <a:rPr lang="en-US" altLang="en-US" dirty="0"/>
              <a:t>Count Sort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62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Box 2"/>
          <p:cNvSpPr txBox="1">
            <a:spLocks noChangeArrowheads="1"/>
          </p:cNvSpPr>
          <p:nvPr/>
        </p:nvSpPr>
        <p:spPr bwMode="auto">
          <a:xfrm>
            <a:off x="1050637" y="2034171"/>
            <a:ext cx="1930016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524"/>
              </a:lnSpc>
            </a:pPr>
            <a:r>
              <a:rPr lang="en-CA" alt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Bucket-Sort (A)</a:t>
            </a:r>
          </a:p>
          <a:p>
            <a:pPr>
              <a:lnSpc>
                <a:spcPts val="2524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050637" y="2448789"/>
            <a:ext cx="2143215" cy="6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 n  =  length [A]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7" name="TextBox 4"/>
          <p:cNvSpPr txBox="1">
            <a:spLocks noChangeArrowheads="1"/>
          </p:cNvSpPr>
          <p:nvPr/>
        </p:nvSpPr>
        <p:spPr bwMode="auto">
          <a:xfrm>
            <a:off x="1050637" y="2818583"/>
            <a:ext cx="134652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78" name="TextBox 5"/>
          <p:cNvSpPr txBox="1">
            <a:spLocks noChangeArrowheads="1"/>
          </p:cNvSpPr>
          <p:nvPr/>
        </p:nvSpPr>
        <p:spPr bwMode="auto">
          <a:xfrm>
            <a:off x="1743364" y="2818583"/>
            <a:ext cx="1357744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n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79" name="TextBox 6"/>
          <p:cNvSpPr txBox="1">
            <a:spLocks noChangeArrowheads="1"/>
          </p:cNvSpPr>
          <p:nvPr/>
        </p:nvSpPr>
        <p:spPr bwMode="auto">
          <a:xfrm>
            <a:off x="1050637" y="3199583"/>
            <a:ext cx="134652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0" name="TextBox 7"/>
          <p:cNvSpPr txBox="1">
            <a:spLocks noChangeArrowheads="1"/>
          </p:cNvSpPr>
          <p:nvPr/>
        </p:nvSpPr>
        <p:spPr bwMode="auto">
          <a:xfrm>
            <a:off x="1951182" y="3199583"/>
            <a:ext cx="3691523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insert A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into list B [10 A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]]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1" name="TextBox 8"/>
          <p:cNvSpPr txBox="1">
            <a:spLocks noChangeArrowheads="1"/>
          </p:cNvSpPr>
          <p:nvPr/>
        </p:nvSpPr>
        <p:spPr bwMode="auto">
          <a:xfrm>
            <a:off x="1050637" y="3591789"/>
            <a:ext cx="134652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2" name="TextBox 9"/>
          <p:cNvSpPr txBox="1">
            <a:spLocks noChangeArrowheads="1"/>
          </p:cNvSpPr>
          <p:nvPr/>
        </p:nvSpPr>
        <p:spPr bwMode="auto">
          <a:xfrm>
            <a:off x="1604818" y="3591789"/>
            <a:ext cx="1716817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to n - 1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3" name="TextBox 10"/>
          <p:cNvSpPr txBox="1">
            <a:spLocks noChangeArrowheads="1"/>
          </p:cNvSpPr>
          <p:nvPr/>
        </p:nvSpPr>
        <p:spPr bwMode="auto">
          <a:xfrm>
            <a:off x="1050637" y="3972789"/>
            <a:ext cx="134652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4" name="TextBox 11"/>
          <p:cNvSpPr txBox="1">
            <a:spLocks noChangeArrowheads="1"/>
          </p:cNvSpPr>
          <p:nvPr/>
        </p:nvSpPr>
        <p:spPr bwMode="auto">
          <a:xfrm>
            <a:off x="1675534" y="3972789"/>
            <a:ext cx="3736600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sort list B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with insertion sort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5" name="TextBox 12"/>
          <p:cNvSpPr txBox="1">
            <a:spLocks noChangeArrowheads="1"/>
          </p:cNvSpPr>
          <p:nvPr/>
        </p:nvSpPr>
        <p:spPr bwMode="auto">
          <a:xfrm>
            <a:off x="1050637" y="4376201"/>
            <a:ext cx="6756658" cy="6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    concatenate the lists B[0], B[1] ... B[n-1] together in order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0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1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3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4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5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6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7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8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9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0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1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2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3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4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5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6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7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8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19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0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1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2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3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4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5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6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7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8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29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30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31" name="TextBox 34"/>
          <p:cNvSpPr txBox="1">
            <a:spLocks noChangeArrowheads="1"/>
          </p:cNvSpPr>
          <p:nvPr/>
        </p:nvSpPr>
        <p:spPr bwMode="auto">
          <a:xfrm>
            <a:off x="3856182" y="4067735"/>
            <a:ext cx="288541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32" name="TextBox 35"/>
          <p:cNvSpPr txBox="1">
            <a:spLocks noChangeArrowheads="1"/>
          </p:cNvSpPr>
          <p:nvPr/>
        </p:nvSpPr>
        <p:spPr bwMode="auto">
          <a:xfrm>
            <a:off x="4999182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33" name="TextBox 36"/>
          <p:cNvSpPr txBox="1">
            <a:spLocks noChangeArrowheads="1"/>
          </p:cNvSpPr>
          <p:nvPr/>
        </p:nvSpPr>
        <p:spPr bwMode="auto">
          <a:xfrm>
            <a:off x="4999182" y="1030942"/>
            <a:ext cx="80791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34" name="TextBox 37"/>
          <p:cNvSpPr txBox="1">
            <a:spLocks noChangeArrowheads="1"/>
          </p:cNvSpPr>
          <p:nvPr/>
        </p:nvSpPr>
        <p:spPr bwMode="auto">
          <a:xfrm>
            <a:off x="4999182" y="1355912"/>
            <a:ext cx="2681055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A[1] into list B[10 A [1]]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4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5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6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7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8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9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0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1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2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3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4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5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6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7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8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39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0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1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2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3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4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5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6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7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8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9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0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1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2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3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4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5" name="TextBox 34"/>
          <p:cNvSpPr txBox="1">
            <a:spLocks noChangeArrowheads="1"/>
          </p:cNvSpPr>
          <p:nvPr/>
        </p:nvSpPr>
        <p:spPr bwMode="auto">
          <a:xfrm>
            <a:off x="3925455" y="1647264"/>
            <a:ext cx="288541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6" name="TextBox 35"/>
          <p:cNvSpPr txBox="1">
            <a:spLocks noChangeArrowheads="1"/>
          </p:cNvSpPr>
          <p:nvPr/>
        </p:nvSpPr>
        <p:spPr bwMode="auto">
          <a:xfrm>
            <a:off x="3856182" y="4067735"/>
            <a:ext cx="288541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7" name="TextBox 36"/>
          <p:cNvSpPr txBox="1">
            <a:spLocks noChangeArrowheads="1"/>
          </p:cNvSpPr>
          <p:nvPr/>
        </p:nvSpPr>
        <p:spPr bwMode="auto">
          <a:xfrm>
            <a:off x="5622636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8" name="TextBox 37"/>
          <p:cNvSpPr txBox="1">
            <a:spLocks noChangeArrowheads="1"/>
          </p:cNvSpPr>
          <p:nvPr/>
        </p:nvSpPr>
        <p:spPr bwMode="auto">
          <a:xfrm>
            <a:off x="5622636" y="1030942"/>
            <a:ext cx="80791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9" name="TextBox 38"/>
          <p:cNvSpPr txBox="1">
            <a:spLocks noChangeArrowheads="1"/>
          </p:cNvSpPr>
          <p:nvPr/>
        </p:nvSpPr>
        <p:spPr bwMode="auto">
          <a:xfrm>
            <a:off x="5622636" y="1355912"/>
            <a:ext cx="2681055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A[2] into list B[10 A [2]]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8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9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0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1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2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3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4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5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6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7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8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9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0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1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2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3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4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5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6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7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8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9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0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1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2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3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4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5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6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7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8" name="TextBox 33"/>
          <p:cNvSpPr txBox="1">
            <a:spLocks noChangeArrowheads="1"/>
          </p:cNvSpPr>
          <p:nvPr/>
        </p:nvSpPr>
        <p:spPr bwMode="auto">
          <a:xfrm>
            <a:off x="2713182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9" name="TextBox 34"/>
          <p:cNvSpPr txBox="1">
            <a:spLocks noChangeArrowheads="1"/>
          </p:cNvSpPr>
          <p:nvPr/>
        </p:nvSpPr>
        <p:spPr bwMode="auto">
          <a:xfrm>
            <a:off x="3834535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80" name="TextBox 35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81" name="TextBox 36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82" name="TextBox 37"/>
          <p:cNvSpPr txBox="1">
            <a:spLocks noChangeArrowheads="1"/>
          </p:cNvSpPr>
          <p:nvPr/>
        </p:nvSpPr>
        <p:spPr bwMode="auto">
          <a:xfrm>
            <a:off x="5622636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83" name="TextBox 38"/>
          <p:cNvSpPr txBox="1">
            <a:spLocks noChangeArrowheads="1"/>
          </p:cNvSpPr>
          <p:nvPr/>
        </p:nvSpPr>
        <p:spPr bwMode="auto">
          <a:xfrm>
            <a:off x="5622636" y="1030942"/>
            <a:ext cx="80791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84" name="TextBox 39"/>
          <p:cNvSpPr txBox="1">
            <a:spLocks noChangeArrowheads="1"/>
          </p:cNvSpPr>
          <p:nvPr/>
        </p:nvSpPr>
        <p:spPr bwMode="auto">
          <a:xfrm>
            <a:off x="5622636" y="1355912"/>
            <a:ext cx="2681055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A[3] into list B[10 A [3]]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2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3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4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5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6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7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8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9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0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1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2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3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4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5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6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7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8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9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0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1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2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3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4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5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6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7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8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9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0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1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2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3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4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5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6" name="TextBox 37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7" name="TextBox 38"/>
          <p:cNvSpPr txBox="1">
            <a:spLocks noChangeArrowheads="1"/>
          </p:cNvSpPr>
          <p:nvPr/>
        </p:nvSpPr>
        <p:spPr bwMode="auto">
          <a:xfrm>
            <a:off x="5622636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8" name="TextBox 39"/>
          <p:cNvSpPr txBox="1">
            <a:spLocks noChangeArrowheads="1"/>
          </p:cNvSpPr>
          <p:nvPr/>
        </p:nvSpPr>
        <p:spPr bwMode="auto">
          <a:xfrm>
            <a:off x="5622636" y="1030942"/>
            <a:ext cx="80791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09" name="TextBox 40"/>
          <p:cNvSpPr txBox="1">
            <a:spLocks noChangeArrowheads="1"/>
          </p:cNvSpPr>
          <p:nvPr/>
        </p:nvSpPr>
        <p:spPr bwMode="auto">
          <a:xfrm>
            <a:off x="5622636" y="1355912"/>
            <a:ext cx="2681055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A[4] into list B[10 A [4]]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7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8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9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0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1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2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3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4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5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6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7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8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9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0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1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2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3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4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5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6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7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8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9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0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1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2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3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4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5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6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7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8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9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30" name="TextBox 37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31" name="TextBox 38"/>
          <p:cNvSpPr txBox="1">
            <a:spLocks noChangeArrowheads="1"/>
          </p:cNvSpPr>
          <p:nvPr/>
        </p:nvSpPr>
        <p:spPr bwMode="auto">
          <a:xfrm>
            <a:off x="5622636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32" name="TextBox 39"/>
          <p:cNvSpPr txBox="1">
            <a:spLocks noChangeArrowheads="1"/>
          </p:cNvSpPr>
          <p:nvPr/>
        </p:nvSpPr>
        <p:spPr bwMode="auto">
          <a:xfrm>
            <a:off x="5622636" y="1030942"/>
            <a:ext cx="80791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33" name="TextBox 40"/>
          <p:cNvSpPr txBox="1">
            <a:spLocks noChangeArrowheads="1"/>
          </p:cNvSpPr>
          <p:nvPr/>
        </p:nvSpPr>
        <p:spPr bwMode="auto">
          <a:xfrm>
            <a:off x="5622636" y="1355912"/>
            <a:ext cx="2681055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A[5] into list B[10 A [5]]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34" name="TextBox 41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1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2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3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4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5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6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7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8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9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0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1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2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3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4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5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6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7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8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9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0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1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2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3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4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5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6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7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8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9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0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1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2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3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4" name="TextBox 37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5" name="TextBox 38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6" name="TextBox 39"/>
          <p:cNvSpPr txBox="1">
            <a:spLocks noChangeArrowheads="1"/>
          </p:cNvSpPr>
          <p:nvPr/>
        </p:nvSpPr>
        <p:spPr bwMode="auto">
          <a:xfrm>
            <a:off x="5622636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7" name="TextBox 40"/>
          <p:cNvSpPr txBox="1">
            <a:spLocks noChangeArrowheads="1"/>
          </p:cNvSpPr>
          <p:nvPr/>
        </p:nvSpPr>
        <p:spPr bwMode="auto">
          <a:xfrm>
            <a:off x="5622636" y="1030942"/>
            <a:ext cx="80791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6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8" name="TextBox 41"/>
          <p:cNvSpPr txBox="1">
            <a:spLocks noChangeArrowheads="1"/>
          </p:cNvSpPr>
          <p:nvPr/>
        </p:nvSpPr>
        <p:spPr bwMode="auto">
          <a:xfrm>
            <a:off x="5622636" y="1355912"/>
            <a:ext cx="2681055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A[6] into list B[10 A [6]]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59" name="TextBox 42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4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5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6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7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8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9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0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1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2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3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4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5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6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7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8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9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0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1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2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3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4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5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6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7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8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9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0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1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2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3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4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5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6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7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8" name="TextBox 37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9" name="TextBox 38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80" name="TextBox 39"/>
          <p:cNvSpPr txBox="1">
            <a:spLocks noChangeArrowheads="1"/>
          </p:cNvSpPr>
          <p:nvPr/>
        </p:nvSpPr>
        <p:spPr bwMode="auto">
          <a:xfrm>
            <a:off x="5622636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81" name="TextBox 40"/>
          <p:cNvSpPr txBox="1">
            <a:spLocks noChangeArrowheads="1"/>
          </p:cNvSpPr>
          <p:nvPr/>
        </p:nvSpPr>
        <p:spPr bwMode="auto">
          <a:xfrm>
            <a:off x="5622636" y="1030942"/>
            <a:ext cx="852798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 7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82" name="TextBox 41"/>
          <p:cNvSpPr txBox="1">
            <a:spLocks noChangeArrowheads="1"/>
          </p:cNvSpPr>
          <p:nvPr/>
        </p:nvSpPr>
        <p:spPr bwMode="auto">
          <a:xfrm>
            <a:off x="5622636" y="1355912"/>
            <a:ext cx="2681055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A[7] into list B[10 A [7]]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83" name="TextBox 42"/>
          <p:cNvSpPr txBox="1">
            <a:spLocks noChangeArrowheads="1"/>
          </p:cNvSpPr>
          <p:nvPr/>
        </p:nvSpPr>
        <p:spPr bwMode="auto">
          <a:xfrm>
            <a:off x="5703455" y="205067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84" name="TextBox 43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0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1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2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3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4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5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6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7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8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9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0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1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2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3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4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5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6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7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8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9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0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1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2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3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4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5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6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7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8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9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0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1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2" name="TextBox 37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3" name="TextBox 38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4" name="TextBox 39"/>
          <p:cNvSpPr txBox="1">
            <a:spLocks noChangeArrowheads="1"/>
          </p:cNvSpPr>
          <p:nvPr/>
        </p:nvSpPr>
        <p:spPr bwMode="auto">
          <a:xfrm>
            <a:off x="5622636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5" name="TextBox 40"/>
          <p:cNvSpPr txBox="1">
            <a:spLocks noChangeArrowheads="1"/>
          </p:cNvSpPr>
          <p:nvPr/>
        </p:nvSpPr>
        <p:spPr bwMode="auto">
          <a:xfrm>
            <a:off x="5622636" y="1030942"/>
            <a:ext cx="852798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 8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6" name="TextBox 41"/>
          <p:cNvSpPr txBox="1">
            <a:spLocks noChangeArrowheads="1"/>
          </p:cNvSpPr>
          <p:nvPr/>
        </p:nvSpPr>
        <p:spPr bwMode="auto">
          <a:xfrm>
            <a:off x="5622636" y="1355912"/>
            <a:ext cx="2681055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A[8] into list B[10 A [8]]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7" name="TextBox 42"/>
          <p:cNvSpPr txBox="1">
            <a:spLocks noChangeArrowheads="1"/>
          </p:cNvSpPr>
          <p:nvPr/>
        </p:nvSpPr>
        <p:spPr bwMode="auto">
          <a:xfrm>
            <a:off x="5703455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8" name="TextBox 43"/>
          <p:cNvSpPr txBox="1">
            <a:spLocks noChangeArrowheads="1"/>
          </p:cNvSpPr>
          <p:nvPr/>
        </p:nvSpPr>
        <p:spPr bwMode="auto">
          <a:xfrm>
            <a:off x="5703455" y="205067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09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2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3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4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5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6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7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8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9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0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1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2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3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4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5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6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7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8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9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0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1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2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3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4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5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6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7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8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9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0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1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2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3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4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5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6" name="TextBox 37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7" name="TextBox 38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8" name="TextBox 39"/>
          <p:cNvSpPr txBox="1">
            <a:spLocks noChangeArrowheads="1"/>
          </p:cNvSpPr>
          <p:nvPr/>
        </p:nvSpPr>
        <p:spPr bwMode="auto">
          <a:xfrm>
            <a:off x="5622636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29" name="TextBox 40"/>
          <p:cNvSpPr txBox="1">
            <a:spLocks noChangeArrowheads="1"/>
          </p:cNvSpPr>
          <p:nvPr/>
        </p:nvSpPr>
        <p:spPr bwMode="auto">
          <a:xfrm>
            <a:off x="5622636" y="1030942"/>
            <a:ext cx="852798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 9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30" name="TextBox 41"/>
          <p:cNvSpPr txBox="1">
            <a:spLocks noChangeArrowheads="1"/>
          </p:cNvSpPr>
          <p:nvPr/>
        </p:nvSpPr>
        <p:spPr bwMode="auto">
          <a:xfrm>
            <a:off x="5622636" y="1355912"/>
            <a:ext cx="2681055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A[9] into list B[10 A [9]]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31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32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	.23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33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6600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Radix Sort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6414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6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7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8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9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0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1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2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3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4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5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6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7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8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9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0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1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2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3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4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5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6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7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8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9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0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1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2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3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4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5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6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7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8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9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50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51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52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53" name="TextBox 40"/>
          <p:cNvSpPr txBox="1">
            <a:spLocks noChangeArrowheads="1"/>
          </p:cNvSpPr>
          <p:nvPr/>
        </p:nvSpPr>
        <p:spPr bwMode="auto">
          <a:xfrm>
            <a:off x="5622636" y="705971"/>
            <a:ext cx="729367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n =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54" name="TextBox 41"/>
          <p:cNvSpPr txBox="1">
            <a:spLocks noChangeArrowheads="1"/>
          </p:cNvSpPr>
          <p:nvPr/>
        </p:nvSpPr>
        <p:spPr bwMode="auto">
          <a:xfrm>
            <a:off x="5622637" y="1030942"/>
            <a:ext cx="942566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for 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 10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55" name="TextBox 42"/>
          <p:cNvSpPr txBox="1">
            <a:spLocks noChangeArrowheads="1"/>
          </p:cNvSpPr>
          <p:nvPr/>
        </p:nvSpPr>
        <p:spPr bwMode="auto">
          <a:xfrm>
            <a:off x="5622637" y="1355912"/>
            <a:ext cx="2860591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 do insert A[10] into list B[10 A [10]]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56" name="TextBox 43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57" name="TextBox 44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	.23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58" name="TextBox 45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0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1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2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3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4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5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6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7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8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49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0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1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2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3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4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5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6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7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8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59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0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1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2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3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4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5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6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7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8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69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0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1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2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3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4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5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6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7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8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B[0]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79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80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	.23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81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3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4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5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6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7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8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9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0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1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2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3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4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5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6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7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8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9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0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1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2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3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4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5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6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7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8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9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0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1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2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3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4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5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6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7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8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9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00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01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02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B[1]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03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04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	.23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05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8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9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0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1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2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3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4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5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6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7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8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99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0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1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2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3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4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5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6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7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8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09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0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1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2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3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4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5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6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7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8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19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0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1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2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3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4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5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2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6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B[2]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7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8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	.26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229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1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3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4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5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6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7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8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9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0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1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2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3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4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5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6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7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8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29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0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1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2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3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4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5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6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7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8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39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0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1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2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3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4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5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6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7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8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49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50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B[3]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51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52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	.26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53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5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6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7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8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9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0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1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2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3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4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5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6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7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8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9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0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1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2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3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4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5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6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7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8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59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0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1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2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3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4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5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6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7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8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69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70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71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72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73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4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74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B[4]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75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76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	.26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77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0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1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2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3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4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5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6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7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8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9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0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1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2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3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4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5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6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7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8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79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0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1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2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3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4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5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6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7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8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89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0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1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2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3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4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5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6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7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8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B[5]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99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300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	.26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301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4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5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6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7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8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9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0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1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2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3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4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5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6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7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8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99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0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1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2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3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4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5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6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7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8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09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0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1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2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3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4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5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6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7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8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19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20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21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6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22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B[6]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23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24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	.26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325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7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8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9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0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1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2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3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4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5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6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7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8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19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0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1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2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3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4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5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6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7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8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29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0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1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2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3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4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5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6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7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8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39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0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1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2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3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4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5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7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6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B[7]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7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8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	.26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49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1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2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3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4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5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6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7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9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0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1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2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3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4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5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6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7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8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49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0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1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2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3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4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5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6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7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8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59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0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1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2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3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4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5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6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7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8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69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70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B[8]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71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72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	.26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73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 </a:t>
            </a:r>
            <a:r>
              <a:rPr lang="en-US" dirty="0">
                <a:hlinkClick r:id="rId2"/>
              </a:rPr>
              <a:t>lower bound for Comparison based sorting algorithm</a:t>
            </a:r>
            <a:r>
              <a:rPr lang="en-US" dirty="0"/>
              <a:t> (Merge Sort, Heap Sort, Quick-Sort .. </a:t>
            </a:r>
            <a:r>
              <a:rPr lang="en-US" dirty="0" err="1"/>
              <a:t>etc</a:t>
            </a:r>
            <a:r>
              <a:rPr lang="en-US" dirty="0"/>
              <a:t>) is Ω(</a:t>
            </a:r>
            <a:r>
              <a:rPr lang="en-US" dirty="0" err="1"/>
              <a:t>nLogn</a:t>
            </a:r>
            <a:r>
              <a:rPr lang="en-US" dirty="0"/>
              <a:t>), i.e., they cannot do better than </a:t>
            </a:r>
            <a:r>
              <a:rPr lang="en-US" dirty="0" err="1"/>
              <a:t>nLogn</a:t>
            </a:r>
            <a:r>
              <a:rPr lang="en-US" dirty="0"/>
              <a:t>.</a:t>
            </a:r>
          </a:p>
          <a:p>
            <a:pPr algn="just">
              <a:lnSpc>
                <a:spcPts val="2064"/>
              </a:lnSpc>
              <a:tabLst>
                <a:tab pos="306294" algn="l"/>
              </a:tabLst>
            </a:pPr>
            <a:r>
              <a:rPr lang="en-CA" altLang="en-US" dirty="0"/>
              <a:t>Radix sort is used to sort numbers using 10 buckets for decimal numbers ranging 0 - 9.</a:t>
            </a:r>
          </a:p>
          <a:p>
            <a:pPr algn="just">
              <a:lnSpc>
                <a:spcPts val="2064"/>
              </a:lnSpc>
              <a:tabLst>
                <a:tab pos="306294" algn="l"/>
              </a:tabLst>
            </a:pPr>
            <a:endParaRPr lang="en-CA" altLang="en-US" dirty="0"/>
          </a:p>
          <a:p>
            <a:pPr algn="just">
              <a:lnSpc>
                <a:spcPts val="2480"/>
              </a:lnSpc>
            </a:pPr>
            <a:r>
              <a:rPr lang="en-CA" altLang="en-US" dirty="0"/>
              <a:t>The given numbers are first sorted according to the unit digit and this sorting process continues to the last digit (i.e. the most significant bit) in d-passes for d-digit numbers.</a:t>
            </a:r>
          </a:p>
          <a:p>
            <a:pPr algn="just">
              <a:lnSpc>
                <a:spcPts val="2480"/>
              </a:lnSpc>
            </a:pPr>
            <a:r>
              <a:rPr lang="en-CA" altLang="en-US" dirty="0"/>
              <a:t>This sorting process continues to the last digit (i.e. the most significant bit) in d-passes for d-digit numbers.</a:t>
            </a:r>
          </a:p>
          <a:p>
            <a:pPr algn="just">
              <a:lnSpc>
                <a:spcPts val="2480"/>
              </a:lnSpc>
            </a:pPr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480"/>
              </a:lnSpc>
            </a:pPr>
            <a:endParaRPr lang="en-CA" altLang="en-US" sz="2800" dirty="0">
              <a:solidFill>
                <a:srgbClr val="000000"/>
              </a:solidFill>
            </a:endParaRPr>
          </a:p>
          <a:p>
            <a:pPr algn="just">
              <a:lnSpc>
                <a:spcPts val="2064"/>
              </a:lnSpc>
              <a:tabLst>
                <a:tab pos="306294" algn="l"/>
              </a:tabLst>
            </a:pPr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064"/>
              </a:lnSpc>
              <a:tabLst>
                <a:tab pos="306294" algn="l"/>
              </a:tabLst>
            </a:pPr>
            <a:endParaRPr lang="en-CA" altLang="en-US" sz="2800" dirty="0">
              <a:solidFill>
                <a:srgbClr val="00000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TextBox 2"/>
          <p:cNvSpPr txBox="1">
            <a:spLocks noChangeArrowheads="1"/>
          </p:cNvSpPr>
          <p:nvPr/>
        </p:nvSpPr>
        <p:spPr bwMode="auto">
          <a:xfrm>
            <a:off x="842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6" name="TextBox 3"/>
          <p:cNvSpPr txBox="1">
            <a:spLocks noChangeArrowheads="1"/>
          </p:cNvSpPr>
          <p:nvPr/>
        </p:nvSpPr>
        <p:spPr bwMode="auto">
          <a:xfrm>
            <a:off x="842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7" name="TextBox 4"/>
          <p:cNvSpPr txBox="1">
            <a:spLocks noChangeArrowheads="1"/>
          </p:cNvSpPr>
          <p:nvPr/>
        </p:nvSpPr>
        <p:spPr bwMode="auto">
          <a:xfrm>
            <a:off x="842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8" name="TextBox 5"/>
          <p:cNvSpPr txBox="1">
            <a:spLocks noChangeArrowheads="1"/>
          </p:cNvSpPr>
          <p:nvPr/>
        </p:nvSpPr>
        <p:spPr bwMode="auto">
          <a:xfrm>
            <a:off x="842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9" name="TextBox 6"/>
          <p:cNvSpPr txBox="1">
            <a:spLocks noChangeArrowheads="1"/>
          </p:cNvSpPr>
          <p:nvPr/>
        </p:nvSpPr>
        <p:spPr bwMode="auto">
          <a:xfrm>
            <a:off x="842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0" name="TextBox 7"/>
          <p:cNvSpPr txBox="1">
            <a:spLocks noChangeArrowheads="1"/>
          </p:cNvSpPr>
          <p:nvPr/>
        </p:nvSpPr>
        <p:spPr bwMode="auto">
          <a:xfrm>
            <a:off x="842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1" name="TextBox 8"/>
          <p:cNvSpPr txBox="1">
            <a:spLocks noChangeArrowheads="1"/>
          </p:cNvSpPr>
          <p:nvPr/>
        </p:nvSpPr>
        <p:spPr bwMode="auto">
          <a:xfrm>
            <a:off x="842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842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3" name="TextBox 10"/>
          <p:cNvSpPr txBox="1">
            <a:spLocks noChangeArrowheads="1"/>
          </p:cNvSpPr>
          <p:nvPr/>
        </p:nvSpPr>
        <p:spPr bwMode="auto">
          <a:xfrm>
            <a:off x="842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4" name="TextBox 11"/>
          <p:cNvSpPr txBox="1">
            <a:spLocks noChangeArrowheads="1"/>
          </p:cNvSpPr>
          <p:nvPr/>
        </p:nvSpPr>
        <p:spPr bwMode="auto">
          <a:xfrm>
            <a:off x="842819" y="4807324"/>
            <a:ext cx="230832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5" name="TextBox 12"/>
          <p:cNvSpPr txBox="1">
            <a:spLocks noChangeArrowheads="1"/>
          </p:cNvSpPr>
          <p:nvPr/>
        </p:nvSpPr>
        <p:spPr bwMode="auto">
          <a:xfrm>
            <a:off x="1466273" y="773206"/>
            <a:ext cx="193964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6" name="TextBox 13"/>
          <p:cNvSpPr txBox="1">
            <a:spLocks noChangeArrowheads="1"/>
          </p:cNvSpPr>
          <p:nvPr/>
        </p:nvSpPr>
        <p:spPr bwMode="auto">
          <a:xfrm>
            <a:off x="1397000" y="11990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7" name="TextBox 14"/>
          <p:cNvSpPr txBox="1">
            <a:spLocks noChangeArrowheads="1"/>
          </p:cNvSpPr>
          <p:nvPr/>
        </p:nvSpPr>
        <p:spPr bwMode="auto">
          <a:xfrm>
            <a:off x="1397000" y="162625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8" name="TextBox 15"/>
          <p:cNvSpPr txBox="1">
            <a:spLocks noChangeArrowheads="1"/>
          </p:cNvSpPr>
          <p:nvPr/>
        </p:nvSpPr>
        <p:spPr bwMode="auto">
          <a:xfrm>
            <a:off x="1397000" y="2028265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69" name="TextBox 16"/>
          <p:cNvSpPr txBox="1">
            <a:spLocks noChangeArrowheads="1"/>
          </p:cNvSpPr>
          <p:nvPr/>
        </p:nvSpPr>
        <p:spPr bwMode="auto">
          <a:xfrm>
            <a:off x="1397000" y="2431676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.26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0" name="TextBox 17"/>
          <p:cNvSpPr txBox="1">
            <a:spLocks noChangeArrowheads="1"/>
          </p:cNvSpPr>
          <p:nvPr/>
        </p:nvSpPr>
        <p:spPr bwMode="auto">
          <a:xfrm>
            <a:off x="1397000" y="2835088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1" name="TextBox 18"/>
          <p:cNvSpPr txBox="1">
            <a:spLocks noChangeArrowheads="1"/>
          </p:cNvSpPr>
          <p:nvPr/>
        </p:nvSpPr>
        <p:spPr bwMode="auto">
          <a:xfrm>
            <a:off x="1397000" y="323850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2" name="TextBox 19"/>
          <p:cNvSpPr txBox="1">
            <a:spLocks noChangeArrowheads="1"/>
          </p:cNvSpPr>
          <p:nvPr/>
        </p:nvSpPr>
        <p:spPr bwMode="auto">
          <a:xfrm>
            <a:off x="1397000" y="3641912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3" name="TextBox 20"/>
          <p:cNvSpPr txBox="1">
            <a:spLocks noChangeArrowheads="1"/>
          </p:cNvSpPr>
          <p:nvPr/>
        </p:nvSpPr>
        <p:spPr bwMode="auto">
          <a:xfrm>
            <a:off x="1397000" y="4045324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4" name="TextBox 21"/>
          <p:cNvSpPr txBox="1">
            <a:spLocks noChangeArrowheads="1"/>
          </p:cNvSpPr>
          <p:nvPr/>
        </p:nvSpPr>
        <p:spPr bwMode="auto">
          <a:xfrm>
            <a:off x="1397000" y="4437530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5" name="TextBox 22"/>
          <p:cNvSpPr txBox="1">
            <a:spLocks noChangeArrowheads="1"/>
          </p:cNvSpPr>
          <p:nvPr/>
        </p:nvSpPr>
        <p:spPr bwMode="auto">
          <a:xfrm>
            <a:off x="1397000" y="4840941"/>
            <a:ext cx="336631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6" name="TextBox 23"/>
          <p:cNvSpPr txBox="1">
            <a:spLocks noChangeArrowheads="1"/>
          </p:cNvSpPr>
          <p:nvPr/>
        </p:nvSpPr>
        <p:spPr bwMode="auto">
          <a:xfrm>
            <a:off x="2366818" y="117661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7" name="TextBox 24"/>
          <p:cNvSpPr txBox="1">
            <a:spLocks noChangeArrowheads="1"/>
          </p:cNvSpPr>
          <p:nvPr/>
        </p:nvSpPr>
        <p:spPr bwMode="auto">
          <a:xfrm>
            <a:off x="2366818" y="1580029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8" name="TextBox 25"/>
          <p:cNvSpPr txBox="1">
            <a:spLocks noChangeArrowheads="1"/>
          </p:cNvSpPr>
          <p:nvPr/>
        </p:nvSpPr>
        <p:spPr bwMode="auto">
          <a:xfrm>
            <a:off x="2366818" y="1983441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79" name="TextBox 26"/>
          <p:cNvSpPr txBox="1">
            <a:spLocks noChangeArrowheads="1"/>
          </p:cNvSpPr>
          <p:nvPr/>
        </p:nvSpPr>
        <p:spPr bwMode="auto">
          <a:xfrm>
            <a:off x="2366818" y="238825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0" name="TextBox 27"/>
          <p:cNvSpPr txBox="1">
            <a:spLocks noChangeArrowheads="1"/>
          </p:cNvSpPr>
          <p:nvPr/>
        </p:nvSpPr>
        <p:spPr bwMode="auto">
          <a:xfrm>
            <a:off x="2366818" y="2790264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1" name="TextBox 28"/>
          <p:cNvSpPr txBox="1">
            <a:spLocks noChangeArrowheads="1"/>
          </p:cNvSpPr>
          <p:nvPr/>
        </p:nvSpPr>
        <p:spPr bwMode="auto">
          <a:xfrm>
            <a:off x="2366818" y="3193677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2" name="TextBox 29"/>
          <p:cNvSpPr txBox="1">
            <a:spLocks noChangeArrowheads="1"/>
          </p:cNvSpPr>
          <p:nvPr/>
        </p:nvSpPr>
        <p:spPr bwMode="auto">
          <a:xfrm>
            <a:off x="2366818" y="3597088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3" name="TextBox 30"/>
          <p:cNvSpPr txBox="1">
            <a:spLocks noChangeArrowheads="1"/>
          </p:cNvSpPr>
          <p:nvPr/>
        </p:nvSpPr>
        <p:spPr bwMode="auto">
          <a:xfrm>
            <a:off x="2366818" y="4000500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4" name="TextBox 31"/>
          <p:cNvSpPr txBox="1">
            <a:spLocks noChangeArrowheads="1"/>
          </p:cNvSpPr>
          <p:nvPr/>
        </p:nvSpPr>
        <p:spPr bwMode="auto">
          <a:xfrm>
            <a:off x="2366818" y="4403912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5" name="TextBox 32"/>
          <p:cNvSpPr txBox="1">
            <a:spLocks noChangeArrowheads="1"/>
          </p:cNvSpPr>
          <p:nvPr/>
        </p:nvSpPr>
        <p:spPr bwMode="auto">
          <a:xfrm>
            <a:off x="2366818" y="4807323"/>
            <a:ext cx="115416" cy="5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064"/>
              </a:lnSpc>
            </a:pPr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2064"/>
              </a:lnSpc>
            </a:pPr>
            <a:endParaRPr lang="en-CA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6" name="TextBox 33"/>
          <p:cNvSpPr txBox="1">
            <a:spLocks noChangeArrowheads="1"/>
          </p:cNvSpPr>
          <p:nvPr/>
        </p:nvSpPr>
        <p:spPr bwMode="auto">
          <a:xfrm>
            <a:off x="2782455" y="773206"/>
            <a:ext cx="179536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23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7" name="TextBox 34"/>
          <p:cNvSpPr txBox="1">
            <a:spLocks noChangeArrowheads="1"/>
          </p:cNvSpPr>
          <p:nvPr/>
        </p:nvSpPr>
        <p:spPr bwMode="auto">
          <a:xfrm>
            <a:off x="3902364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8" name="TextBox 35"/>
          <p:cNvSpPr txBox="1">
            <a:spLocks noChangeArrowheads="1"/>
          </p:cNvSpPr>
          <p:nvPr/>
        </p:nvSpPr>
        <p:spPr bwMode="auto">
          <a:xfrm>
            <a:off x="3902364" y="2073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.21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89" name="TextBox 36"/>
          <p:cNvSpPr txBox="1">
            <a:spLocks noChangeArrowheads="1"/>
          </p:cNvSpPr>
          <p:nvPr/>
        </p:nvSpPr>
        <p:spPr bwMode="auto">
          <a:xfrm>
            <a:off x="3902364" y="2454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.39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0" name="TextBox 37"/>
          <p:cNvSpPr txBox="1">
            <a:spLocks noChangeArrowheads="1"/>
          </p:cNvSpPr>
          <p:nvPr/>
        </p:nvSpPr>
        <p:spPr bwMode="auto">
          <a:xfrm>
            <a:off x="3834535" y="359708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.68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1" name="TextBox 38"/>
          <p:cNvSpPr txBox="1">
            <a:spLocks noChangeArrowheads="1"/>
          </p:cNvSpPr>
          <p:nvPr/>
        </p:nvSpPr>
        <p:spPr bwMode="auto">
          <a:xfrm>
            <a:off x="3834535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.72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2" name="TextBox 39"/>
          <p:cNvSpPr txBox="1">
            <a:spLocks noChangeArrowheads="1"/>
          </p:cNvSpPr>
          <p:nvPr/>
        </p:nvSpPr>
        <p:spPr bwMode="auto">
          <a:xfrm>
            <a:off x="3902364" y="4874559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.94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3" name="TextBox 40"/>
          <p:cNvSpPr txBox="1">
            <a:spLocks noChangeArrowheads="1"/>
          </p:cNvSpPr>
          <p:nvPr/>
        </p:nvSpPr>
        <p:spPr bwMode="auto">
          <a:xfrm>
            <a:off x="5622637" y="705971"/>
            <a:ext cx="71173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  <a:tabLst>
                <a:tab pos="377525" algn="l"/>
              </a:tabLst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4 -	</a:t>
            </a:r>
            <a:r>
              <a:rPr lang="en-CA" altLang="en-US" sz="1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9</a:t>
            </a:r>
          </a:p>
          <a:p>
            <a:pPr>
              <a:lnSpc>
                <a:spcPts val="1649"/>
              </a:lnSpc>
              <a:tabLst>
                <a:tab pos="377525" algn="l"/>
              </a:tabLst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4" name="TextBox 41"/>
          <p:cNvSpPr txBox="1">
            <a:spLocks noChangeArrowheads="1"/>
          </p:cNvSpPr>
          <p:nvPr/>
        </p:nvSpPr>
        <p:spPr bwMode="auto">
          <a:xfrm>
            <a:off x="5622636" y="1030942"/>
            <a:ext cx="2766783" cy="4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15"/>
              </a:lnSpc>
            </a:pPr>
            <a:r>
              <a:rPr lang="en-CA" alt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 - do sort list B[9] with insertion sort</a:t>
            </a:r>
          </a:p>
          <a:p>
            <a:pPr>
              <a:lnSpc>
                <a:spcPts val="1649"/>
              </a:lnSpc>
            </a:pPr>
            <a:endParaRPr lang="en-CA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5" name="TextBox 42"/>
          <p:cNvSpPr txBox="1">
            <a:spLocks noChangeArrowheads="1"/>
          </p:cNvSpPr>
          <p:nvPr/>
        </p:nvSpPr>
        <p:spPr bwMode="auto">
          <a:xfrm>
            <a:off x="5634182" y="1647265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.17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6" name="TextBox 43"/>
          <p:cNvSpPr txBox="1">
            <a:spLocks noChangeArrowheads="1"/>
          </p:cNvSpPr>
          <p:nvPr/>
        </p:nvSpPr>
        <p:spPr bwMode="auto">
          <a:xfrm>
            <a:off x="5634182" y="2050676"/>
            <a:ext cx="1900520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  <a:tabLst>
                <a:tab pos="1532894" algn="l"/>
              </a:tabLst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.23	.26</a:t>
            </a:r>
          </a:p>
          <a:p>
            <a:pPr>
              <a:lnSpc>
                <a:spcPts val="1862"/>
              </a:lnSpc>
              <a:tabLst>
                <a:tab pos="1532894" algn="l"/>
              </a:tabLst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97" name="TextBox 44"/>
          <p:cNvSpPr txBox="1">
            <a:spLocks noChangeArrowheads="1"/>
          </p:cNvSpPr>
          <p:nvPr/>
        </p:nvSpPr>
        <p:spPr bwMode="auto">
          <a:xfrm>
            <a:off x="5634182" y="4067736"/>
            <a:ext cx="35266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85"/>
              </a:lnSpc>
            </a:pPr>
            <a:r>
              <a:rPr lang="en-CA" alt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.78</a:t>
            </a:r>
          </a:p>
          <a:p>
            <a:pPr>
              <a:lnSpc>
                <a:spcPts val="1862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2"/>
          <p:cNvSpPr txBox="1">
            <a:spLocks noChangeArrowheads="1"/>
          </p:cNvSpPr>
          <p:nvPr/>
        </p:nvSpPr>
        <p:spPr bwMode="auto">
          <a:xfrm>
            <a:off x="1050637" y="1131794"/>
            <a:ext cx="1930016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524"/>
              </a:lnSpc>
            </a:pPr>
            <a:r>
              <a:rPr lang="en-CA" alt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Bucket-Sort (A)</a:t>
            </a:r>
          </a:p>
          <a:p>
            <a:pPr>
              <a:lnSpc>
                <a:spcPts val="2524"/>
              </a:lnSpc>
            </a:pPr>
            <a:endParaRPr lang="en-CA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050637" y="1546412"/>
            <a:ext cx="6416963" cy="6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   n  =  length [A]			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7" name="TextBox 4"/>
          <p:cNvSpPr txBox="1">
            <a:spLocks noChangeArrowheads="1"/>
          </p:cNvSpPr>
          <p:nvPr/>
        </p:nvSpPr>
        <p:spPr bwMode="auto">
          <a:xfrm>
            <a:off x="1050637" y="1916206"/>
            <a:ext cx="134652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78" name="TextBox 5"/>
          <p:cNvSpPr txBox="1">
            <a:spLocks noChangeArrowheads="1"/>
          </p:cNvSpPr>
          <p:nvPr/>
        </p:nvSpPr>
        <p:spPr bwMode="auto">
          <a:xfrm>
            <a:off x="1743364" y="1916206"/>
            <a:ext cx="5724236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to n				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79" name="TextBox 6"/>
          <p:cNvSpPr txBox="1">
            <a:spLocks noChangeArrowheads="1"/>
          </p:cNvSpPr>
          <p:nvPr/>
        </p:nvSpPr>
        <p:spPr bwMode="auto">
          <a:xfrm>
            <a:off x="1050637" y="2297206"/>
            <a:ext cx="134652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0" name="TextBox 7"/>
          <p:cNvSpPr txBox="1">
            <a:spLocks noChangeArrowheads="1"/>
          </p:cNvSpPr>
          <p:nvPr/>
        </p:nvSpPr>
        <p:spPr bwMode="auto">
          <a:xfrm>
            <a:off x="1951182" y="2297206"/>
            <a:ext cx="3556871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insert A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into list B [n A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]]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1" name="TextBox 8"/>
          <p:cNvSpPr txBox="1">
            <a:spLocks noChangeArrowheads="1"/>
          </p:cNvSpPr>
          <p:nvPr/>
        </p:nvSpPr>
        <p:spPr bwMode="auto">
          <a:xfrm>
            <a:off x="1050637" y="2689412"/>
            <a:ext cx="134652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2" name="TextBox 9"/>
          <p:cNvSpPr txBox="1">
            <a:spLocks noChangeArrowheads="1"/>
          </p:cNvSpPr>
          <p:nvPr/>
        </p:nvSpPr>
        <p:spPr bwMode="auto">
          <a:xfrm>
            <a:off x="1604818" y="2689412"/>
            <a:ext cx="1716817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 to n - 1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3" name="TextBox 10"/>
          <p:cNvSpPr txBox="1">
            <a:spLocks noChangeArrowheads="1"/>
          </p:cNvSpPr>
          <p:nvPr/>
        </p:nvSpPr>
        <p:spPr bwMode="auto">
          <a:xfrm>
            <a:off x="1050637" y="3070412"/>
            <a:ext cx="134652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4" name="TextBox 11"/>
          <p:cNvSpPr txBox="1">
            <a:spLocks noChangeArrowheads="1"/>
          </p:cNvSpPr>
          <p:nvPr/>
        </p:nvSpPr>
        <p:spPr bwMode="auto">
          <a:xfrm>
            <a:off x="1675534" y="3070412"/>
            <a:ext cx="3736600" cy="65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sort list B [</a:t>
            </a:r>
            <a:r>
              <a:rPr lang="en-CA" altLang="en-US" sz="21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with insertion sort</a:t>
            </a:r>
          </a:p>
          <a:p>
            <a:pPr>
              <a:lnSpc>
                <a:spcPts val="2480"/>
              </a:lnSpc>
            </a:pPr>
            <a:endParaRPr lang="en-US" altLang="en-US" sz="2200" dirty="0">
              <a:latin typeface="Times New Roman" pitchFamily="18" charset="0"/>
            </a:endParaRPr>
          </a:p>
        </p:txBody>
      </p:sp>
      <p:sp>
        <p:nvSpPr>
          <p:cNvPr id="79885" name="TextBox 12"/>
          <p:cNvSpPr txBox="1">
            <a:spLocks noChangeArrowheads="1"/>
          </p:cNvSpPr>
          <p:nvPr/>
        </p:nvSpPr>
        <p:spPr bwMode="auto">
          <a:xfrm>
            <a:off x="1050637" y="3473824"/>
            <a:ext cx="6756658" cy="6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alt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     concatenate the lists B[0], B[1] ... B[n-1] together in order</a:t>
            </a:r>
          </a:p>
          <a:p>
            <a:pPr>
              <a:lnSpc>
                <a:spcPts val="2480"/>
              </a:lnSpc>
            </a:pPr>
            <a:endParaRPr lang="en-CA" altLang="en-US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ts val="2883"/>
              </a:lnSpc>
            </a:pPr>
            <a:endParaRPr lang="en-CA" alt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ts val="2883"/>
              </a:lnSpc>
            </a:pPr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</a:rPr>
              <a:t>All lines except line 5 takes O(n) time in worst case</a:t>
            </a:r>
          </a:p>
          <a:p>
            <a:pPr>
              <a:lnSpc>
                <a:spcPts val="2883"/>
              </a:lnSpc>
            </a:pPr>
            <a:r>
              <a:rPr lang="en-CA" altLang="en-US" sz="24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CA" altLang="en-US" sz="2400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CA" alt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</a:rPr>
              <a:t> be the random variable denoting number of elements in the bucket B[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  <a:p>
            <a:pPr>
              <a:lnSpc>
                <a:spcPts val="2883"/>
              </a:lnSpc>
            </a:pPr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</a:rPr>
              <a:t>Expected time to sort the elements in Bucket B[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</a:rPr>
              <a:t>] in worst case</a:t>
            </a:r>
          </a:p>
          <a:p>
            <a:pPr>
              <a:lnSpc>
                <a:spcPts val="2883"/>
              </a:lnSpc>
              <a:buNone/>
            </a:pPr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</a:rPr>
              <a:t>		=E(O(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CA" altLang="en-US" sz="2400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CA" altLang="en-US" sz="24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CA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ts val="2883"/>
              </a:lnSpc>
              <a:buNone/>
            </a:pPr>
            <a:r>
              <a:rPr lang="en-CA" altLang="en-US" sz="3200" dirty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</a:p>
          <a:p>
            <a:pPr>
              <a:lnSpc>
                <a:spcPts val="2883"/>
              </a:lnSpc>
              <a:buNone/>
            </a:pPr>
            <a:endParaRPr lang="en-CA" altLang="en-US" sz="3200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None/>
            </a:pPr>
            <a:endParaRPr lang="en-CA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None/>
            </a:pPr>
            <a:br>
              <a:rPr lang="en-CA" sz="3200" dirty="0">
                <a:solidFill>
                  <a:srgbClr val="000000"/>
                </a:solidFill>
                <a:latin typeface="Times New Roman"/>
              </a:rPr>
            </a:b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1806575"/>
            <a:ext cx="7886700" cy="4351338"/>
          </a:xfrm>
        </p:spPr>
        <p:txBody>
          <a:bodyPr/>
          <a:lstStyle/>
          <a:p>
            <a:r>
              <a:rPr lang="en-US" dirty="0"/>
              <a:t>Let us sort the elements by using bucket sort. Elements which need to be sort are 56, 12, 84, 28, 0,-13, 47, 94, 31, 12.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2050" name="Picture 2" descr="Bucket sor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594770"/>
            <a:ext cx="8382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19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"/>
            <a:ext cx="7886700" cy="6024563"/>
          </a:xfrm>
        </p:spPr>
        <p:txBody>
          <a:bodyPr/>
          <a:lstStyle/>
          <a:p>
            <a:r>
              <a:rPr lang="en-US" dirty="0"/>
              <a:t>Now consider the range such that:</a:t>
            </a:r>
          </a:p>
          <a:p>
            <a:r>
              <a:rPr lang="en-US" dirty="0"/>
              <a:t>-20 to -1, 0 to 10 10 to 20, 20 to 30, 30 to 40, 40 to 50, 50 to 60, 60 to 70, 70 to 80, 80 to 90, 90 to 100.</a:t>
            </a:r>
          </a:p>
          <a:p>
            <a:r>
              <a:rPr lang="en-US" dirty="0"/>
              <a:t>For values 56, 12, 84, 28, 0,-13, 47, 94, 31, 12.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3074" name="Picture 2" descr="Bucket sor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505200"/>
            <a:ext cx="81343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ucket sor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700213"/>
            <a:ext cx="8382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5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 to submit before coming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and cons of bucket and radix sort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907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2370138"/>
            <a:ext cx="7886700" cy="4351338"/>
          </a:xfrm>
        </p:spPr>
        <p:txBody>
          <a:bodyPr/>
          <a:lstStyle/>
          <a:p>
            <a:pPr algn="just"/>
            <a:endParaRPr lang="en-US" sz="1600" dirty="0"/>
          </a:p>
          <a:p>
            <a:pPr algn="just"/>
            <a:r>
              <a:rPr lang="en-US" sz="1600" dirty="0"/>
              <a:t>Bucket sort performs at its worst, </a:t>
            </a:r>
            <a:r>
              <a:rPr lang="en-US" sz="1600" i="1" dirty="0"/>
              <a:t>O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baseline="30000" dirty="0"/>
              <a:t>​2</a:t>
            </a:r>
            <a:r>
              <a:rPr lang="en-US" sz="1600" dirty="0"/>
              <a:t>​​), when all elements at allocated to the same bucket. </a:t>
            </a:r>
          </a:p>
          <a:p>
            <a:pPr algn="just"/>
            <a:r>
              <a:rPr lang="en-US" sz="1600" dirty="0"/>
              <a:t>This depends on the individual implementation though and can be mitigated. For example a bucket sort algorithm could be made to work with large bucket sizes by using </a:t>
            </a:r>
            <a:r>
              <a:rPr lang="en-US" sz="1600" dirty="0">
                <a:hlinkClick r:id="rId3"/>
              </a:rPr>
              <a:t>insertion sort</a:t>
            </a:r>
            <a:r>
              <a:rPr lang="en-US" sz="1600" dirty="0"/>
              <a:t> on small buckets, and </a:t>
            </a:r>
            <a:r>
              <a:rPr lang="en-US" sz="1600" dirty="0">
                <a:hlinkClick r:id="rId4"/>
              </a:rPr>
              <a:t>merge sort</a:t>
            </a:r>
            <a:r>
              <a:rPr lang="en-US" sz="1600" dirty="0"/>
              <a:t> or </a:t>
            </a:r>
            <a:r>
              <a:rPr lang="en-US" sz="1600" dirty="0" err="1">
                <a:hlinkClick r:id="rId5"/>
              </a:rPr>
              <a:t>quicksort</a:t>
            </a:r>
            <a:r>
              <a:rPr lang="en-US" sz="1600" dirty="0"/>
              <a:t> on larger buckets.</a:t>
            </a:r>
          </a:p>
          <a:p>
            <a:pPr algn="just"/>
            <a:r>
              <a:rPr lang="en-US" sz="1600" dirty="0"/>
              <a:t>Radix sorting is fantastic at sorting huge volumes of data. When the number of records, N, gets big enough, and there are plenty of values to sort, it's great. </a:t>
            </a:r>
          </a:p>
          <a:p>
            <a:pPr algn="just"/>
            <a:r>
              <a:rPr lang="en-US" sz="1600" dirty="0"/>
              <a:t>Radix sort is suitable when number of digits in keys are same</a:t>
            </a:r>
          </a:p>
          <a:p>
            <a:pPr algn="just"/>
            <a:r>
              <a:rPr lang="en-US" sz="1600" dirty="0"/>
              <a:t>Radix sort is not suitable when many keys are duplicate.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777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1152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6600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7425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a 5- digit numbers, radix sort places numbers in the bucket in 5 passes and combines the buckets five times.</a:t>
            </a:r>
          </a:p>
          <a:p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Radix sort is sometimes used to sort records of information that are keyed by multiple fields (i.e. to sort dates by year, month and day).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Radix Sort </a:t>
            </a:r>
            <a:r>
              <a:rPr lang="en-US" altLang="en-US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Take the least significant digit of each key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Sort the list of elements based on that digit, but keep the order of elements with the same digit.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Repeat the sort with each more significant bit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267200"/>
            <a:ext cx="7150816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1 - </a:t>
            </a:r>
            <a:r>
              <a:rPr lang="en-US" dirty="0"/>
              <a:t>Define 10 queues each representing a bucket for each digit from 0 to 9.</a:t>
            </a:r>
          </a:p>
          <a:p>
            <a:r>
              <a:rPr lang="en-US" b="1" dirty="0"/>
              <a:t>Step 2 - </a:t>
            </a:r>
            <a:r>
              <a:rPr lang="en-US" dirty="0"/>
              <a:t>Consider the least significant digit of each number in the list which is to be sorted.</a:t>
            </a:r>
          </a:p>
          <a:p>
            <a:r>
              <a:rPr lang="en-US" b="1" dirty="0"/>
              <a:t>Step 3 - </a:t>
            </a:r>
            <a:r>
              <a:rPr lang="en-US" dirty="0"/>
              <a:t>Insert each number into their respective queue based on the least significant digit.</a:t>
            </a:r>
          </a:p>
          <a:p>
            <a:r>
              <a:rPr lang="en-US" b="1" dirty="0"/>
              <a:t>Step 4 - </a:t>
            </a:r>
            <a:r>
              <a:rPr lang="en-US" dirty="0"/>
              <a:t>Group all the numbers from queue 0 to queue 9 in the order they have inserted into their respective queues.</a:t>
            </a:r>
          </a:p>
          <a:p>
            <a:r>
              <a:rPr lang="en-US" b="1" dirty="0"/>
              <a:t>Step 5 - </a:t>
            </a:r>
            <a:r>
              <a:rPr lang="en-US" dirty="0"/>
              <a:t>Repeat from step 3 based on the next least significant digit.</a:t>
            </a:r>
          </a:p>
          <a:p>
            <a:r>
              <a:rPr lang="en-US" b="1" dirty="0"/>
              <a:t>Step 6 - </a:t>
            </a:r>
            <a:r>
              <a:rPr lang="en-US" dirty="0"/>
              <a:t>Repeat from step 2 until all the numbers are grouped based on the most significant digit.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95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9842"/>
            <a:ext cx="9022773" cy="681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739159" y="0"/>
            <a:ext cx="353435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r>
              <a:rPr lang="en-US" altLang="en-US"/>
              <a:t>                             Numerical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 of comparisons (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d*s*n</a:t>
            </a:r>
          </a:p>
          <a:p>
            <a:endParaRPr lang="en-CA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Where   </a:t>
            </a:r>
          </a:p>
          <a:p>
            <a:pPr lvl="1"/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d = Digits in a number (d=10 for decimal digit)</a:t>
            </a:r>
          </a:p>
          <a:p>
            <a:pPr lvl="1"/>
            <a:r>
              <a:rPr lang="en-CA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s = Number of digits in a number (s = 4 for 972, 8345 &amp; 89 numbers)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Times New Roman"/>
                <a:cs typeface="Times New Roman"/>
              </a:rPr>
              <a:t>n = Number of items (given numbers to be sorted)</a:t>
            </a:r>
            <a:endParaRPr lang="en-CA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CA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depends upon comparisons, so time complexity is</a:t>
            </a:r>
            <a:endParaRPr lang="en-CA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CA" sz="3200" dirty="0">
                <a:solidFill>
                  <a:srgbClr val="000000"/>
                </a:solidFill>
                <a:latin typeface="Times New Roman"/>
                <a:cs typeface="Times New Roman"/>
              </a:rPr>
              <a:t>O(n)</a:t>
            </a:r>
            <a:br>
              <a:rPr lang="en-CA" sz="3200" dirty="0">
                <a:solidFill>
                  <a:srgbClr val="000000"/>
                </a:solidFill>
                <a:latin typeface="Times New Roman"/>
              </a:rPr>
            </a:br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CA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2770</Words>
  <Application>Microsoft Office PowerPoint</Application>
  <PresentationFormat>On-screen Show (4:3)</PresentationFormat>
  <Paragraphs>981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Times New Roman Bold</vt:lpstr>
      <vt:lpstr>Wingdings 2</vt:lpstr>
      <vt:lpstr>Office Theme</vt:lpstr>
      <vt:lpstr>Sorting techniques Continue</vt:lpstr>
      <vt:lpstr>PowerPoint Presentation</vt:lpstr>
      <vt:lpstr>PowerPoint Presentation</vt:lpstr>
      <vt:lpstr>Radix Sort</vt:lpstr>
      <vt:lpstr>Radix Sort</vt:lpstr>
      <vt:lpstr>Radix Sort Algorithm</vt:lpstr>
      <vt:lpstr>Radix sort</vt:lpstr>
      <vt:lpstr>PowerPoint Presentation</vt:lpstr>
      <vt:lpstr>Analysis</vt:lpstr>
      <vt:lpstr>Analysis</vt:lpstr>
      <vt:lpstr>PowerPoint Presentation</vt:lpstr>
      <vt:lpstr>PowerPoint Presentation</vt:lpstr>
      <vt:lpstr>PowerPoint Presentation</vt:lpstr>
      <vt:lpstr>PowerPoint Presentation</vt:lpstr>
      <vt:lpstr>Home Task</vt:lpstr>
      <vt:lpstr>PowerPoint Presentation</vt:lpstr>
      <vt:lpstr>PowerPoint Presentation</vt:lpstr>
      <vt:lpstr>Bucket Sort</vt:lpstr>
      <vt:lpstr>Bucket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Bucket Sort</vt:lpstr>
      <vt:lpstr>Example </vt:lpstr>
      <vt:lpstr>PowerPoint Presentation</vt:lpstr>
      <vt:lpstr>Home Task to submit before coming class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2019-09-15T17:57:32Z</dcterms:created>
  <dcterms:modified xsi:type="dcterms:W3CDTF">2021-04-28T06:05:51Z</dcterms:modified>
</cp:coreProperties>
</file>