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00" r:id="rId1"/>
  </p:sldMasterIdLst>
  <p:notesMasterIdLst>
    <p:notesMasterId r:id="rId53"/>
  </p:notesMasterIdLst>
  <p:sldIdLst>
    <p:sldId id="436" r:id="rId2"/>
    <p:sldId id="276" r:id="rId3"/>
    <p:sldId id="439" r:id="rId4"/>
    <p:sldId id="357"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3" r:id="rId29"/>
    <p:sldId id="442" r:id="rId30"/>
    <p:sldId id="465" r:id="rId31"/>
    <p:sldId id="467" r:id="rId32"/>
    <p:sldId id="468"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 id="462" r:id="rId46"/>
    <p:sldId id="463" r:id="rId47"/>
    <p:sldId id="464" r:id="rId48"/>
    <p:sldId id="382" r:id="rId49"/>
    <p:sldId id="446" r:id="rId50"/>
    <p:sldId id="447" r:id="rId51"/>
    <p:sldId id="44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79053" autoAdjust="0"/>
  </p:normalViewPr>
  <p:slideViewPr>
    <p:cSldViewPr>
      <p:cViewPr varScale="1">
        <p:scale>
          <a:sx n="58" d="100"/>
          <a:sy n="58" d="100"/>
        </p:scale>
        <p:origin x="1830" y="66"/>
      </p:cViewPr>
      <p:guideLst>
        <p:guide orient="horz" pos="3016"/>
        <p:guide pos="2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EED7EA-6FD9-4EFB-A47E-3269D7185C0F}" type="datetimeFigureOut">
              <a:rPr lang="en-US"/>
              <a:pPr>
                <a:defRPr/>
              </a:pPr>
              <a:t>28-Apr-21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69C32AA-29E0-4558-BC14-174AC8456D63}" type="slidenum">
              <a:rPr lang="en-US" altLang="en-US"/>
              <a:pPr>
                <a:defRPr/>
              </a:pPr>
              <a:t>‹#›</a:t>
            </a:fld>
            <a:endParaRPr lang="en-US" altLang="en-US"/>
          </a:p>
        </p:txBody>
      </p:sp>
    </p:spTree>
    <p:extLst>
      <p:ext uri="{BB962C8B-B14F-4D97-AF65-F5344CB8AC3E}">
        <p14:creationId xmlns:p14="http://schemas.microsoft.com/office/powerpoint/2010/main" val="3729527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5</a:t>
            </a:fld>
            <a:endParaRPr lang="en-US" altLang="en-US"/>
          </a:p>
        </p:txBody>
      </p:sp>
    </p:spTree>
    <p:extLst>
      <p:ext uri="{BB962C8B-B14F-4D97-AF65-F5344CB8AC3E}">
        <p14:creationId xmlns:p14="http://schemas.microsoft.com/office/powerpoint/2010/main" val="9032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6</a:t>
            </a:fld>
            <a:endParaRPr lang="en-US" altLang="en-US"/>
          </a:p>
        </p:txBody>
      </p:sp>
    </p:spTree>
    <p:extLst>
      <p:ext uri="{BB962C8B-B14F-4D97-AF65-F5344CB8AC3E}">
        <p14:creationId xmlns:p14="http://schemas.microsoft.com/office/powerpoint/2010/main" val="4098793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17</a:t>
            </a:fld>
            <a:endParaRPr lang="en-US" altLang="en-US"/>
          </a:p>
        </p:txBody>
      </p:sp>
    </p:spTree>
    <p:extLst>
      <p:ext uri="{BB962C8B-B14F-4D97-AF65-F5344CB8AC3E}">
        <p14:creationId xmlns:p14="http://schemas.microsoft.com/office/powerpoint/2010/main" val="64662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21</a:t>
            </a:fld>
            <a:endParaRPr lang="en-US" altLang="en-US"/>
          </a:p>
        </p:txBody>
      </p:sp>
    </p:spTree>
    <p:extLst>
      <p:ext uri="{BB962C8B-B14F-4D97-AF65-F5344CB8AC3E}">
        <p14:creationId xmlns:p14="http://schemas.microsoft.com/office/powerpoint/2010/main" val="415214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28</a:t>
            </a:fld>
            <a:endParaRPr lang="en-US" altLang="en-US"/>
          </a:p>
        </p:txBody>
      </p:sp>
    </p:spTree>
    <p:extLst>
      <p:ext uri="{BB962C8B-B14F-4D97-AF65-F5344CB8AC3E}">
        <p14:creationId xmlns:p14="http://schemas.microsoft.com/office/powerpoint/2010/main" val="1709969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29</a:t>
            </a:fld>
            <a:endParaRPr lang="en-US" altLang="en-US"/>
          </a:p>
        </p:txBody>
      </p:sp>
    </p:spTree>
    <p:extLst>
      <p:ext uri="{BB962C8B-B14F-4D97-AF65-F5344CB8AC3E}">
        <p14:creationId xmlns:p14="http://schemas.microsoft.com/office/powerpoint/2010/main" val="148287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E115174F-189E-40B0-BB93-397137413090}" type="datetime1">
              <a:rPr lang="en-US" smtClean="0"/>
              <a:pPr>
                <a:defRPr/>
              </a:pPr>
              <a:t>28-Apr-21</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A936CBAB-534E-4712-AA17-E31CD05A06BD}" type="slidenum">
              <a:rPr lang="en-US" altLang="en-US" smtClean="0"/>
              <a:pPr>
                <a:defRPr/>
              </a:pPr>
              <a:t>‹#›</a:t>
            </a:fld>
            <a:endParaRPr lang="en-US" altLang="en-US"/>
          </a:p>
        </p:txBody>
      </p:sp>
    </p:spTree>
    <p:extLst>
      <p:ext uri="{BB962C8B-B14F-4D97-AF65-F5344CB8AC3E}">
        <p14:creationId xmlns:p14="http://schemas.microsoft.com/office/powerpoint/2010/main" val="233465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137FD50-74D2-4A8D-94FD-D9EC93C7A523}" type="datetime1">
              <a:rPr lang="en-US" smtClean="0"/>
              <a:pPr>
                <a:defRPr/>
              </a:pPr>
              <a:t>28-Apr-21</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FCF227DE-CE32-44AE-A161-120C4BB761DC}" type="slidenum">
              <a:rPr lang="en-US" altLang="en-US" smtClean="0"/>
              <a:pPr>
                <a:defRPr/>
              </a:pPr>
              <a:t>‹#›</a:t>
            </a:fld>
            <a:endParaRPr lang="en-US" altLang="en-US"/>
          </a:p>
        </p:txBody>
      </p:sp>
    </p:spTree>
    <p:extLst>
      <p:ext uri="{BB962C8B-B14F-4D97-AF65-F5344CB8AC3E}">
        <p14:creationId xmlns:p14="http://schemas.microsoft.com/office/powerpoint/2010/main" val="2344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E90AD70-4081-4E14-AD79-C664B0298531}" type="datetime1">
              <a:rPr lang="en-US" smtClean="0"/>
              <a:pPr>
                <a:defRPr/>
              </a:pPr>
              <a:t>28-Apr-21</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550449DC-529D-4A39-9DC2-A0151CFEA381}" type="slidenum">
              <a:rPr lang="en-US" altLang="en-US" smtClean="0"/>
              <a:pPr>
                <a:defRPr/>
              </a:pPr>
              <a:t>‹#›</a:t>
            </a:fld>
            <a:endParaRPr lang="en-US" altLang="en-US"/>
          </a:p>
        </p:txBody>
      </p:sp>
    </p:spTree>
    <p:extLst>
      <p:ext uri="{BB962C8B-B14F-4D97-AF65-F5344CB8AC3E}">
        <p14:creationId xmlns:p14="http://schemas.microsoft.com/office/powerpoint/2010/main" val="395908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0E53D32-1ACC-4654-94E6-E56A8ED1ACAB}" type="datetime1">
              <a:rPr lang="en-US" smtClean="0"/>
              <a:pPr>
                <a:defRPr/>
              </a:pPr>
              <a:t>28-Apr-21</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9EC544B3-C08B-48E5-A8AE-A1591D0BF105}" type="slidenum">
              <a:rPr lang="en-US" altLang="en-US" smtClean="0"/>
              <a:pPr>
                <a:defRPr/>
              </a:pPr>
              <a:t>‹#›</a:t>
            </a:fld>
            <a:endParaRPr lang="en-US" altLang="en-US"/>
          </a:p>
        </p:txBody>
      </p:sp>
    </p:spTree>
    <p:extLst>
      <p:ext uri="{BB962C8B-B14F-4D97-AF65-F5344CB8AC3E}">
        <p14:creationId xmlns:p14="http://schemas.microsoft.com/office/powerpoint/2010/main" val="318180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58BA85B-CEF2-4FBF-A0B1-CF6D10AEEEF6}" type="datetime1">
              <a:rPr lang="en-US" smtClean="0"/>
              <a:pPr>
                <a:defRPr/>
              </a:pPr>
              <a:t>28-Apr-21</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8060E16E-1C27-431A-97BB-B1E54A1F07CD}" type="slidenum">
              <a:rPr lang="en-US" altLang="en-US" smtClean="0"/>
              <a:pPr>
                <a:defRPr/>
              </a:pPr>
              <a:t>‹#›</a:t>
            </a:fld>
            <a:endParaRPr lang="en-US" altLang="en-US"/>
          </a:p>
        </p:txBody>
      </p:sp>
    </p:spTree>
    <p:extLst>
      <p:ext uri="{BB962C8B-B14F-4D97-AF65-F5344CB8AC3E}">
        <p14:creationId xmlns:p14="http://schemas.microsoft.com/office/powerpoint/2010/main" val="392073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0472FA2-C53D-45EC-9451-237AADD338BE}" type="datetime1">
              <a:rPr lang="en-US" smtClean="0"/>
              <a:pPr>
                <a:defRPr/>
              </a:pPr>
              <a:t>28-Apr-21</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0272AE34-C994-41F1-8AB0-0E6D250AC2D8}" type="slidenum">
              <a:rPr lang="en-US" altLang="en-US" smtClean="0"/>
              <a:pPr>
                <a:defRPr/>
              </a:pPr>
              <a:t>‹#›</a:t>
            </a:fld>
            <a:endParaRPr lang="en-US" altLang="en-US" dirty="0"/>
          </a:p>
        </p:txBody>
      </p:sp>
    </p:spTree>
    <p:extLst>
      <p:ext uri="{BB962C8B-B14F-4D97-AF65-F5344CB8AC3E}">
        <p14:creationId xmlns:p14="http://schemas.microsoft.com/office/powerpoint/2010/main" val="387807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C680F50-8342-4C01-B9B7-D658DD60955A}" type="datetime1">
              <a:rPr lang="en-US" smtClean="0"/>
              <a:pPr>
                <a:defRPr/>
              </a:pPr>
              <a:t>28-Apr-21</a:t>
            </a:fld>
            <a:endParaRPr lang="en-US"/>
          </a:p>
        </p:txBody>
      </p:sp>
      <p:sp>
        <p:nvSpPr>
          <p:cNvPr id="8" name="Footer Placeholder 7"/>
          <p:cNvSpPr>
            <a:spLocks noGrp="1"/>
          </p:cNvSpPr>
          <p:nvPr>
            <p:ph type="ftr" sz="quarter" idx="11"/>
          </p:nvPr>
        </p:nvSpPr>
        <p:spPr/>
        <p:txBody>
          <a:bodyPr/>
          <a:lstStyle/>
          <a:p>
            <a:pPr>
              <a:defRPr/>
            </a:pPr>
            <a:r>
              <a:rPr lang="en-US"/>
              <a:t>Advanced Algorithms Analysis and Design</a:t>
            </a:r>
          </a:p>
        </p:txBody>
      </p:sp>
      <p:sp>
        <p:nvSpPr>
          <p:cNvPr id="9" name="Slide Number Placeholder 8"/>
          <p:cNvSpPr>
            <a:spLocks noGrp="1"/>
          </p:cNvSpPr>
          <p:nvPr>
            <p:ph type="sldNum" sz="quarter" idx="12"/>
          </p:nvPr>
        </p:nvSpPr>
        <p:spPr/>
        <p:txBody>
          <a:bodyPr/>
          <a:lstStyle/>
          <a:p>
            <a:pPr>
              <a:defRPr/>
            </a:pPr>
            <a:fld id="{5B83B842-D885-4CB1-8239-20698607C136}" type="slidenum">
              <a:rPr lang="en-US" altLang="en-US" smtClean="0"/>
              <a:pPr>
                <a:defRPr/>
              </a:pPr>
              <a:t>‹#›</a:t>
            </a:fld>
            <a:endParaRPr lang="en-US" altLang="en-US"/>
          </a:p>
        </p:txBody>
      </p:sp>
    </p:spTree>
    <p:extLst>
      <p:ext uri="{BB962C8B-B14F-4D97-AF65-F5344CB8AC3E}">
        <p14:creationId xmlns:p14="http://schemas.microsoft.com/office/powerpoint/2010/main" val="96936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4527CD-3025-4635-811D-331AE64AB8E1}" type="datetime1">
              <a:rPr lang="en-US" smtClean="0"/>
              <a:pPr>
                <a:defRPr/>
              </a:pPr>
              <a:t>28-Apr-21</a:t>
            </a:fld>
            <a:endParaRPr lang="en-US"/>
          </a:p>
        </p:txBody>
      </p:sp>
      <p:sp>
        <p:nvSpPr>
          <p:cNvPr id="4" name="Footer Placeholder 3"/>
          <p:cNvSpPr>
            <a:spLocks noGrp="1"/>
          </p:cNvSpPr>
          <p:nvPr>
            <p:ph type="ftr" sz="quarter" idx="11"/>
          </p:nvPr>
        </p:nvSpPr>
        <p:spPr/>
        <p:txBody>
          <a:bodyPr/>
          <a:lstStyle/>
          <a:p>
            <a:pPr>
              <a:defRPr/>
            </a:pPr>
            <a:r>
              <a:rPr lang="en-US"/>
              <a:t>Advanced Algorithms Analysis and Design</a:t>
            </a:r>
          </a:p>
        </p:txBody>
      </p:sp>
      <p:sp>
        <p:nvSpPr>
          <p:cNvPr id="5" name="Slide Number Placeholder 4"/>
          <p:cNvSpPr>
            <a:spLocks noGrp="1"/>
          </p:cNvSpPr>
          <p:nvPr>
            <p:ph type="sldNum" sz="quarter" idx="12"/>
          </p:nvPr>
        </p:nvSpPr>
        <p:spPr/>
        <p:txBody>
          <a:bodyPr/>
          <a:lstStyle/>
          <a:p>
            <a:pPr>
              <a:defRPr/>
            </a:pPr>
            <a:fld id="{82C3635F-DFA8-44BA-8715-8BF71702F4BC}" type="slidenum">
              <a:rPr lang="en-US" altLang="en-US" smtClean="0"/>
              <a:pPr>
                <a:defRPr/>
              </a:pPr>
              <a:t>‹#›</a:t>
            </a:fld>
            <a:endParaRPr lang="en-US" altLang="en-US"/>
          </a:p>
        </p:txBody>
      </p:sp>
    </p:spTree>
    <p:extLst>
      <p:ext uri="{BB962C8B-B14F-4D97-AF65-F5344CB8AC3E}">
        <p14:creationId xmlns:p14="http://schemas.microsoft.com/office/powerpoint/2010/main" val="235562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0BA8191-FB4B-4F7F-9246-3F65BAE67B18}" type="datetime1">
              <a:rPr lang="en-US" smtClean="0"/>
              <a:pPr>
                <a:defRPr/>
              </a:pPr>
              <a:t>28-Apr-21</a:t>
            </a:fld>
            <a:endParaRPr lang="en-US"/>
          </a:p>
        </p:txBody>
      </p:sp>
      <p:sp>
        <p:nvSpPr>
          <p:cNvPr id="3" name="Footer Placeholder 2"/>
          <p:cNvSpPr>
            <a:spLocks noGrp="1"/>
          </p:cNvSpPr>
          <p:nvPr>
            <p:ph type="ftr" sz="quarter" idx="11"/>
          </p:nvPr>
        </p:nvSpPr>
        <p:spPr/>
        <p:txBody>
          <a:bodyPr/>
          <a:lstStyle/>
          <a:p>
            <a:pPr>
              <a:defRPr/>
            </a:pPr>
            <a:r>
              <a:rPr lang="en-US"/>
              <a:t>Advanced Algorithms Analysis and Design</a:t>
            </a:r>
          </a:p>
        </p:txBody>
      </p:sp>
      <p:sp>
        <p:nvSpPr>
          <p:cNvPr id="4" name="Slide Number Placeholder 3"/>
          <p:cNvSpPr>
            <a:spLocks noGrp="1"/>
          </p:cNvSpPr>
          <p:nvPr>
            <p:ph type="sldNum" sz="quarter" idx="12"/>
          </p:nvPr>
        </p:nvSpPr>
        <p:spPr/>
        <p:txBody>
          <a:bodyPr/>
          <a:lstStyle/>
          <a:p>
            <a:pPr>
              <a:defRPr/>
            </a:pPr>
            <a:fld id="{00F89394-7432-4142-AC3A-ABB8D2DA4FCD}" type="slidenum">
              <a:rPr lang="en-US" altLang="en-US" smtClean="0"/>
              <a:pPr>
                <a:defRPr/>
              </a:pPr>
              <a:t>‹#›</a:t>
            </a:fld>
            <a:endParaRPr lang="en-US" altLang="en-US"/>
          </a:p>
        </p:txBody>
      </p:sp>
    </p:spTree>
    <p:extLst>
      <p:ext uri="{BB962C8B-B14F-4D97-AF65-F5344CB8AC3E}">
        <p14:creationId xmlns:p14="http://schemas.microsoft.com/office/powerpoint/2010/main" val="126153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9CA2E48-0F9E-47C0-BD81-E04DEB9CFBEF}" type="datetime1">
              <a:rPr lang="en-US" smtClean="0"/>
              <a:pPr>
                <a:defRPr/>
              </a:pPr>
              <a:t>28-Apr-21</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5FEC79C3-D587-4339-93EE-E3DE2325D0D7}" type="slidenum">
              <a:rPr lang="en-US" altLang="en-US" smtClean="0"/>
              <a:pPr>
                <a:defRPr/>
              </a:pPr>
              <a:t>‹#›</a:t>
            </a:fld>
            <a:endParaRPr lang="en-US" altLang="en-US"/>
          </a:p>
        </p:txBody>
      </p:sp>
    </p:spTree>
    <p:extLst>
      <p:ext uri="{BB962C8B-B14F-4D97-AF65-F5344CB8AC3E}">
        <p14:creationId xmlns:p14="http://schemas.microsoft.com/office/powerpoint/2010/main" val="36088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51EECAE-B25A-4E4D-AA9E-BBF75DDA24C8}" type="datetime1">
              <a:rPr lang="en-US" smtClean="0"/>
              <a:pPr>
                <a:defRPr/>
              </a:pPr>
              <a:t>28-Apr-21</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1791D5FA-E505-4634-888D-1299CD39E185}" type="slidenum">
              <a:rPr lang="en-US" altLang="en-US" smtClean="0"/>
              <a:pPr>
                <a:defRPr/>
              </a:pPr>
              <a:t>‹#›</a:t>
            </a:fld>
            <a:endParaRPr lang="en-US" altLang="en-US"/>
          </a:p>
        </p:txBody>
      </p:sp>
    </p:spTree>
    <p:extLst>
      <p:ext uri="{BB962C8B-B14F-4D97-AF65-F5344CB8AC3E}">
        <p14:creationId xmlns:p14="http://schemas.microsoft.com/office/powerpoint/2010/main" val="187990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6B6A447-00A6-4323-A71C-6CB906EB8FB9}" type="datetime1">
              <a:rPr lang="en-US" smtClean="0"/>
              <a:pPr>
                <a:defRPr/>
              </a:pPr>
              <a:t>28-Apr-21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Advanced Algorithms Analysis and Design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4099839-891C-4A6B-AE45-4A2E26D7BFE5}" type="slidenum">
              <a:rPr lang="en-US" altLang="en-US" smtClean="0"/>
              <a:pPr>
                <a:defRPr/>
              </a:pPr>
              <a:t>‹#›</a:t>
            </a:fld>
            <a:endParaRPr lang="en-US" altLang="en-US"/>
          </a:p>
        </p:txBody>
      </p:sp>
    </p:spTree>
    <p:extLst>
      <p:ext uri="{BB962C8B-B14F-4D97-AF65-F5344CB8AC3E}">
        <p14:creationId xmlns:p14="http://schemas.microsoft.com/office/powerpoint/2010/main" val="2426510874"/>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0"/>
            <a:ext cx="5162550" cy="1325563"/>
          </a:xfrm>
        </p:spPr>
        <p:txBody>
          <a:bodyPr/>
          <a:lstStyle/>
          <a:p>
            <a:r>
              <a:rPr lang="en-US" dirty="0"/>
              <a:t>Sorting techniques Continue</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a:t>
            </a:fld>
            <a:endParaRPr lang="en-US" altLang="en-US"/>
          </a:p>
        </p:txBody>
      </p:sp>
    </p:spTree>
    <p:extLst>
      <p:ext uri="{BB962C8B-B14F-4D97-AF65-F5344CB8AC3E}">
        <p14:creationId xmlns:p14="http://schemas.microsoft.com/office/powerpoint/2010/main" val="203993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87849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p:cNvSpPr txBox="1">
            <a:spLocks noChangeArrowheads="1"/>
          </p:cNvSpPr>
          <p:nvPr/>
        </p:nvSpPr>
        <p:spPr bwMode="auto">
          <a:xfrm>
            <a:off x="361137" y="788271"/>
            <a:ext cx="4547848" cy="91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3651"/>
              </a:lnSpc>
            </a:pPr>
            <a:r>
              <a:rPr lang="en-CA" altLang="en-US" sz="2400" dirty="0">
                <a:solidFill>
                  <a:srgbClr val="000000"/>
                </a:solidFill>
                <a:cs typeface="Times New Roman" panose="02020603050405020304" pitchFamily="18" charset="0"/>
              </a:rPr>
              <a:t>Replace 1 with 8:</a:t>
            </a:r>
          </a:p>
          <a:p>
            <a:pPr eaLnBrk="1" hangingPunct="1">
              <a:lnSpc>
                <a:spcPts val="3651"/>
              </a:lnSpc>
            </a:pPr>
            <a:r>
              <a:rPr lang="en-CA" altLang="en-US" sz="2400" dirty="0">
                <a:solidFill>
                  <a:srgbClr val="000000"/>
                </a:solidFill>
                <a:cs typeface="Times New Roman" panose="02020603050405020304" pitchFamily="18" charset="0"/>
              </a:rPr>
              <a:t>The heap, after moving 8 to its place</a:t>
            </a:r>
          </a:p>
        </p:txBody>
      </p:sp>
      <p:sp>
        <p:nvSpPr>
          <p:cNvPr id="15364" name="TextBox 3"/>
          <p:cNvSpPr txBox="1">
            <a:spLocks noChangeArrowheads="1"/>
          </p:cNvSpPr>
          <p:nvPr/>
        </p:nvSpPr>
        <p:spPr bwMode="auto">
          <a:xfrm>
            <a:off x="4459941" y="1816754"/>
            <a:ext cx="23083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10</a:t>
            </a:r>
          </a:p>
          <a:p>
            <a:pPr eaLnBrk="1" hangingPunct="1">
              <a:lnSpc>
                <a:spcPts val="2030"/>
              </a:lnSpc>
            </a:pPr>
            <a:endParaRPr lang="en-CA" altLang="en-US" sz="1765">
              <a:solidFill>
                <a:srgbClr val="000000"/>
              </a:solidFill>
            </a:endParaRPr>
          </a:p>
        </p:txBody>
      </p:sp>
      <p:sp>
        <p:nvSpPr>
          <p:cNvPr id="15365" name="TextBox 4"/>
          <p:cNvSpPr txBox="1">
            <a:spLocks noChangeArrowheads="1"/>
          </p:cNvSpPr>
          <p:nvPr/>
        </p:nvSpPr>
        <p:spPr bwMode="auto">
          <a:xfrm>
            <a:off x="3249706" y="2678206"/>
            <a:ext cx="11541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765">
                <a:solidFill>
                  <a:srgbClr val="000000"/>
                </a:solidFill>
                <a:cs typeface="Times New Roman" panose="02020603050405020304" pitchFamily="18" charset="0"/>
              </a:rPr>
              <a:t>8</a:t>
            </a:r>
          </a:p>
          <a:p>
            <a:pPr eaLnBrk="1" hangingPunct="1">
              <a:lnSpc>
                <a:spcPts val="2173"/>
              </a:lnSpc>
            </a:pPr>
            <a:endParaRPr lang="en-US" altLang="en-US"/>
          </a:p>
        </p:txBody>
      </p:sp>
      <p:sp>
        <p:nvSpPr>
          <p:cNvPr id="15366" name="TextBox 5"/>
          <p:cNvSpPr txBox="1">
            <a:spLocks noChangeArrowheads="1"/>
          </p:cNvSpPr>
          <p:nvPr/>
        </p:nvSpPr>
        <p:spPr bwMode="auto">
          <a:xfrm>
            <a:off x="5602941" y="2745441"/>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9</a:t>
            </a:r>
          </a:p>
          <a:p>
            <a:pPr eaLnBrk="1" hangingPunct="1">
              <a:lnSpc>
                <a:spcPts val="2030"/>
              </a:lnSpc>
            </a:pPr>
            <a:endParaRPr lang="en-US" altLang="en-US"/>
          </a:p>
        </p:txBody>
      </p:sp>
      <p:sp>
        <p:nvSpPr>
          <p:cNvPr id="15367" name="TextBox 6"/>
          <p:cNvSpPr txBox="1">
            <a:spLocks noChangeArrowheads="1"/>
          </p:cNvSpPr>
          <p:nvPr/>
        </p:nvSpPr>
        <p:spPr bwMode="auto">
          <a:xfrm>
            <a:off x="2577353" y="3619501"/>
            <a:ext cx="115416" cy="5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284"/>
              </a:lnSpc>
            </a:pPr>
            <a:r>
              <a:rPr lang="en-CA" altLang="en-US" sz="1765">
                <a:solidFill>
                  <a:srgbClr val="000000"/>
                </a:solidFill>
                <a:cs typeface="Times New Roman" panose="02020603050405020304" pitchFamily="18" charset="0"/>
              </a:rPr>
              <a:t>7</a:t>
            </a:r>
          </a:p>
          <a:p>
            <a:pPr eaLnBrk="1" hangingPunct="1">
              <a:lnSpc>
                <a:spcPts val="2284"/>
              </a:lnSpc>
            </a:pPr>
            <a:endParaRPr lang="en-US" altLang="en-US"/>
          </a:p>
        </p:txBody>
      </p:sp>
      <p:sp>
        <p:nvSpPr>
          <p:cNvPr id="15368" name="TextBox 7"/>
          <p:cNvSpPr txBox="1">
            <a:spLocks noChangeArrowheads="1"/>
          </p:cNvSpPr>
          <p:nvPr/>
        </p:nvSpPr>
        <p:spPr bwMode="auto">
          <a:xfrm>
            <a:off x="3856225" y="3686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7</a:t>
            </a:r>
          </a:p>
          <a:p>
            <a:pPr eaLnBrk="1" hangingPunct="1">
              <a:lnSpc>
                <a:spcPts val="2030"/>
              </a:lnSpc>
            </a:pPr>
            <a:endParaRPr lang="en-US" altLang="en-US"/>
          </a:p>
        </p:txBody>
      </p:sp>
      <p:sp>
        <p:nvSpPr>
          <p:cNvPr id="15369" name="TextBox 8"/>
          <p:cNvSpPr txBox="1">
            <a:spLocks noChangeArrowheads="1"/>
          </p:cNvSpPr>
          <p:nvPr/>
        </p:nvSpPr>
        <p:spPr bwMode="auto">
          <a:xfrm>
            <a:off x="4728882" y="3686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5</a:t>
            </a:r>
          </a:p>
          <a:p>
            <a:pPr eaLnBrk="1" hangingPunct="1">
              <a:lnSpc>
                <a:spcPts val="2030"/>
              </a:lnSpc>
            </a:pPr>
            <a:endParaRPr lang="en-US" altLang="en-US"/>
          </a:p>
        </p:txBody>
      </p:sp>
      <p:sp>
        <p:nvSpPr>
          <p:cNvPr id="15370" name="TextBox 9"/>
          <p:cNvSpPr txBox="1">
            <a:spLocks noChangeArrowheads="1"/>
          </p:cNvSpPr>
          <p:nvPr/>
        </p:nvSpPr>
        <p:spPr bwMode="auto">
          <a:xfrm>
            <a:off x="6074989" y="3686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US" altLang="en-US"/>
          </a:p>
        </p:txBody>
      </p:sp>
      <p:sp>
        <p:nvSpPr>
          <p:cNvPr id="15371" name="TextBox 10"/>
          <p:cNvSpPr txBox="1">
            <a:spLocks noChangeArrowheads="1"/>
          </p:cNvSpPr>
          <p:nvPr/>
        </p:nvSpPr>
        <p:spPr bwMode="auto">
          <a:xfrm>
            <a:off x="2039470" y="4695265"/>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US" altLang="en-US"/>
          </a:p>
        </p:txBody>
      </p:sp>
      <p:sp>
        <p:nvSpPr>
          <p:cNvPr id="15372" name="TextBox 11"/>
          <p:cNvSpPr txBox="1">
            <a:spLocks noChangeArrowheads="1"/>
          </p:cNvSpPr>
          <p:nvPr/>
        </p:nvSpPr>
        <p:spPr bwMode="auto">
          <a:xfrm>
            <a:off x="2980765" y="4695265"/>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4</a:t>
            </a:r>
          </a:p>
          <a:p>
            <a:pPr eaLnBrk="1" hangingPunct="1">
              <a:lnSpc>
                <a:spcPts val="2030"/>
              </a:lnSpc>
            </a:pPr>
            <a:endParaRPr lang="en-US" altLang="en-US"/>
          </a:p>
        </p:txBody>
      </p:sp>
      <p:sp>
        <p:nvSpPr>
          <p:cNvPr id="15373" name="TextBox 12"/>
          <p:cNvSpPr txBox="1">
            <a:spLocks noChangeArrowheads="1"/>
          </p:cNvSpPr>
          <p:nvPr/>
        </p:nvSpPr>
        <p:spPr bwMode="auto">
          <a:xfrm>
            <a:off x="3720353" y="4695265"/>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6</a:t>
            </a:r>
          </a:p>
          <a:p>
            <a:pPr eaLnBrk="1" hangingPunct="1">
              <a:lnSpc>
                <a:spcPts val="2030"/>
              </a:lnSpc>
            </a:pPr>
            <a:endParaRPr lang="en-US" altLang="en-US"/>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10</a:t>
            </a:fld>
            <a:endParaRPr lang="en-US" altLang="en-US"/>
          </a:p>
        </p:txBody>
      </p:sp>
      <p:sp>
        <p:nvSpPr>
          <p:cNvPr id="3" name="Rectangle 2"/>
          <p:cNvSpPr/>
          <p:nvPr/>
        </p:nvSpPr>
        <p:spPr>
          <a:xfrm>
            <a:off x="535505" y="5357744"/>
            <a:ext cx="7848872" cy="923330"/>
          </a:xfrm>
          <a:prstGeom prst="rect">
            <a:avLst/>
          </a:prstGeom>
        </p:spPr>
        <p:txBody>
          <a:bodyPr wrap="square">
            <a:spAutoFit/>
          </a:bodyPr>
          <a:lstStyle/>
          <a:p>
            <a:pPr algn="just"/>
            <a:r>
              <a:rPr lang="en-CA" altLang="en-US" dirty="0">
                <a:solidFill>
                  <a:srgbClr val="000000"/>
                </a:solidFill>
                <a:cs typeface="Times New Roman" panose="02020603050405020304" pitchFamily="18" charset="0"/>
              </a:rPr>
              <a:t>If the value “1” in Figure is modified so that it becomes “8”, we can</a:t>
            </a:r>
            <a:br>
              <a:rPr lang="en-CA" altLang="en-US" dirty="0">
                <a:solidFill>
                  <a:srgbClr val="000000"/>
                </a:solidFill>
              </a:rPr>
            </a:br>
            <a:r>
              <a:rPr lang="en-CA" altLang="en-US" dirty="0">
                <a:solidFill>
                  <a:srgbClr val="000000"/>
                </a:solidFill>
                <a:cs typeface="Times New Roman" panose="02020603050405020304" pitchFamily="18" charset="0"/>
              </a:rPr>
              <a:t>restore the heap property by exchanging the 8 with its parent “4” and</a:t>
            </a:r>
            <a:r>
              <a:rPr lang="en-CA" altLang="en-US" dirty="0">
                <a:solidFill>
                  <a:srgbClr val="000000"/>
                </a:solidFill>
              </a:rPr>
              <a:t> </a:t>
            </a:r>
            <a:r>
              <a:rPr lang="en-CA" altLang="en-US" dirty="0">
                <a:solidFill>
                  <a:srgbClr val="000000"/>
                </a:solidFill>
                <a:cs typeface="Times New Roman" panose="02020603050405020304" pitchFamily="18" charset="0"/>
              </a:rPr>
              <a:t>then exchanging it again with its new parent “7”.</a:t>
            </a:r>
          </a:p>
        </p:txBody>
      </p:sp>
      <p:sp>
        <p:nvSpPr>
          <p:cNvPr id="4" name="Rectangle 3">
            <a:extLst>
              <a:ext uri="{FF2B5EF4-FFF2-40B4-BE49-F238E27FC236}">
                <a16:creationId xmlns:a16="http://schemas.microsoft.com/office/drawing/2014/main" id="{BCBAC8BD-EA86-4FC9-B2C0-6CFADEDCE6B7}"/>
              </a:ext>
            </a:extLst>
          </p:cNvPr>
          <p:cNvSpPr/>
          <p:nvPr/>
        </p:nvSpPr>
        <p:spPr>
          <a:xfrm>
            <a:off x="1304601" y="285560"/>
            <a:ext cx="3580532" cy="600164"/>
          </a:xfrm>
          <a:prstGeom prst="rect">
            <a:avLst/>
          </a:prstGeom>
        </p:spPr>
        <p:txBody>
          <a:bodyPr wrap="none">
            <a:spAutoFit/>
          </a:bodyPr>
          <a:lstStyle/>
          <a:p>
            <a:r>
              <a:rPr lang="en-US" altLang="en-US" sz="3300" dirty="0">
                <a:latin typeface="+mj-lt"/>
                <a:ea typeface="+mj-ea"/>
                <a:cs typeface="+mj-cs"/>
              </a:rPr>
              <a:t>Heap - </a:t>
            </a:r>
            <a:r>
              <a:rPr lang="en-US" altLang="en-US" sz="3300" dirty="0" err="1">
                <a:latin typeface="+mj-lt"/>
                <a:ea typeface="+mj-ea"/>
                <a:cs typeface="+mj-cs"/>
              </a:rPr>
              <a:t>Purculate</a:t>
            </a:r>
            <a:r>
              <a:rPr lang="en-US" altLang="en-US" sz="3300" dirty="0">
                <a:latin typeface="+mj-lt"/>
                <a:ea typeface="+mj-ea"/>
                <a:cs typeface="+mj-cs"/>
              </a:rPr>
              <a:t> Up</a:t>
            </a:r>
            <a:endParaRPr lang="en-US" sz="3300" dirty="0">
              <a:latin typeface="+mj-lt"/>
              <a:ea typeface="+mj-ea"/>
              <a:cs typeface="+mj-cs"/>
            </a:endParaRPr>
          </a:p>
        </p:txBody>
      </p:sp>
    </p:spTree>
    <p:extLst>
      <p:ext uri="{BB962C8B-B14F-4D97-AF65-F5344CB8AC3E}">
        <p14:creationId xmlns:p14="http://schemas.microsoft.com/office/powerpoint/2010/main" val="232844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Heap – </a:t>
            </a:r>
            <a:r>
              <a:rPr lang="en-US" altLang="en-US" dirty="0" err="1"/>
              <a:t>Purculate</a:t>
            </a:r>
            <a:r>
              <a:rPr lang="en-US" altLang="en-US" dirty="0"/>
              <a:t> Down</a:t>
            </a:r>
          </a:p>
        </p:txBody>
      </p:sp>
      <p:sp>
        <p:nvSpPr>
          <p:cNvPr id="16387" name="Content Placeholder 2"/>
          <p:cNvSpPr>
            <a:spLocks noGrp="1"/>
          </p:cNvSpPr>
          <p:nvPr>
            <p:ph idx="1"/>
          </p:nvPr>
        </p:nvSpPr>
        <p:spPr>
          <a:xfrm>
            <a:off x="916081" y="1474975"/>
            <a:ext cx="7544360" cy="4916581"/>
          </a:xfrm>
        </p:spPr>
        <p:txBody>
          <a:bodyPr/>
          <a:lstStyle/>
          <a:p>
            <a:pPr algn="just">
              <a:tabLst>
                <a:tab pos="301175" algn="l"/>
              </a:tabLst>
            </a:pPr>
            <a:endParaRPr lang="en-CA" altLang="en-US" sz="2000" dirty="0">
              <a:solidFill>
                <a:srgbClr val="000000"/>
              </a:solidFill>
              <a:cs typeface="Times New Roman" panose="02020603050405020304" pitchFamily="18" charset="0"/>
            </a:endParaRPr>
          </a:p>
          <a:p>
            <a:pPr algn="just">
              <a:tabLst>
                <a:tab pos="301175" algn="l"/>
              </a:tabLst>
            </a:pPr>
            <a:r>
              <a:rPr lang="en-CA" altLang="en-US" sz="2000" dirty="0">
                <a:solidFill>
                  <a:srgbClr val="000000"/>
                </a:solidFill>
                <a:cs typeface="Times New Roman" panose="02020603050405020304" pitchFamily="18" charset="0"/>
              </a:rPr>
              <a:t>If on the contrary </a:t>
            </a:r>
            <a:r>
              <a:rPr lang="en-CA" altLang="en-US" sz="2000" dirty="0">
                <a:solidFill>
                  <a:srgbClr val="00B0F0"/>
                </a:solidFill>
                <a:cs typeface="Times New Roman" panose="02020603050405020304" pitchFamily="18" charset="0"/>
              </a:rPr>
              <a:t>the value of a node is decreased so that it</a:t>
            </a:r>
            <a:br>
              <a:rPr lang="en-CA" altLang="en-US" sz="2000" dirty="0">
                <a:solidFill>
                  <a:srgbClr val="00B0F0"/>
                </a:solidFill>
              </a:rPr>
            </a:br>
            <a:r>
              <a:rPr lang="en-CA" altLang="en-US" sz="2000" dirty="0">
                <a:solidFill>
                  <a:srgbClr val="00B0F0"/>
                </a:solidFill>
                <a:cs typeface="Times New Roman" panose="02020603050405020304" pitchFamily="18" charset="0"/>
              </a:rPr>
              <a:t>	becomes less than the value of at least one of its children</a:t>
            </a:r>
            <a:r>
              <a:rPr lang="en-CA" altLang="en-US" sz="2000" dirty="0">
                <a:solidFill>
                  <a:srgbClr val="000000"/>
                </a:solidFill>
                <a:cs typeface="Times New Roman" panose="02020603050405020304" pitchFamily="18" charset="0"/>
              </a:rPr>
              <a:t>, it</a:t>
            </a:r>
            <a:br>
              <a:rPr lang="en-CA" altLang="en-US" sz="2000" dirty="0">
                <a:solidFill>
                  <a:srgbClr val="000000"/>
                </a:solidFill>
              </a:rPr>
            </a:br>
            <a:r>
              <a:rPr lang="en-CA" altLang="en-US" sz="2000" dirty="0">
                <a:solidFill>
                  <a:srgbClr val="000000"/>
                </a:solidFill>
                <a:cs typeface="Times New Roman" panose="02020603050405020304" pitchFamily="18" charset="0"/>
              </a:rPr>
              <a:t>	suffices to exchange the modified value with the larger of the</a:t>
            </a:r>
            <a:br>
              <a:rPr lang="en-CA" altLang="en-US" sz="2000" dirty="0">
                <a:solidFill>
                  <a:srgbClr val="000000"/>
                </a:solidFill>
              </a:rPr>
            </a:br>
            <a:r>
              <a:rPr lang="en-CA" altLang="en-US" sz="2000" dirty="0">
                <a:solidFill>
                  <a:srgbClr val="000000"/>
                </a:solidFill>
                <a:cs typeface="Times New Roman" panose="02020603050405020304" pitchFamily="18" charset="0"/>
              </a:rPr>
              <a:t>	values in the children, and then to continue this process</a:t>
            </a:r>
            <a:br>
              <a:rPr lang="en-CA" altLang="en-US" sz="2000" dirty="0">
                <a:solidFill>
                  <a:srgbClr val="000000"/>
                </a:solidFill>
              </a:rPr>
            </a:br>
            <a:r>
              <a:rPr lang="en-CA" altLang="en-US" sz="2000" dirty="0">
                <a:solidFill>
                  <a:srgbClr val="000000"/>
                </a:solidFill>
                <a:cs typeface="Times New Roman" panose="02020603050405020304" pitchFamily="18" charset="0"/>
              </a:rPr>
              <a:t>	downwards in the tree if necessary until the heap property is</a:t>
            </a:r>
            <a:br>
              <a:rPr lang="en-CA" altLang="en-US" sz="2000" dirty="0">
                <a:solidFill>
                  <a:srgbClr val="000000"/>
                </a:solidFill>
              </a:rPr>
            </a:br>
            <a:r>
              <a:rPr lang="en-CA" altLang="en-US" sz="2000" dirty="0">
                <a:solidFill>
                  <a:srgbClr val="000000"/>
                </a:solidFill>
                <a:cs typeface="Times New Roman" panose="02020603050405020304" pitchFamily="18" charset="0"/>
              </a:rPr>
              <a:t>	restored.</a:t>
            </a:r>
          </a:p>
          <a:p>
            <a:pPr>
              <a:tabLst>
                <a:tab pos="301175" algn="l"/>
              </a:tabLst>
            </a:pPr>
            <a:r>
              <a:rPr lang="en-CA" altLang="en-US" sz="2000" dirty="0">
                <a:solidFill>
                  <a:srgbClr val="000000"/>
                </a:solidFill>
                <a:cs typeface="Times New Roman" panose="02020603050405020304" pitchFamily="18" charset="0"/>
              </a:rPr>
              <a:t>The heap, after sifting 3 (originally 10)</a:t>
            </a:r>
            <a:r>
              <a:rPr lang="en-CA" altLang="en-US" sz="2000" dirty="0">
                <a:solidFill>
                  <a:srgbClr val="000000"/>
                </a:solidFill>
              </a:rPr>
              <a:t> </a:t>
            </a:r>
            <a:r>
              <a:rPr lang="en-CA" altLang="en-US" sz="2000" dirty="0">
                <a:solidFill>
                  <a:srgbClr val="000000"/>
                </a:solidFill>
                <a:cs typeface="Times New Roman" panose="02020603050405020304" pitchFamily="18" charset="0"/>
              </a:rPr>
              <a:t>down to its place</a:t>
            </a:r>
          </a:p>
          <a:p>
            <a:pPr>
              <a:tabLst>
                <a:tab pos="301175" algn="l"/>
              </a:tabLst>
            </a:pPr>
            <a:r>
              <a:rPr lang="en-CA" altLang="en-US" sz="2000" dirty="0">
                <a:solidFill>
                  <a:srgbClr val="000000"/>
                </a:solidFill>
                <a:cs typeface="Times New Roman" panose="02020603050405020304" pitchFamily="18" charset="0"/>
              </a:rPr>
              <a:t>The modified value has been </a:t>
            </a:r>
            <a:r>
              <a:rPr lang="en-CA" altLang="en-US" sz="2000" dirty="0">
                <a:solidFill>
                  <a:srgbClr val="00B0F0"/>
                </a:solidFill>
                <a:cs typeface="Times New Roman" panose="02020603050405020304" pitchFamily="18" charset="0"/>
              </a:rPr>
              <a:t>sifted down </a:t>
            </a:r>
          </a:p>
          <a:p>
            <a:pPr marL="0" indent="0">
              <a:buNone/>
              <a:tabLst>
                <a:tab pos="301175" algn="l"/>
              </a:tabLst>
            </a:pPr>
            <a:r>
              <a:rPr lang="en-CA" altLang="en-US" sz="2000" dirty="0">
                <a:solidFill>
                  <a:srgbClr val="000000"/>
                </a:solidFill>
                <a:cs typeface="Times New Roman" panose="02020603050405020304" pitchFamily="18" charset="0"/>
              </a:rPr>
              <a:t>	to its new position.</a:t>
            </a: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11</a:t>
            </a:fld>
            <a:endParaRPr lang="en-US" altLang="en-US"/>
          </a:p>
        </p:txBody>
      </p:sp>
      <p:pic>
        <p:nvPicPr>
          <p:cNvPr id="16388" name="Picture 4" descr="12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419600"/>
            <a:ext cx="2479301" cy="208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743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Box 2"/>
          <p:cNvSpPr txBox="1">
            <a:spLocks noChangeArrowheads="1"/>
          </p:cNvSpPr>
          <p:nvPr/>
        </p:nvSpPr>
        <p:spPr bwMode="auto">
          <a:xfrm>
            <a:off x="1420346" y="649941"/>
            <a:ext cx="5787838"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4456"/>
              </a:lnSpc>
            </a:pPr>
            <a:r>
              <a:rPr lang="en-CA" altLang="en-US" sz="3971" b="1">
                <a:solidFill>
                  <a:srgbClr val="000000"/>
                </a:solidFill>
                <a:latin typeface="Times New Roman Bold" panose="02020803070505020304" pitchFamily="18" charset="0"/>
                <a:ea typeface="Times New Roman Bold" panose="02020803070505020304" pitchFamily="18" charset="0"/>
                <a:cs typeface="Times New Roman Bold" panose="02020803070505020304" pitchFamily="18" charset="0"/>
              </a:rPr>
              <a:t>Making Heaps</a:t>
            </a:r>
          </a:p>
          <a:p>
            <a:pPr eaLnBrk="1" hangingPunct="1">
              <a:lnSpc>
                <a:spcPts val="4456"/>
              </a:lnSpc>
            </a:pPr>
            <a:endParaRPr lang="en-CA" altLang="en-US" sz="3794">
              <a:solidFill>
                <a:srgbClr val="000000"/>
              </a:solidFill>
            </a:endParaRPr>
          </a:p>
        </p:txBody>
      </p:sp>
      <p:sp>
        <p:nvSpPr>
          <p:cNvPr id="17412" name="TextBox 3"/>
          <p:cNvSpPr txBox="1">
            <a:spLocks noChangeArrowheads="1"/>
          </p:cNvSpPr>
          <p:nvPr/>
        </p:nvSpPr>
        <p:spPr bwMode="auto">
          <a:xfrm>
            <a:off x="1086971" y="1378324"/>
            <a:ext cx="7949525" cy="137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3413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3413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3413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3413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3413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9pPr>
          </a:lstStyle>
          <a:p>
            <a:pPr eaLnBrk="1" hangingPunct="1"/>
            <a:r>
              <a:rPr lang="en-CA" altLang="en-US" sz="2400" dirty="0">
                <a:solidFill>
                  <a:srgbClr val="000000"/>
                </a:solidFill>
                <a:cs typeface="Times New Roman" panose="02020603050405020304" pitchFamily="18" charset="0"/>
              </a:rPr>
              <a:t>There exists a clever algorithm for making a heap. Suppose, for example, that our starting point is the following array represented by the</a:t>
            </a:r>
            <a:r>
              <a:rPr lang="en-CA" altLang="en-US" sz="2400" dirty="0">
                <a:solidFill>
                  <a:srgbClr val="000000"/>
                </a:solidFill>
              </a:rPr>
              <a:t> </a:t>
            </a:r>
            <a:r>
              <a:rPr lang="en-CA" altLang="en-US" sz="2400" dirty="0">
                <a:solidFill>
                  <a:srgbClr val="000000"/>
                </a:solidFill>
                <a:cs typeface="Times New Roman" panose="02020603050405020304" pitchFamily="18" charset="0"/>
              </a:rPr>
              <a:t>tree in Figure.</a:t>
            </a:r>
          </a:p>
          <a:p>
            <a:pPr eaLnBrk="1" hangingPunct="1">
              <a:lnSpc>
                <a:spcPts val="2118"/>
              </a:lnSpc>
            </a:pPr>
            <a:endParaRPr lang="en-CA" altLang="en-US" sz="1765" dirty="0">
              <a:solidFill>
                <a:srgbClr val="000000"/>
              </a:solidFill>
            </a:endParaRPr>
          </a:p>
        </p:txBody>
      </p:sp>
      <p:sp>
        <p:nvSpPr>
          <p:cNvPr id="17423" name="TextBox 14"/>
          <p:cNvSpPr txBox="1">
            <a:spLocks noChangeArrowheads="1"/>
          </p:cNvSpPr>
          <p:nvPr/>
        </p:nvSpPr>
        <p:spPr bwMode="auto">
          <a:xfrm>
            <a:off x="1344706" y="3574677"/>
            <a:ext cx="24449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82"/>
              </a:lnSpc>
            </a:pPr>
            <a:r>
              <a:rPr lang="en-CA" altLang="en-US" sz="2206">
                <a:solidFill>
                  <a:srgbClr val="000000"/>
                </a:solidFill>
                <a:cs typeface="Times New Roman" panose="02020603050405020304" pitchFamily="18" charset="0"/>
              </a:rPr>
              <a:t>The starting situation</a:t>
            </a:r>
          </a:p>
          <a:p>
            <a:pPr eaLnBrk="1" hangingPunct="1">
              <a:lnSpc>
                <a:spcPts val="2438"/>
              </a:lnSpc>
            </a:pPr>
            <a:endParaRPr lang="en-CA" altLang="en-US" sz="2206">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12</a:t>
            </a:fld>
            <a:endParaRPr lang="en-US" altLang="en-US"/>
          </a:p>
        </p:txBody>
      </p:sp>
      <p:graphicFrame>
        <p:nvGraphicFramePr>
          <p:cNvPr id="3" name="Table 2"/>
          <p:cNvGraphicFramePr>
            <a:graphicFrameLocks noGrp="1"/>
          </p:cNvGraphicFramePr>
          <p:nvPr/>
        </p:nvGraphicFramePr>
        <p:xfrm>
          <a:off x="1403648" y="2780928"/>
          <a:ext cx="6096000" cy="39624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4" name="Picture 3"/>
          <p:cNvPicPr>
            <a:picLocks noChangeAspect="1"/>
          </p:cNvPicPr>
          <p:nvPr/>
        </p:nvPicPr>
        <p:blipFill>
          <a:blip r:embed="rId2"/>
          <a:stretch>
            <a:fillRect/>
          </a:stretch>
        </p:blipFill>
        <p:spPr>
          <a:xfrm>
            <a:off x="3995936" y="3501008"/>
            <a:ext cx="3816424" cy="2868100"/>
          </a:xfrm>
          <a:prstGeom prst="rect">
            <a:avLst/>
          </a:prstGeom>
        </p:spPr>
      </p:pic>
    </p:spTree>
    <p:extLst>
      <p:ext uri="{BB962C8B-B14F-4D97-AF65-F5344CB8AC3E}">
        <p14:creationId xmlns:p14="http://schemas.microsoft.com/office/powerpoint/2010/main" val="303753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2"/>
          <p:cNvSpPr txBox="1">
            <a:spLocks noChangeArrowheads="1"/>
          </p:cNvSpPr>
          <p:nvPr/>
        </p:nvSpPr>
        <p:spPr bwMode="auto">
          <a:xfrm>
            <a:off x="3910853" y="649941"/>
            <a:ext cx="1359346"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4456"/>
              </a:lnSpc>
            </a:pPr>
            <a:r>
              <a:rPr lang="en-CA" altLang="en-US" sz="3971" b="1">
                <a:solidFill>
                  <a:srgbClr val="000000"/>
                </a:solidFill>
                <a:latin typeface="Times New Roman Bold" panose="02020803070505020304" pitchFamily="18" charset="0"/>
                <a:ea typeface="Times New Roman Bold" panose="02020803070505020304" pitchFamily="18" charset="0"/>
                <a:cs typeface="Times New Roman Bold" panose="02020803070505020304" pitchFamily="18" charset="0"/>
              </a:rPr>
              <a:t>Heaps</a:t>
            </a:r>
          </a:p>
          <a:p>
            <a:pPr eaLnBrk="1" hangingPunct="1">
              <a:lnSpc>
                <a:spcPts val="4456"/>
              </a:lnSpc>
            </a:pPr>
            <a:endParaRPr lang="en-CA" altLang="en-US" sz="3794">
              <a:solidFill>
                <a:srgbClr val="000000"/>
              </a:solidFill>
            </a:endParaRPr>
          </a:p>
        </p:txBody>
      </p:sp>
      <p:sp>
        <p:nvSpPr>
          <p:cNvPr id="18436" name="TextBox 3"/>
          <p:cNvSpPr txBox="1">
            <a:spLocks noChangeArrowheads="1"/>
          </p:cNvSpPr>
          <p:nvPr/>
        </p:nvSpPr>
        <p:spPr bwMode="auto">
          <a:xfrm>
            <a:off x="1086971" y="1703294"/>
            <a:ext cx="7733501" cy="133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3413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3413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3413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3413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3413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341313" algn="l"/>
              </a:tabLst>
              <a:defRPr>
                <a:solidFill>
                  <a:schemeClr val="tx1"/>
                </a:solidFill>
                <a:latin typeface="Calibri" panose="020F0502020204030204" pitchFamily="34" charset="0"/>
                <a:cs typeface="Arial" panose="020B0604020202020204" pitchFamily="34" charset="0"/>
              </a:defRPr>
            </a:lvl9pPr>
          </a:lstStyle>
          <a:p>
            <a:pPr algn="just" eaLnBrk="1" hangingPunct="1">
              <a:lnSpc>
                <a:spcPts val="2559"/>
              </a:lnSpc>
            </a:pPr>
            <a:r>
              <a:rPr lang="en-CA" altLang="en-US" sz="2206" dirty="0">
                <a:solidFill>
                  <a:srgbClr val="000000"/>
                </a:solidFill>
                <a:cs typeface="Times New Roman" panose="02020603050405020304" pitchFamily="18" charset="0"/>
              </a:rPr>
              <a:t>We first make each of the subtrees whose roots are at level 1</a:t>
            </a:r>
            <a:r>
              <a:rPr lang="en-CA" altLang="en-US" sz="2206" dirty="0">
                <a:solidFill>
                  <a:srgbClr val="000000"/>
                </a:solidFill>
              </a:rPr>
              <a:t> </a:t>
            </a:r>
            <a:r>
              <a:rPr lang="en-CA" altLang="en-US" sz="2206" dirty="0">
                <a:solidFill>
                  <a:srgbClr val="000000"/>
                </a:solidFill>
                <a:cs typeface="Times New Roman" panose="02020603050405020304" pitchFamily="18" charset="0"/>
              </a:rPr>
              <a:t>into a heap, this is done by sifting down these nodes, as illustrated in Figure.</a:t>
            </a:r>
          </a:p>
          <a:p>
            <a:pPr eaLnBrk="1" hangingPunct="1">
              <a:lnSpc>
                <a:spcPts val="2559"/>
              </a:lnSpc>
            </a:pPr>
            <a:endParaRPr lang="en-CA" altLang="en-US" sz="2206" dirty="0">
              <a:solidFill>
                <a:srgbClr val="000000"/>
              </a:solidFill>
            </a:endParaRPr>
          </a:p>
        </p:txBody>
      </p:sp>
      <p:sp>
        <p:nvSpPr>
          <p:cNvPr id="18437" name="TextBox 4"/>
          <p:cNvSpPr txBox="1">
            <a:spLocks noChangeArrowheads="1"/>
          </p:cNvSpPr>
          <p:nvPr/>
        </p:nvSpPr>
        <p:spPr bwMode="auto">
          <a:xfrm>
            <a:off x="2308412" y="3048000"/>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82"/>
              </a:lnSpc>
            </a:pPr>
            <a:r>
              <a:rPr lang="en-CA" altLang="en-US" sz="2206">
                <a:solidFill>
                  <a:srgbClr val="000000"/>
                </a:solidFill>
                <a:cs typeface="Times New Roman" panose="02020603050405020304" pitchFamily="18" charset="0"/>
              </a:rPr>
              <a:t>7</a:t>
            </a:r>
          </a:p>
          <a:p>
            <a:pPr eaLnBrk="1" hangingPunct="1">
              <a:lnSpc>
                <a:spcPts val="2438"/>
              </a:lnSpc>
            </a:pPr>
            <a:endParaRPr lang="en-CA" altLang="en-US" sz="2206">
              <a:solidFill>
                <a:srgbClr val="000000"/>
              </a:solidFill>
            </a:endParaRPr>
          </a:p>
        </p:txBody>
      </p:sp>
      <p:sp>
        <p:nvSpPr>
          <p:cNvPr id="18438" name="TextBox 5"/>
          <p:cNvSpPr txBox="1">
            <a:spLocks noChangeArrowheads="1"/>
          </p:cNvSpPr>
          <p:nvPr/>
        </p:nvSpPr>
        <p:spPr bwMode="auto">
          <a:xfrm>
            <a:off x="1905001" y="3854824"/>
            <a:ext cx="18386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911225" algn="l"/>
                <a:tab pos="1901825"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911225" algn="l"/>
                <a:tab pos="1901825"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911225" algn="l"/>
                <a:tab pos="1901825"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911225" algn="l"/>
                <a:tab pos="1901825"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911225" algn="l"/>
                <a:tab pos="1901825"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911225" algn="l"/>
                <a:tab pos="1901825"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911225" algn="l"/>
                <a:tab pos="1901825"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911225" algn="l"/>
                <a:tab pos="1901825"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911225" algn="l"/>
                <a:tab pos="1901825"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382"/>
              </a:lnSpc>
            </a:pPr>
            <a:r>
              <a:rPr lang="en-CA" altLang="en-US" sz="2206" dirty="0">
                <a:solidFill>
                  <a:srgbClr val="000000"/>
                </a:solidFill>
                <a:cs typeface="Times New Roman" panose="02020603050405020304" pitchFamily="18" charset="0"/>
              </a:rPr>
              <a:t>2          4            7</a:t>
            </a:r>
          </a:p>
          <a:p>
            <a:pPr eaLnBrk="1" hangingPunct="1">
              <a:lnSpc>
                <a:spcPts val="2438"/>
              </a:lnSpc>
            </a:pPr>
            <a:endParaRPr lang="en-CA" altLang="en-US" sz="2206" dirty="0">
              <a:solidFill>
                <a:srgbClr val="000000"/>
              </a:solidFill>
            </a:endParaRPr>
          </a:p>
        </p:txBody>
      </p:sp>
      <p:sp>
        <p:nvSpPr>
          <p:cNvPr id="18439" name="TextBox 6"/>
          <p:cNvSpPr txBox="1">
            <a:spLocks noChangeArrowheads="1"/>
          </p:cNvSpPr>
          <p:nvPr/>
        </p:nvSpPr>
        <p:spPr bwMode="auto">
          <a:xfrm>
            <a:off x="3832412" y="2913530"/>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82"/>
              </a:lnSpc>
            </a:pPr>
            <a:r>
              <a:rPr lang="en-CA" altLang="en-US" sz="2206" dirty="0">
                <a:solidFill>
                  <a:srgbClr val="000000"/>
                </a:solidFill>
                <a:cs typeface="Times New Roman" panose="02020603050405020304" pitchFamily="18" charset="0"/>
              </a:rPr>
              <a:t>10</a:t>
            </a:r>
          </a:p>
          <a:p>
            <a:pPr eaLnBrk="1" hangingPunct="1">
              <a:lnSpc>
                <a:spcPts val="2438"/>
              </a:lnSpc>
            </a:pPr>
            <a:endParaRPr lang="en-CA" altLang="en-US" sz="2206" dirty="0">
              <a:solidFill>
                <a:srgbClr val="000000"/>
              </a:solidFill>
            </a:endParaRPr>
          </a:p>
        </p:txBody>
      </p:sp>
      <p:sp>
        <p:nvSpPr>
          <p:cNvPr id="18440" name="TextBox 7"/>
          <p:cNvSpPr txBox="1">
            <a:spLocks noChangeArrowheads="1"/>
          </p:cNvSpPr>
          <p:nvPr/>
        </p:nvSpPr>
        <p:spPr bwMode="auto">
          <a:xfrm>
            <a:off x="5065059" y="3126442"/>
            <a:ext cx="1439497"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4462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4462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4462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4462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4462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14462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14462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14462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14462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1677"/>
              </a:lnSpc>
            </a:pPr>
            <a:r>
              <a:rPr lang="en-CA" altLang="en-US" sz="2206" dirty="0">
                <a:solidFill>
                  <a:srgbClr val="000000"/>
                </a:solidFill>
                <a:cs typeface="Times New Roman" panose="02020603050405020304" pitchFamily="18" charset="0"/>
              </a:rPr>
              <a:t>5                  2</a:t>
            </a:r>
          </a:p>
          <a:p>
            <a:pPr eaLnBrk="1" hangingPunct="1">
              <a:lnSpc>
                <a:spcPts val="1699"/>
              </a:lnSpc>
            </a:pPr>
            <a:endParaRPr lang="en-CA" altLang="en-US" sz="2206" dirty="0">
              <a:solidFill>
                <a:srgbClr val="000000"/>
              </a:solidFill>
            </a:endParaRPr>
          </a:p>
        </p:txBody>
      </p:sp>
      <p:sp>
        <p:nvSpPr>
          <p:cNvPr id="18441" name="TextBox 8"/>
          <p:cNvSpPr txBox="1">
            <a:spLocks noChangeArrowheads="1"/>
          </p:cNvSpPr>
          <p:nvPr/>
        </p:nvSpPr>
        <p:spPr bwMode="auto">
          <a:xfrm>
            <a:off x="1961030" y="4538383"/>
            <a:ext cx="471084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dirty="0">
                <a:solidFill>
                  <a:srgbClr val="000000"/>
                </a:solidFill>
                <a:cs typeface="Times New Roman" panose="02020603050405020304" pitchFamily="18" charset="0"/>
              </a:rPr>
              <a:t>The level 1 subtrees are made into heaps</a:t>
            </a:r>
          </a:p>
          <a:p>
            <a:pPr eaLnBrk="1" hangingPunct="1">
              <a:lnSpc>
                <a:spcPts val="2438"/>
              </a:lnSpc>
            </a:pPr>
            <a:endParaRPr lang="en-CA" altLang="en-US" sz="2206" dirty="0">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13</a:t>
            </a:fld>
            <a:endParaRPr lang="en-US" altLang="en-US"/>
          </a:p>
        </p:txBody>
      </p:sp>
    </p:spTree>
    <p:extLst>
      <p:ext uri="{BB962C8B-B14F-4D97-AF65-F5344CB8AC3E}">
        <p14:creationId xmlns:p14="http://schemas.microsoft.com/office/powerpoint/2010/main" val="315272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2"/>
          <p:cNvSpPr txBox="1">
            <a:spLocks noChangeArrowheads="1"/>
          </p:cNvSpPr>
          <p:nvPr/>
        </p:nvSpPr>
        <p:spPr bwMode="auto">
          <a:xfrm>
            <a:off x="3910853" y="649941"/>
            <a:ext cx="1359346"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4456"/>
              </a:lnSpc>
            </a:pPr>
            <a:r>
              <a:rPr lang="en-CA" altLang="en-US" sz="3971" b="1">
                <a:solidFill>
                  <a:srgbClr val="000000"/>
                </a:solidFill>
                <a:latin typeface="Times New Roman Bold" panose="02020803070505020304" pitchFamily="18" charset="0"/>
                <a:ea typeface="Times New Roman Bold" panose="02020803070505020304" pitchFamily="18" charset="0"/>
                <a:cs typeface="Times New Roman Bold" panose="02020803070505020304" pitchFamily="18" charset="0"/>
              </a:rPr>
              <a:t>Heaps</a:t>
            </a:r>
          </a:p>
          <a:p>
            <a:pPr eaLnBrk="1" hangingPunct="1">
              <a:lnSpc>
                <a:spcPts val="4456"/>
              </a:lnSpc>
            </a:pPr>
            <a:endParaRPr lang="en-CA" altLang="en-US" sz="3794">
              <a:solidFill>
                <a:srgbClr val="000000"/>
              </a:solidFill>
            </a:endParaRPr>
          </a:p>
        </p:txBody>
      </p:sp>
      <p:sp>
        <p:nvSpPr>
          <p:cNvPr id="19460" name="TextBox 3"/>
          <p:cNvSpPr txBox="1">
            <a:spLocks noChangeArrowheads="1"/>
          </p:cNvSpPr>
          <p:nvPr/>
        </p:nvSpPr>
        <p:spPr bwMode="auto">
          <a:xfrm>
            <a:off x="539552" y="1340768"/>
            <a:ext cx="787751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CA" altLang="en-US" sz="2400" dirty="0">
                <a:solidFill>
                  <a:srgbClr val="000000"/>
                </a:solidFill>
                <a:cs typeface="Times New Roman" panose="02020603050405020304" pitchFamily="18" charset="0"/>
              </a:rPr>
              <a:t>This figure shows the process for the left subtree. The other subtree at level 2 is already a heap. This results in an essentially complete binary tree corresponding to the array.</a:t>
            </a:r>
          </a:p>
          <a:p>
            <a:pPr algn="just" eaLnBrk="1" hangingPunct="1"/>
            <a:endParaRPr lang="en-CA" altLang="en-US" sz="2400" dirty="0">
              <a:solidFill>
                <a:srgbClr val="000000"/>
              </a:solidFill>
            </a:endParaRPr>
          </a:p>
        </p:txBody>
      </p:sp>
      <p:sp>
        <p:nvSpPr>
          <p:cNvPr id="19461" name="TextBox 4"/>
          <p:cNvSpPr txBox="1">
            <a:spLocks noChangeArrowheads="1"/>
          </p:cNvSpPr>
          <p:nvPr/>
        </p:nvSpPr>
        <p:spPr bwMode="auto">
          <a:xfrm>
            <a:off x="1927412" y="2578755"/>
            <a:ext cx="117020"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dirty="0">
                <a:solidFill>
                  <a:srgbClr val="000000"/>
                </a:solidFill>
                <a:cs typeface="Times New Roman" panose="02020603050405020304" pitchFamily="18" charset="0"/>
              </a:rPr>
              <a:t>1</a:t>
            </a:r>
          </a:p>
          <a:p>
            <a:pPr eaLnBrk="1" hangingPunct="1">
              <a:lnSpc>
                <a:spcPts val="2647"/>
              </a:lnSpc>
            </a:pPr>
            <a:endParaRPr lang="en-US" altLang="en-US" dirty="0"/>
          </a:p>
        </p:txBody>
      </p:sp>
      <p:sp>
        <p:nvSpPr>
          <p:cNvPr id="19462" name="TextBox 5"/>
          <p:cNvSpPr txBox="1">
            <a:spLocks noChangeArrowheads="1"/>
          </p:cNvSpPr>
          <p:nvPr/>
        </p:nvSpPr>
        <p:spPr bwMode="auto">
          <a:xfrm>
            <a:off x="2409265" y="2578755"/>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dirty="0">
                <a:solidFill>
                  <a:srgbClr val="000000"/>
                </a:solidFill>
                <a:cs typeface="Times New Roman" panose="02020603050405020304" pitchFamily="18" charset="0"/>
              </a:rPr>
              <a:t>10</a:t>
            </a:r>
          </a:p>
          <a:p>
            <a:pPr eaLnBrk="1" hangingPunct="1">
              <a:lnSpc>
                <a:spcPts val="2129"/>
              </a:lnSpc>
            </a:pPr>
            <a:endParaRPr lang="en-US" altLang="en-US" dirty="0"/>
          </a:p>
        </p:txBody>
      </p:sp>
      <p:sp>
        <p:nvSpPr>
          <p:cNvPr id="19463" name="TextBox 6"/>
          <p:cNvSpPr txBox="1">
            <a:spLocks noChangeArrowheads="1"/>
          </p:cNvSpPr>
          <p:nvPr/>
        </p:nvSpPr>
        <p:spPr bwMode="auto">
          <a:xfrm>
            <a:off x="2879912"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dirty="0">
                <a:solidFill>
                  <a:srgbClr val="000000"/>
                </a:solidFill>
                <a:cs typeface="Times New Roman" panose="02020603050405020304" pitchFamily="18" charset="0"/>
              </a:rPr>
              <a:t>9</a:t>
            </a:r>
          </a:p>
          <a:p>
            <a:pPr eaLnBrk="1" hangingPunct="1">
              <a:lnSpc>
                <a:spcPts val="2129"/>
              </a:lnSpc>
            </a:pPr>
            <a:endParaRPr lang="en-US" altLang="en-US" dirty="0"/>
          </a:p>
        </p:txBody>
      </p:sp>
      <p:sp>
        <p:nvSpPr>
          <p:cNvPr id="19464" name="TextBox 7"/>
          <p:cNvSpPr txBox="1">
            <a:spLocks noChangeArrowheads="1"/>
          </p:cNvSpPr>
          <p:nvPr/>
        </p:nvSpPr>
        <p:spPr bwMode="auto">
          <a:xfrm>
            <a:off x="3363166" y="2578755"/>
            <a:ext cx="11702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dirty="0">
                <a:solidFill>
                  <a:srgbClr val="000000"/>
                </a:solidFill>
                <a:cs typeface="Times New Roman" panose="02020603050405020304" pitchFamily="18" charset="0"/>
              </a:rPr>
              <a:t>7</a:t>
            </a:r>
          </a:p>
          <a:p>
            <a:pPr eaLnBrk="1" hangingPunct="1">
              <a:lnSpc>
                <a:spcPts val="2438"/>
              </a:lnSpc>
            </a:pPr>
            <a:endParaRPr lang="en-US" altLang="en-US" dirty="0"/>
          </a:p>
        </p:txBody>
      </p:sp>
      <p:sp>
        <p:nvSpPr>
          <p:cNvPr id="19465" name="TextBox 8"/>
          <p:cNvSpPr txBox="1">
            <a:spLocks noChangeArrowheads="1"/>
          </p:cNvSpPr>
          <p:nvPr/>
        </p:nvSpPr>
        <p:spPr bwMode="auto">
          <a:xfrm>
            <a:off x="3832412"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dirty="0">
                <a:solidFill>
                  <a:srgbClr val="000000"/>
                </a:solidFill>
                <a:cs typeface="Times New Roman" panose="02020603050405020304" pitchFamily="18" charset="0"/>
              </a:rPr>
              <a:t>7</a:t>
            </a:r>
          </a:p>
          <a:p>
            <a:pPr eaLnBrk="1" hangingPunct="1">
              <a:lnSpc>
                <a:spcPts val="2129"/>
              </a:lnSpc>
            </a:pPr>
            <a:endParaRPr lang="en-US" altLang="en-US" dirty="0"/>
          </a:p>
        </p:txBody>
      </p:sp>
      <p:sp>
        <p:nvSpPr>
          <p:cNvPr id="19466" name="TextBox 9"/>
          <p:cNvSpPr txBox="1">
            <a:spLocks noChangeArrowheads="1"/>
          </p:cNvSpPr>
          <p:nvPr/>
        </p:nvSpPr>
        <p:spPr bwMode="auto">
          <a:xfrm>
            <a:off x="4303059"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a:solidFill>
                  <a:srgbClr val="000000"/>
                </a:solidFill>
                <a:cs typeface="Times New Roman" panose="02020603050405020304" pitchFamily="18" charset="0"/>
              </a:rPr>
              <a:t>5</a:t>
            </a:r>
          </a:p>
          <a:p>
            <a:pPr eaLnBrk="1" hangingPunct="1">
              <a:lnSpc>
                <a:spcPts val="2129"/>
              </a:lnSpc>
            </a:pPr>
            <a:endParaRPr lang="en-US" altLang="en-US"/>
          </a:p>
        </p:txBody>
      </p:sp>
      <p:sp>
        <p:nvSpPr>
          <p:cNvPr id="19467" name="TextBox 10"/>
          <p:cNvSpPr txBox="1">
            <a:spLocks noChangeArrowheads="1"/>
          </p:cNvSpPr>
          <p:nvPr/>
        </p:nvSpPr>
        <p:spPr bwMode="auto">
          <a:xfrm>
            <a:off x="4784912"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a:solidFill>
                  <a:srgbClr val="000000"/>
                </a:solidFill>
                <a:cs typeface="Times New Roman" panose="02020603050405020304" pitchFamily="18" charset="0"/>
              </a:rPr>
              <a:t>2</a:t>
            </a:r>
          </a:p>
          <a:p>
            <a:pPr eaLnBrk="1" hangingPunct="1">
              <a:lnSpc>
                <a:spcPts val="2129"/>
              </a:lnSpc>
            </a:pPr>
            <a:endParaRPr lang="en-US" altLang="en-US"/>
          </a:p>
        </p:txBody>
      </p:sp>
      <p:sp>
        <p:nvSpPr>
          <p:cNvPr id="19468" name="TextBox 11"/>
          <p:cNvSpPr txBox="1">
            <a:spLocks noChangeArrowheads="1"/>
          </p:cNvSpPr>
          <p:nvPr/>
        </p:nvSpPr>
        <p:spPr bwMode="auto">
          <a:xfrm>
            <a:off x="5255559"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a:solidFill>
                  <a:srgbClr val="000000"/>
                </a:solidFill>
                <a:cs typeface="Times New Roman" panose="02020603050405020304" pitchFamily="18" charset="0"/>
              </a:rPr>
              <a:t>2</a:t>
            </a:r>
          </a:p>
          <a:p>
            <a:pPr eaLnBrk="1" hangingPunct="1">
              <a:lnSpc>
                <a:spcPts val="2129"/>
              </a:lnSpc>
            </a:pPr>
            <a:endParaRPr lang="en-US" altLang="en-US"/>
          </a:p>
        </p:txBody>
      </p:sp>
      <p:sp>
        <p:nvSpPr>
          <p:cNvPr id="19469" name="TextBox 12"/>
          <p:cNvSpPr txBox="1">
            <a:spLocks noChangeArrowheads="1"/>
          </p:cNvSpPr>
          <p:nvPr/>
        </p:nvSpPr>
        <p:spPr bwMode="auto">
          <a:xfrm>
            <a:off x="5726206"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a:solidFill>
                  <a:srgbClr val="000000"/>
                </a:solidFill>
                <a:cs typeface="Times New Roman" panose="02020603050405020304" pitchFamily="18" charset="0"/>
              </a:rPr>
              <a:t>4</a:t>
            </a:r>
          </a:p>
          <a:p>
            <a:pPr eaLnBrk="1" hangingPunct="1">
              <a:lnSpc>
                <a:spcPts val="2129"/>
              </a:lnSpc>
            </a:pPr>
            <a:endParaRPr lang="en-US" altLang="en-US"/>
          </a:p>
        </p:txBody>
      </p:sp>
      <p:sp>
        <p:nvSpPr>
          <p:cNvPr id="19470" name="TextBox 13"/>
          <p:cNvSpPr txBox="1">
            <a:spLocks noChangeArrowheads="1"/>
          </p:cNvSpPr>
          <p:nvPr/>
        </p:nvSpPr>
        <p:spPr bwMode="auto">
          <a:xfrm>
            <a:off x="6140823" y="257875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a:solidFill>
                  <a:srgbClr val="000000"/>
                </a:solidFill>
                <a:cs typeface="Times New Roman" panose="02020603050405020304" pitchFamily="18" charset="0"/>
              </a:rPr>
              <a:t>6</a:t>
            </a:r>
          </a:p>
          <a:p>
            <a:pPr eaLnBrk="1" hangingPunct="1">
              <a:lnSpc>
                <a:spcPts val="2129"/>
              </a:lnSpc>
            </a:pPr>
            <a:endParaRPr lang="en-US" altLang="en-US"/>
          </a:p>
        </p:txBody>
      </p:sp>
      <p:sp>
        <p:nvSpPr>
          <p:cNvPr id="19471" name="TextBox 14"/>
          <p:cNvSpPr txBox="1">
            <a:spLocks noChangeArrowheads="1"/>
          </p:cNvSpPr>
          <p:nvPr/>
        </p:nvSpPr>
        <p:spPr bwMode="auto">
          <a:xfrm>
            <a:off x="2039470" y="3160059"/>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6</a:t>
            </a:r>
          </a:p>
          <a:p>
            <a:pPr eaLnBrk="1" hangingPunct="1">
              <a:lnSpc>
                <a:spcPts val="2438"/>
              </a:lnSpc>
            </a:pPr>
            <a:endParaRPr lang="en-US" altLang="en-US"/>
          </a:p>
        </p:txBody>
      </p:sp>
      <p:sp>
        <p:nvSpPr>
          <p:cNvPr id="19472" name="TextBox 15"/>
          <p:cNvSpPr txBox="1">
            <a:spLocks noChangeArrowheads="1"/>
          </p:cNvSpPr>
          <p:nvPr/>
        </p:nvSpPr>
        <p:spPr bwMode="auto">
          <a:xfrm>
            <a:off x="4437530" y="3171265"/>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19473" name="TextBox 16"/>
          <p:cNvSpPr txBox="1">
            <a:spLocks noChangeArrowheads="1"/>
          </p:cNvSpPr>
          <p:nvPr/>
        </p:nvSpPr>
        <p:spPr bwMode="auto">
          <a:xfrm>
            <a:off x="6947648" y="3171265"/>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19474" name="TextBox 17"/>
          <p:cNvSpPr txBox="1">
            <a:spLocks noChangeArrowheads="1"/>
          </p:cNvSpPr>
          <p:nvPr/>
        </p:nvSpPr>
        <p:spPr bwMode="auto">
          <a:xfrm>
            <a:off x="1367117" y="3898247"/>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7</a:t>
            </a:r>
          </a:p>
          <a:p>
            <a:pPr eaLnBrk="1" hangingPunct="1">
              <a:lnSpc>
                <a:spcPts val="2438"/>
              </a:lnSpc>
            </a:pPr>
            <a:endParaRPr lang="en-US" altLang="en-US"/>
          </a:p>
        </p:txBody>
      </p:sp>
      <p:sp>
        <p:nvSpPr>
          <p:cNvPr id="19475" name="TextBox 18"/>
          <p:cNvSpPr txBox="1">
            <a:spLocks noChangeArrowheads="1"/>
          </p:cNvSpPr>
          <p:nvPr/>
        </p:nvSpPr>
        <p:spPr bwMode="auto">
          <a:xfrm>
            <a:off x="2779059" y="3898247"/>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19476" name="TextBox 19"/>
          <p:cNvSpPr txBox="1">
            <a:spLocks noChangeArrowheads="1"/>
          </p:cNvSpPr>
          <p:nvPr/>
        </p:nvSpPr>
        <p:spPr bwMode="auto">
          <a:xfrm>
            <a:off x="3856224" y="3898247"/>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7</a:t>
            </a:r>
          </a:p>
          <a:p>
            <a:pPr eaLnBrk="1" hangingPunct="1">
              <a:lnSpc>
                <a:spcPts val="2438"/>
              </a:lnSpc>
            </a:pPr>
            <a:endParaRPr lang="en-US" altLang="en-US"/>
          </a:p>
        </p:txBody>
      </p:sp>
      <p:sp>
        <p:nvSpPr>
          <p:cNvPr id="19477" name="TextBox 20"/>
          <p:cNvSpPr txBox="1">
            <a:spLocks noChangeArrowheads="1"/>
          </p:cNvSpPr>
          <p:nvPr/>
        </p:nvSpPr>
        <p:spPr bwMode="auto">
          <a:xfrm>
            <a:off x="5335401" y="3898247"/>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6</a:t>
            </a:r>
          </a:p>
          <a:p>
            <a:pPr eaLnBrk="1" hangingPunct="1">
              <a:lnSpc>
                <a:spcPts val="2438"/>
              </a:lnSpc>
            </a:pPr>
            <a:endParaRPr lang="en-US" altLang="en-US"/>
          </a:p>
        </p:txBody>
      </p:sp>
      <p:sp>
        <p:nvSpPr>
          <p:cNvPr id="19478" name="TextBox 21"/>
          <p:cNvSpPr txBox="1">
            <a:spLocks noChangeArrowheads="1"/>
          </p:cNvSpPr>
          <p:nvPr/>
        </p:nvSpPr>
        <p:spPr bwMode="auto">
          <a:xfrm>
            <a:off x="6342529" y="3898247"/>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7</a:t>
            </a:r>
          </a:p>
          <a:p>
            <a:pPr eaLnBrk="1" hangingPunct="1">
              <a:lnSpc>
                <a:spcPts val="2438"/>
              </a:lnSpc>
            </a:pPr>
            <a:endParaRPr lang="en-US" altLang="en-US"/>
          </a:p>
        </p:txBody>
      </p:sp>
      <p:sp>
        <p:nvSpPr>
          <p:cNvPr id="19479" name="TextBox 22"/>
          <p:cNvSpPr txBox="1">
            <a:spLocks noChangeArrowheads="1"/>
          </p:cNvSpPr>
          <p:nvPr/>
        </p:nvSpPr>
        <p:spPr bwMode="auto">
          <a:xfrm>
            <a:off x="7821706" y="3898247"/>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7</a:t>
            </a:r>
          </a:p>
          <a:p>
            <a:pPr eaLnBrk="1" hangingPunct="1">
              <a:lnSpc>
                <a:spcPts val="2438"/>
              </a:lnSpc>
            </a:pPr>
            <a:endParaRPr lang="en-US" altLang="en-US"/>
          </a:p>
        </p:txBody>
      </p:sp>
      <p:sp>
        <p:nvSpPr>
          <p:cNvPr id="19480" name="TextBox 23"/>
          <p:cNvSpPr txBox="1">
            <a:spLocks noChangeArrowheads="1"/>
          </p:cNvSpPr>
          <p:nvPr/>
        </p:nvSpPr>
        <p:spPr bwMode="auto">
          <a:xfrm>
            <a:off x="963706"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2</a:t>
            </a:r>
          </a:p>
          <a:p>
            <a:pPr eaLnBrk="1" hangingPunct="1">
              <a:lnSpc>
                <a:spcPts val="2438"/>
              </a:lnSpc>
            </a:pPr>
            <a:endParaRPr lang="en-US" altLang="en-US"/>
          </a:p>
        </p:txBody>
      </p:sp>
      <p:sp>
        <p:nvSpPr>
          <p:cNvPr id="19481" name="TextBox 24"/>
          <p:cNvSpPr txBox="1">
            <a:spLocks noChangeArrowheads="1"/>
          </p:cNvSpPr>
          <p:nvPr/>
        </p:nvSpPr>
        <p:spPr bwMode="auto">
          <a:xfrm>
            <a:off x="1770529"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19482" name="TextBox 25"/>
          <p:cNvSpPr txBox="1">
            <a:spLocks noChangeArrowheads="1"/>
          </p:cNvSpPr>
          <p:nvPr/>
        </p:nvSpPr>
        <p:spPr bwMode="auto">
          <a:xfrm>
            <a:off x="2588559"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7</a:t>
            </a:r>
          </a:p>
          <a:p>
            <a:pPr eaLnBrk="1" hangingPunct="1">
              <a:lnSpc>
                <a:spcPts val="2438"/>
              </a:lnSpc>
            </a:pPr>
            <a:endParaRPr lang="en-US" altLang="en-US"/>
          </a:p>
        </p:txBody>
      </p:sp>
      <p:sp>
        <p:nvSpPr>
          <p:cNvPr id="19483" name="TextBox 26"/>
          <p:cNvSpPr txBox="1">
            <a:spLocks noChangeArrowheads="1"/>
          </p:cNvSpPr>
          <p:nvPr/>
        </p:nvSpPr>
        <p:spPr bwMode="auto">
          <a:xfrm>
            <a:off x="3451412"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2</a:t>
            </a:r>
          </a:p>
          <a:p>
            <a:pPr eaLnBrk="1" hangingPunct="1">
              <a:lnSpc>
                <a:spcPts val="2438"/>
              </a:lnSpc>
            </a:pPr>
            <a:endParaRPr lang="en-US" altLang="en-US"/>
          </a:p>
        </p:txBody>
      </p:sp>
      <p:sp>
        <p:nvSpPr>
          <p:cNvPr id="19484" name="TextBox 27"/>
          <p:cNvSpPr txBox="1">
            <a:spLocks noChangeArrowheads="1"/>
          </p:cNvSpPr>
          <p:nvPr/>
        </p:nvSpPr>
        <p:spPr bwMode="auto">
          <a:xfrm>
            <a:off x="4258235"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19485" name="TextBox 28"/>
          <p:cNvSpPr txBox="1">
            <a:spLocks noChangeArrowheads="1"/>
          </p:cNvSpPr>
          <p:nvPr/>
        </p:nvSpPr>
        <p:spPr bwMode="auto">
          <a:xfrm>
            <a:off x="5132294" y="4773706"/>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7</a:t>
            </a:r>
          </a:p>
          <a:p>
            <a:pPr eaLnBrk="1" hangingPunct="1">
              <a:lnSpc>
                <a:spcPts val="2438"/>
              </a:lnSpc>
            </a:pPr>
            <a:endParaRPr lang="en-US" altLang="en-US"/>
          </a:p>
        </p:txBody>
      </p:sp>
      <p:sp>
        <p:nvSpPr>
          <p:cNvPr id="19486" name="TextBox 29"/>
          <p:cNvSpPr txBox="1">
            <a:spLocks noChangeArrowheads="1"/>
          </p:cNvSpPr>
          <p:nvPr/>
        </p:nvSpPr>
        <p:spPr bwMode="auto">
          <a:xfrm>
            <a:off x="5939117"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2</a:t>
            </a:r>
          </a:p>
          <a:p>
            <a:pPr eaLnBrk="1" hangingPunct="1">
              <a:lnSpc>
                <a:spcPts val="2438"/>
              </a:lnSpc>
            </a:pPr>
            <a:endParaRPr lang="en-US" altLang="en-US"/>
          </a:p>
        </p:txBody>
      </p:sp>
      <p:sp>
        <p:nvSpPr>
          <p:cNvPr id="19487" name="TextBox 30"/>
          <p:cNvSpPr txBox="1">
            <a:spLocks noChangeArrowheads="1"/>
          </p:cNvSpPr>
          <p:nvPr/>
        </p:nvSpPr>
        <p:spPr bwMode="auto">
          <a:xfrm>
            <a:off x="6745941" y="470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19488" name="TextBox 31"/>
          <p:cNvSpPr txBox="1">
            <a:spLocks noChangeArrowheads="1"/>
          </p:cNvSpPr>
          <p:nvPr/>
        </p:nvSpPr>
        <p:spPr bwMode="auto">
          <a:xfrm>
            <a:off x="7620000" y="4740089"/>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6</a:t>
            </a:r>
          </a:p>
          <a:p>
            <a:pPr eaLnBrk="1" hangingPunct="1">
              <a:lnSpc>
                <a:spcPts val="2438"/>
              </a:lnSpc>
            </a:pPr>
            <a:endParaRPr lang="en-US" altLang="en-US"/>
          </a:p>
        </p:txBody>
      </p:sp>
      <p:sp>
        <p:nvSpPr>
          <p:cNvPr id="19489" name="TextBox 32"/>
          <p:cNvSpPr txBox="1">
            <a:spLocks noChangeArrowheads="1"/>
          </p:cNvSpPr>
          <p:nvPr/>
        </p:nvSpPr>
        <p:spPr bwMode="auto">
          <a:xfrm>
            <a:off x="1154206" y="5412441"/>
            <a:ext cx="7378234"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One level 2 subtree is made into a heap (the other already is a heap)</a:t>
            </a:r>
          </a:p>
          <a:p>
            <a:pPr eaLnBrk="1" hangingPunct="1">
              <a:lnSpc>
                <a:spcPts val="2030"/>
              </a:lnSpc>
            </a:pPr>
            <a:endParaRPr lang="en-CA" altLang="en-US" sz="1765" dirty="0">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14</a:t>
            </a:fld>
            <a:endParaRPr lang="en-US" altLang="en-US"/>
          </a:p>
        </p:txBody>
      </p:sp>
    </p:spTree>
    <p:extLst>
      <p:ext uri="{BB962C8B-B14F-4D97-AF65-F5344CB8AC3E}">
        <p14:creationId xmlns:p14="http://schemas.microsoft.com/office/powerpoint/2010/main" val="407909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2"/>
          <p:cNvSpPr txBox="1">
            <a:spLocks noChangeArrowheads="1"/>
          </p:cNvSpPr>
          <p:nvPr/>
        </p:nvSpPr>
        <p:spPr bwMode="auto">
          <a:xfrm>
            <a:off x="467544" y="1098176"/>
            <a:ext cx="8352929"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559"/>
              </a:lnSpc>
            </a:pPr>
            <a:r>
              <a:rPr lang="en-CA" altLang="en-US" sz="2206" dirty="0">
                <a:solidFill>
                  <a:srgbClr val="000000"/>
                </a:solidFill>
                <a:cs typeface="Times New Roman" panose="02020603050405020304" pitchFamily="18" charset="0"/>
              </a:rPr>
              <a:t>It only remains to sift down its root to obtain the desired</a:t>
            </a:r>
            <a:r>
              <a:rPr lang="en-CA" altLang="en-US" sz="2206" dirty="0">
                <a:solidFill>
                  <a:srgbClr val="000000"/>
                </a:solidFill>
              </a:rPr>
              <a:t> </a:t>
            </a:r>
            <a:r>
              <a:rPr lang="en-CA" altLang="en-US" sz="2206" dirty="0">
                <a:solidFill>
                  <a:srgbClr val="000000"/>
                </a:solidFill>
                <a:cs typeface="Times New Roman" panose="02020603050405020304" pitchFamily="18" charset="0"/>
              </a:rPr>
              <a:t>heap. This process thus goes as follows:</a:t>
            </a:r>
          </a:p>
          <a:p>
            <a:pPr eaLnBrk="1" hangingPunct="1">
              <a:lnSpc>
                <a:spcPts val="2559"/>
              </a:lnSpc>
            </a:pPr>
            <a:endParaRPr lang="en-CA" altLang="en-US" sz="2206" dirty="0">
              <a:solidFill>
                <a:srgbClr val="000000"/>
              </a:solidFill>
            </a:endParaRPr>
          </a:p>
        </p:txBody>
      </p:sp>
      <p:sp>
        <p:nvSpPr>
          <p:cNvPr id="20484" name="TextBox 3"/>
          <p:cNvSpPr txBox="1">
            <a:spLocks noChangeArrowheads="1"/>
          </p:cNvSpPr>
          <p:nvPr/>
        </p:nvSpPr>
        <p:spPr bwMode="auto">
          <a:xfrm>
            <a:off x="2140324" y="2084295"/>
            <a:ext cx="230832"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10</a:t>
            </a:r>
          </a:p>
          <a:p>
            <a:pPr eaLnBrk="1" hangingPunct="1">
              <a:lnSpc>
                <a:spcPts val="2074"/>
              </a:lnSpc>
            </a:pPr>
            <a:endParaRPr lang="en-US" altLang="en-US"/>
          </a:p>
        </p:txBody>
      </p:sp>
      <p:sp>
        <p:nvSpPr>
          <p:cNvPr id="20485" name="TextBox 4"/>
          <p:cNvSpPr txBox="1">
            <a:spLocks noChangeArrowheads="1"/>
          </p:cNvSpPr>
          <p:nvPr/>
        </p:nvSpPr>
        <p:spPr bwMode="auto">
          <a:xfrm>
            <a:off x="2633382"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1</a:t>
            </a:r>
          </a:p>
          <a:p>
            <a:pPr eaLnBrk="1" hangingPunct="1">
              <a:lnSpc>
                <a:spcPts val="2074"/>
              </a:lnSpc>
            </a:pPr>
            <a:endParaRPr lang="en-US" altLang="en-US"/>
          </a:p>
        </p:txBody>
      </p:sp>
      <p:sp>
        <p:nvSpPr>
          <p:cNvPr id="20486" name="TextBox 5"/>
          <p:cNvSpPr txBox="1">
            <a:spLocks noChangeArrowheads="1"/>
          </p:cNvSpPr>
          <p:nvPr/>
        </p:nvSpPr>
        <p:spPr bwMode="auto">
          <a:xfrm>
            <a:off x="3070412"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9</a:t>
            </a:r>
          </a:p>
          <a:p>
            <a:pPr eaLnBrk="1" hangingPunct="1">
              <a:lnSpc>
                <a:spcPts val="2074"/>
              </a:lnSpc>
            </a:pPr>
            <a:endParaRPr lang="en-US" altLang="en-US"/>
          </a:p>
        </p:txBody>
      </p:sp>
      <p:sp>
        <p:nvSpPr>
          <p:cNvPr id="20487" name="TextBox 6"/>
          <p:cNvSpPr txBox="1">
            <a:spLocks noChangeArrowheads="1"/>
          </p:cNvSpPr>
          <p:nvPr/>
        </p:nvSpPr>
        <p:spPr bwMode="auto">
          <a:xfrm>
            <a:off x="3518647"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7</a:t>
            </a:r>
          </a:p>
          <a:p>
            <a:pPr eaLnBrk="1" hangingPunct="1">
              <a:lnSpc>
                <a:spcPts val="2074"/>
              </a:lnSpc>
            </a:pPr>
            <a:endParaRPr lang="en-US" altLang="en-US"/>
          </a:p>
        </p:txBody>
      </p:sp>
      <p:sp>
        <p:nvSpPr>
          <p:cNvPr id="20488" name="TextBox 7"/>
          <p:cNvSpPr txBox="1">
            <a:spLocks noChangeArrowheads="1"/>
          </p:cNvSpPr>
          <p:nvPr/>
        </p:nvSpPr>
        <p:spPr bwMode="auto">
          <a:xfrm>
            <a:off x="3955676"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7</a:t>
            </a:r>
          </a:p>
          <a:p>
            <a:pPr eaLnBrk="1" hangingPunct="1">
              <a:lnSpc>
                <a:spcPts val="2074"/>
              </a:lnSpc>
            </a:pPr>
            <a:endParaRPr lang="en-US" altLang="en-US"/>
          </a:p>
        </p:txBody>
      </p:sp>
      <p:sp>
        <p:nvSpPr>
          <p:cNvPr id="20489" name="TextBox 8"/>
          <p:cNvSpPr txBox="1">
            <a:spLocks noChangeArrowheads="1"/>
          </p:cNvSpPr>
          <p:nvPr/>
        </p:nvSpPr>
        <p:spPr bwMode="auto">
          <a:xfrm>
            <a:off x="4392706"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5</a:t>
            </a:r>
          </a:p>
          <a:p>
            <a:pPr eaLnBrk="1" hangingPunct="1">
              <a:lnSpc>
                <a:spcPts val="2074"/>
              </a:lnSpc>
            </a:pPr>
            <a:endParaRPr lang="en-US" altLang="en-US"/>
          </a:p>
        </p:txBody>
      </p:sp>
      <p:sp>
        <p:nvSpPr>
          <p:cNvPr id="20490" name="TextBox 9"/>
          <p:cNvSpPr txBox="1">
            <a:spLocks noChangeArrowheads="1"/>
          </p:cNvSpPr>
          <p:nvPr/>
        </p:nvSpPr>
        <p:spPr bwMode="auto">
          <a:xfrm>
            <a:off x="4842342"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2</a:t>
            </a:r>
          </a:p>
          <a:p>
            <a:pPr eaLnBrk="1" hangingPunct="1">
              <a:lnSpc>
                <a:spcPts val="2074"/>
              </a:lnSpc>
            </a:pPr>
            <a:endParaRPr lang="en-US" altLang="en-US"/>
          </a:p>
        </p:txBody>
      </p:sp>
      <p:sp>
        <p:nvSpPr>
          <p:cNvPr id="20491" name="TextBox 10"/>
          <p:cNvSpPr txBox="1">
            <a:spLocks noChangeArrowheads="1"/>
          </p:cNvSpPr>
          <p:nvPr/>
        </p:nvSpPr>
        <p:spPr bwMode="auto">
          <a:xfrm>
            <a:off x="5277970"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2</a:t>
            </a:r>
          </a:p>
          <a:p>
            <a:pPr eaLnBrk="1" hangingPunct="1">
              <a:lnSpc>
                <a:spcPts val="2074"/>
              </a:lnSpc>
            </a:pPr>
            <a:endParaRPr lang="en-US" altLang="en-US"/>
          </a:p>
        </p:txBody>
      </p:sp>
      <p:sp>
        <p:nvSpPr>
          <p:cNvPr id="20492" name="TextBox 11"/>
          <p:cNvSpPr txBox="1">
            <a:spLocks noChangeArrowheads="1"/>
          </p:cNvSpPr>
          <p:nvPr/>
        </p:nvSpPr>
        <p:spPr bwMode="auto">
          <a:xfrm>
            <a:off x="5726206"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4</a:t>
            </a:r>
          </a:p>
          <a:p>
            <a:pPr eaLnBrk="1" hangingPunct="1">
              <a:lnSpc>
                <a:spcPts val="2074"/>
              </a:lnSpc>
            </a:pPr>
            <a:endParaRPr lang="en-US" altLang="en-US"/>
          </a:p>
        </p:txBody>
      </p:sp>
      <p:sp>
        <p:nvSpPr>
          <p:cNvPr id="20493" name="TextBox 12"/>
          <p:cNvSpPr txBox="1">
            <a:spLocks noChangeArrowheads="1"/>
          </p:cNvSpPr>
          <p:nvPr/>
        </p:nvSpPr>
        <p:spPr bwMode="auto">
          <a:xfrm>
            <a:off x="6163235" y="208429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6</a:t>
            </a:r>
          </a:p>
          <a:p>
            <a:pPr eaLnBrk="1" hangingPunct="1">
              <a:lnSpc>
                <a:spcPts val="2074"/>
              </a:lnSpc>
            </a:pPr>
            <a:endParaRPr lang="en-US" altLang="en-US"/>
          </a:p>
        </p:txBody>
      </p:sp>
      <p:sp>
        <p:nvSpPr>
          <p:cNvPr id="20494" name="TextBox 13"/>
          <p:cNvSpPr txBox="1">
            <a:spLocks noChangeArrowheads="1"/>
          </p:cNvSpPr>
          <p:nvPr/>
        </p:nvSpPr>
        <p:spPr bwMode="auto">
          <a:xfrm>
            <a:off x="2140324" y="2388255"/>
            <a:ext cx="230832"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10</a:t>
            </a:r>
          </a:p>
          <a:p>
            <a:pPr eaLnBrk="1" hangingPunct="1">
              <a:lnSpc>
                <a:spcPts val="2074"/>
              </a:lnSpc>
            </a:pPr>
            <a:endParaRPr lang="en-US" altLang="en-US"/>
          </a:p>
        </p:txBody>
      </p:sp>
      <p:sp>
        <p:nvSpPr>
          <p:cNvPr id="20495" name="TextBox 14"/>
          <p:cNvSpPr txBox="1">
            <a:spLocks noChangeArrowheads="1"/>
          </p:cNvSpPr>
          <p:nvPr/>
        </p:nvSpPr>
        <p:spPr bwMode="auto">
          <a:xfrm>
            <a:off x="2633382"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7</a:t>
            </a:r>
          </a:p>
          <a:p>
            <a:pPr eaLnBrk="1" hangingPunct="1">
              <a:lnSpc>
                <a:spcPts val="2074"/>
              </a:lnSpc>
            </a:pPr>
            <a:endParaRPr lang="en-US" altLang="en-US"/>
          </a:p>
        </p:txBody>
      </p:sp>
      <p:sp>
        <p:nvSpPr>
          <p:cNvPr id="20496" name="TextBox 15"/>
          <p:cNvSpPr txBox="1">
            <a:spLocks noChangeArrowheads="1"/>
          </p:cNvSpPr>
          <p:nvPr/>
        </p:nvSpPr>
        <p:spPr bwMode="auto">
          <a:xfrm>
            <a:off x="3070412"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9</a:t>
            </a:r>
          </a:p>
          <a:p>
            <a:pPr eaLnBrk="1" hangingPunct="1">
              <a:lnSpc>
                <a:spcPts val="2074"/>
              </a:lnSpc>
            </a:pPr>
            <a:endParaRPr lang="en-US" altLang="en-US"/>
          </a:p>
        </p:txBody>
      </p:sp>
      <p:sp>
        <p:nvSpPr>
          <p:cNvPr id="20497" name="TextBox 16"/>
          <p:cNvSpPr txBox="1">
            <a:spLocks noChangeArrowheads="1"/>
          </p:cNvSpPr>
          <p:nvPr/>
        </p:nvSpPr>
        <p:spPr bwMode="auto">
          <a:xfrm>
            <a:off x="3518647"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1</a:t>
            </a:r>
          </a:p>
          <a:p>
            <a:pPr eaLnBrk="1" hangingPunct="1">
              <a:lnSpc>
                <a:spcPts val="2074"/>
              </a:lnSpc>
            </a:pPr>
            <a:endParaRPr lang="en-US" altLang="en-US"/>
          </a:p>
        </p:txBody>
      </p:sp>
      <p:sp>
        <p:nvSpPr>
          <p:cNvPr id="20498" name="TextBox 17"/>
          <p:cNvSpPr txBox="1">
            <a:spLocks noChangeArrowheads="1"/>
          </p:cNvSpPr>
          <p:nvPr/>
        </p:nvSpPr>
        <p:spPr bwMode="auto">
          <a:xfrm>
            <a:off x="3955676"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7</a:t>
            </a:r>
          </a:p>
          <a:p>
            <a:pPr eaLnBrk="1" hangingPunct="1">
              <a:lnSpc>
                <a:spcPts val="2074"/>
              </a:lnSpc>
            </a:pPr>
            <a:endParaRPr lang="en-US" altLang="en-US"/>
          </a:p>
        </p:txBody>
      </p:sp>
      <p:sp>
        <p:nvSpPr>
          <p:cNvPr id="20499" name="TextBox 18"/>
          <p:cNvSpPr txBox="1">
            <a:spLocks noChangeArrowheads="1"/>
          </p:cNvSpPr>
          <p:nvPr/>
        </p:nvSpPr>
        <p:spPr bwMode="auto">
          <a:xfrm>
            <a:off x="4392706"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5</a:t>
            </a:r>
          </a:p>
          <a:p>
            <a:pPr eaLnBrk="1" hangingPunct="1">
              <a:lnSpc>
                <a:spcPts val="2074"/>
              </a:lnSpc>
            </a:pPr>
            <a:endParaRPr lang="en-US" altLang="en-US"/>
          </a:p>
        </p:txBody>
      </p:sp>
      <p:sp>
        <p:nvSpPr>
          <p:cNvPr id="20500" name="TextBox 19"/>
          <p:cNvSpPr txBox="1">
            <a:spLocks noChangeArrowheads="1"/>
          </p:cNvSpPr>
          <p:nvPr/>
        </p:nvSpPr>
        <p:spPr bwMode="auto">
          <a:xfrm>
            <a:off x="4842342"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2</a:t>
            </a:r>
          </a:p>
          <a:p>
            <a:pPr eaLnBrk="1" hangingPunct="1">
              <a:lnSpc>
                <a:spcPts val="2074"/>
              </a:lnSpc>
            </a:pPr>
            <a:endParaRPr lang="en-US" altLang="en-US"/>
          </a:p>
        </p:txBody>
      </p:sp>
      <p:sp>
        <p:nvSpPr>
          <p:cNvPr id="20501" name="TextBox 20"/>
          <p:cNvSpPr txBox="1">
            <a:spLocks noChangeArrowheads="1"/>
          </p:cNvSpPr>
          <p:nvPr/>
        </p:nvSpPr>
        <p:spPr bwMode="auto">
          <a:xfrm>
            <a:off x="5277970"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2</a:t>
            </a:r>
          </a:p>
          <a:p>
            <a:pPr eaLnBrk="1" hangingPunct="1">
              <a:lnSpc>
                <a:spcPts val="2074"/>
              </a:lnSpc>
            </a:pPr>
            <a:endParaRPr lang="en-US" altLang="en-US"/>
          </a:p>
        </p:txBody>
      </p:sp>
      <p:sp>
        <p:nvSpPr>
          <p:cNvPr id="20502" name="TextBox 21"/>
          <p:cNvSpPr txBox="1">
            <a:spLocks noChangeArrowheads="1"/>
          </p:cNvSpPr>
          <p:nvPr/>
        </p:nvSpPr>
        <p:spPr bwMode="auto">
          <a:xfrm>
            <a:off x="5726206"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4</a:t>
            </a:r>
          </a:p>
          <a:p>
            <a:pPr eaLnBrk="1" hangingPunct="1">
              <a:lnSpc>
                <a:spcPts val="2074"/>
              </a:lnSpc>
            </a:pPr>
            <a:endParaRPr lang="en-US" altLang="en-US"/>
          </a:p>
        </p:txBody>
      </p:sp>
      <p:sp>
        <p:nvSpPr>
          <p:cNvPr id="20503" name="TextBox 22"/>
          <p:cNvSpPr txBox="1">
            <a:spLocks noChangeArrowheads="1"/>
          </p:cNvSpPr>
          <p:nvPr/>
        </p:nvSpPr>
        <p:spPr bwMode="auto">
          <a:xfrm>
            <a:off x="6163235" y="238825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6</a:t>
            </a:r>
          </a:p>
          <a:p>
            <a:pPr eaLnBrk="1" hangingPunct="1">
              <a:lnSpc>
                <a:spcPts val="2074"/>
              </a:lnSpc>
            </a:pPr>
            <a:endParaRPr lang="en-US" altLang="en-US"/>
          </a:p>
        </p:txBody>
      </p:sp>
      <p:sp>
        <p:nvSpPr>
          <p:cNvPr id="20504" name="TextBox 23"/>
          <p:cNvSpPr txBox="1">
            <a:spLocks noChangeArrowheads="1"/>
          </p:cNvSpPr>
          <p:nvPr/>
        </p:nvSpPr>
        <p:spPr bwMode="auto">
          <a:xfrm>
            <a:off x="2140324" y="2689412"/>
            <a:ext cx="230832"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10</a:t>
            </a:r>
          </a:p>
          <a:p>
            <a:pPr eaLnBrk="1" hangingPunct="1">
              <a:lnSpc>
                <a:spcPts val="2074"/>
              </a:lnSpc>
            </a:pPr>
            <a:endParaRPr lang="en-US" altLang="en-US"/>
          </a:p>
        </p:txBody>
      </p:sp>
      <p:sp>
        <p:nvSpPr>
          <p:cNvPr id="20505" name="TextBox 24"/>
          <p:cNvSpPr txBox="1">
            <a:spLocks noChangeArrowheads="1"/>
          </p:cNvSpPr>
          <p:nvPr/>
        </p:nvSpPr>
        <p:spPr bwMode="auto">
          <a:xfrm>
            <a:off x="2633382"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7</a:t>
            </a:r>
          </a:p>
          <a:p>
            <a:pPr eaLnBrk="1" hangingPunct="1">
              <a:lnSpc>
                <a:spcPts val="2074"/>
              </a:lnSpc>
            </a:pPr>
            <a:endParaRPr lang="en-US" altLang="en-US"/>
          </a:p>
        </p:txBody>
      </p:sp>
      <p:sp>
        <p:nvSpPr>
          <p:cNvPr id="20506" name="TextBox 25"/>
          <p:cNvSpPr txBox="1">
            <a:spLocks noChangeArrowheads="1"/>
          </p:cNvSpPr>
          <p:nvPr/>
        </p:nvSpPr>
        <p:spPr bwMode="auto">
          <a:xfrm>
            <a:off x="3070412"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9</a:t>
            </a:r>
          </a:p>
          <a:p>
            <a:pPr eaLnBrk="1" hangingPunct="1">
              <a:lnSpc>
                <a:spcPts val="2074"/>
              </a:lnSpc>
            </a:pPr>
            <a:endParaRPr lang="en-US" altLang="en-US"/>
          </a:p>
        </p:txBody>
      </p:sp>
      <p:sp>
        <p:nvSpPr>
          <p:cNvPr id="20507" name="TextBox 26"/>
          <p:cNvSpPr txBox="1">
            <a:spLocks noChangeArrowheads="1"/>
          </p:cNvSpPr>
          <p:nvPr/>
        </p:nvSpPr>
        <p:spPr bwMode="auto">
          <a:xfrm>
            <a:off x="3518647"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4</a:t>
            </a:r>
          </a:p>
          <a:p>
            <a:pPr eaLnBrk="1" hangingPunct="1">
              <a:lnSpc>
                <a:spcPts val="2074"/>
              </a:lnSpc>
            </a:pPr>
            <a:endParaRPr lang="en-US" altLang="en-US"/>
          </a:p>
        </p:txBody>
      </p:sp>
      <p:sp>
        <p:nvSpPr>
          <p:cNvPr id="20508" name="TextBox 27"/>
          <p:cNvSpPr txBox="1">
            <a:spLocks noChangeArrowheads="1"/>
          </p:cNvSpPr>
          <p:nvPr/>
        </p:nvSpPr>
        <p:spPr bwMode="auto">
          <a:xfrm>
            <a:off x="3955676"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7</a:t>
            </a:r>
          </a:p>
          <a:p>
            <a:pPr eaLnBrk="1" hangingPunct="1">
              <a:lnSpc>
                <a:spcPts val="2074"/>
              </a:lnSpc>
            </a:pPr>
            <a:endParaRPr lang="en-US" altLang="en-US"/>
          </a:p>
        </p:txBody>
      </p:sp>
      <p:sp>
        <p:nvSpPr>
          <p:cNvPr id="20509" name="TextBox 28"/>
          <p:cNvSpPr txBox="1">
            <a:spLocks noChangeArrowheads="1"/>
          </p:cNvSpPr>
          <p:nvPr/>
        </p:nvSpPr>
        <p:spPr bwMode="auto">
          <a:xfrm>
            <a:off x="4392706"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5</a:t>
            </a:r>
          </a:p>
          <a:p>
            <a:pPr eaLnBrk="1" hangingPunct="1">
              <a:lnSpc>
                <a:spcPts val="2074"/>
              </a:lnSpc>
            </a:pPr>
            <a:endParaRPr lang="en-US" altLang="en-US"/>
          </a:p>
        </p:txBody>
      </p:sp>
      <p:sp>
        <p:nvSpPr>
          <p:cNvPr id="20510" name="TextBox 29"/>
          <p:cNvSpPr txBox="1">
            <a:spLocks noChangeArrowheads="1"/>
          </p:cNvSpPr>
          <p:nvPr/>
        </p:nvSpPr>
        <p:spPr bwMode="auto">
          <a:xfrm>
            <a:off x="4842342"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2</a:t>
            </a:r>
          </a:p>
          <a:p>
            <a:pPr eaLnBrk="1" hangingPunct="1">
              <a:lnSpc>
                <a:spcPts val="2074"/>
              </a:lnSpc>
            </a:pPr>
            <a:endParaRPr lang="en-US" altLang="en-US"/>
          </a:p>
        </p:txBody>
      </p:sp>
      <p:sp>
        <p:nvSpPr>
          <p:cNvPr id="20511" name="TextBox 30"/>
          <p:cNvSpPr txBox="1">
            <a:spLocks noChangeArrowheads="1"/>
          </p:cNvSpPr>
          <p:nvPr/>
        </p:nvSpPr>
        <p:spPr bwMode="auto">
          <a:xfrm>
            <a:off x="5277970"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2</a:t>
            </a:r>
          </a:p>
          <a:p>
            <a:pPr eaLnBrk="1" hangingPunct="1">
              <a:lnSpc>
                <a:spcPts val="2074"/>
              </a:lnSpc>
            </a:pPr>
            <a:endParaRPr lang="en-US" altLang="en-US"/>
          </a:p>
        </p:txBody>
      </p:sp>
      <p:sp>
        <p:nvSpPr>
          <p:cNvPr id="20512" name="TextBox 31"/>
          <p:cNvSpPr txBox="1">
            <a:spLocks noChangeArrowheads="1"/>
          </p:cNvSpPr>
          <p:nvPr/>
        </p:nvSpPr>
        <p:spPr bwMode="auto">
          <a:xfrm>
            <a:off x="5726206"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1</a:t>
            </a:r>
          </a:p>
          <a:p>
            <a:pPr eaLnBrk="1" hangingPunct="1">
              <a:lnSpc>
                <a:spcPts val="2074"/>
              </a:lnSpc>
            </a:pPr>
            <a:endParaRPr lang="en-US" altLang="en-US"/>
          </a:p>
        </p:txBody>
      </p:sp>
      <p:sp>
        <p:nvSpPr>
          <p:cNvPr id="20513" name="TextBox 32"/>
          <p:cNvSpPr txBox="1">
            <a:spLocks noChangeArrowheads="1"/>
          </p:cNvSpPr>
          <p:nvPr/>
        </p:nvSpPr>
        <p:spPr bwMode="auto">
          <a:xfrm>
            <a:off x="6163235" y="2689412"/>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74"/>
              </a:lnSpc>
            </a:pPr>
            <a:r>
              <a:rPr lang="en-CA" altLang="en-US" sz="1765">
                <a:solidFill>
                  <a:srgbClr val="000000"/>
                </a:solidFill>
                <a:cs typeface="Times New Roman" panose="02020603050405020304" pitchFamily="18" charset="0"/>
              </a:rPr>
              <a:t>6</a:t>
            </a:r>
          </a:p>
          <a:p>
            <a:pPr eaLnBrk="1" hangingPunct="1">
              <a:lnSpc>
                <a:spcPts val="2074"/>
              </a:lnSpc>
            </a:pPr>
            <a:endParaRPr lang="en-US" altLang="en-US"/>
          </a:p>
        </p:txBody>
      </p:sp>
      <p:sp>
        <p:nvSpPr>
          <p:cNvPr id="20514" name="TextBox 33"/>
          <p:cNvSpPr txBox="1">
            <a:spLocks noChangeArrowheads="1"/>
          </p:cNvSpPr>
          <p:nvPr/>
        </p:nvSpPr>
        <p:spPr bwMode="auto">
          <a:xfrm>
            <a:off x="4359088" y="3384177"/>
            <a:ext cx="23083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10</a:t>
            </a:r>
          </a:p>
          <a:p>
            <a:pPr eaLnBrk="1" hangingPunct="1">
              <a:lnSpc>
                <a:spcPts val="2030"/>
              </a:lnSpc>
            </a:pPr>
            <a:endParaRPr lang="en-US" altLang="en-US"/>
          </a:p>
        </p:txBody>
      </p:sp>
      <p:sp>
        <p:nvSpPr>
          <p:cNvPr id="20515" name="TextBox 34"/>
          <p:cNvSpPr txBox="1">
            <a:spLocks noChangeArrowheads="1"/>
          </p:cNvSpPr>
          <p:nvPr/>
        </p:nvSpPr>
        <p:spPr bwMode="auto">
          <a:xfrm>
            <a:off x="3294529" y="401170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7</a:t>
            </a:r>
          </a:p>
          <a:p>
            <a:pPr eaLnBrk="1" hangingPunct="1">
              <a:lnSpc>
                <a:spcPts val="2030"/>
              </a:lnSpc>
            </a:pPr>
            <a:endParaRPr lang="en-US" altLang="en-US"/>
          </a:p>
        </p:txBody>
      </p:sp>
      <p:sp>
        <p:nvSpPr>
          <p:cNvPr id="20516" name="TextBox 35"/>
          <p:cNvSpPr txBox="1">
            <a:spLocks noChangeArrowheads="1"/>
          </p:cNvSpPr>
          <p:nvPr/>
        </p:nvSpPr>
        <p:spPr bwMode="auto">
          <a:xfrm>
            <a:off x="5367617" y="4067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9</a:t>
            </a:r>
          </a:p>
          <a:p>
            <a:pPr eaLnBrk="1" hangingPunct="1">
              <a:lnSpc>
                <a:spcPts val="2030"/>
              </a:lnSpc>
            </a:pPr>
            <a:endParaRPr lang="en-US" altLang="en-US"/>
          </a:p>
        </p:txBody>
      </p:sp>
      <p:sp>
        <p:nvSpPr>
          <p:cNvPr id="20517" name="TextBox 36"/>
          <p:cNvSpPr txBox="1">
            <a:spLocks noChangeArrowheads="1"/>
          </p:cNvSpPr>
          <p:nvPr/>
        </p:nvSpPr>
        <p:spPr bwMode="auto">
          <a:xfrm>
            <a:off x="2700617" y="4695265"/>
            <a:ext cx="11541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765">
                <a:solidFill>
                  <a:srgbClr val="000000"/>
                </a:solidFill>
                <a:cs typeface="Times New Roman" panose="02020603050405020304" pitchFamily="18" charset="0"/>
              </a:rPr>
              <a:t>4</a:t>
            </a:r>
          </a:p>
          <a:p>
            <a:pPr eaLnBrk="1" hangingPunct="1">
              <a:lnSpc>
                <a:spcPts val="2129"/>
              </a:lnSpc>
            </a:pPr>
            <a:endParaRPr lang="en-US" altLang="en-US"/>
          </a:p>
        </p:txBody>
      </p:sp>
      <p:sp>
        <p:nvSpPr>
          <p:cNvPr id="20518" name="TextBox 37"/>
          <p:cNvSpPr txBox="1">
            <a:spLocks noChangeArrowheads="1"/>
          </p:cNvSpPr>
          <p:nvPr/>
        </p:nvSpPr>
        <p:spPr bwMode="auto">
          <a:xfrm>
            <a:off x="3821206" y="4751294"/>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7</a:t>
            </a:r>
          </a:p>
          <a:p>
            <a:pPr eaLnBrk="1" hangingPunct="1">
              <a:lnSpc>
                <a:spcPts val="2030"/>
              </a:lnSpc>
            </a:pPr>
            <a:endParaRPr lang="en-US" altLang="en-US"/>
          </a:p>
        </p:txBody>
      </p:sp>
      <p:sp>
        <p:nvSpPr>
          <p:cNvPr id="20519" name="TextBox 38"/>
          <p:cNvSpPr txBox="1">
            <a:spLocks noChangeArrowheads="1"/>
          </p:cNvSpPr>
          <p:nvPr/>
        </p:nvSpPr>
        <p:spPr bwMode="auto">
          <a:xfrm>
            <a:off x="4595813" y="4751294"/>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5</a:t>
            </a:r>
          </a:p>
          <a:p>
            <a:pPr eaLnBrk="1" hangingPunct="1">
              <a:lnSpc>
                <a:spcPts val="2030"/>
              </a:lnSpc>
            </a:pPr>
            <a:endParaRPr lang="en-US" altLang="en-US"/>
          </a:p>
        </p:txBody>
      </p:sp>
      <p:sp>
        <p:nvSpPr>
          <p:cNvPr id="20520" name="TextBox 39"/>
          <p:cNvSpPr txBox="1">
            <a:spLocks noChangeArrowheads="1"/>
          </p:cNvSpPr>
          <p:nvPr/>
        </p:nvSpPr>
        <p:spPr bwMode="auto">
          <a:xfrm>
            <a:off x="5782235" y="4751294"/>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US" altLang="en-US"/>
          </a:p>
        </p:txBody>
      </p:sp>
      <p:sp>
        <p:nvSpPr>
          <p:cNvPr id="20521" name="TextBox 40"/>
          <p:cNvSpPr txBox="1">
            <a:spLocks noChangeArrowheads="1"/>
          </p:cNvSpPr>
          <p:nvPr/>
        </p:nvSpPr>
        <p:spPr bwMode="auto">
          <a:xfrm>
            <a:off x="2218765" y="5479677"/>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US" altLang="en-US"/>
          </a:p>
        </p:txBody>
      </p:sp>
      <p:sp>
        <p:nvSpPr>
          <p:cNvPr id="20522" name="TextBox 41"/>
          <p:cNvSpPr txBox="1">
            <a:spLocks noChangeArrowheads="1"/>
          </p:cNvSpPr>
          <p:nvPr/>
        </p:nvSpPr>
        <p:spPr bwMode="auto">
          <a:xfrm>
            <a:off x="3048000" y="5479677"/>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1</a:t>
            </a:r>
          </a:p>
          <a:p>
            <a:pPr eaLnBrk="1" hangingPunct="1">
              <a:lnSpc>
                <a:spcPts val="2030"/>
              </a:lnSpc>
            </a:pPr>
            <a:endParaRPr lang="en-US" altLang="en-US"/>
          </a:p>
        </p:txBody>
      </p:sp>
      <p:sp>
        <p:nvSpPr>
          <p:cNvPr id="20523" name="TextBox 42"/>
          <p:cNvSpPr txBox="1">
            <a:spLocks noChangeArrowheads="1"/>
          </p:cNvSpPr>
          <p:nvPr/>
        </p:nvSpPr>
        <p:spPr bwMode="auto">
          <a:xfrm>
            <a:off x="3709147" y="5479677"/>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6</a:t>
            </a:r>
          </a:p>
          <a:p>
            <a:pPr eaLnBrk="1" hangingPunct="1">
              <a:lnSpc>
                <a:spcPts val="2030"/>
              </a:lnSpc>
            </a:pPr>
            <a:endParaRPr lang="en-US" altLang="en-US"/>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15</a:t>
            </a:fld>
            <a:endParaRPr lang="en-US" altLang="en-US"/>
          </a:p>
        </p:txBody>
      </p:sp>
    </p:spTree>
    <p:extLst>
      <p:ext uri="{BB962C8B-B14F-4D97-AF65-F5344CB8AC3E}">
        <p14:creationId xmlns:p14="http://schemas.microsoft.com/office/powerpoint/2010/main" val="327649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Build Heap</a:t>
            </a:r>
          </a:p>
        </p:txBody>
      </p:sp>
      <p:sp>
        <p:nvSpPr>
          <p:cNvPr id="23555" name="Content Placeholder 2"/>
          <p:cNvSpPr>
            <a:spLocks noGrp="1"/>
          </p:cNvSpPr>
          <p:nvPr>
            <p:ph idx="1"/>
          </p:nvPr>
        </p:nvSpPr>
        <p:spPr>
          <a:xfrm>
            <a:off x="916081" y="1474975"/>
            <a:ext cx="7544360" cy="4916581"/>
          </a:xfrm>
        </p:spPr>
        <p:txBody>
          <a:bodyPr/>
          <a:lstStyle/>
          <a:p>
            <a:pPr algn="just">
              <a:lnSpc>
                <a:spcPts val="2118"/>
              </a:lnSpc>
              <a:tabLst>
                <a:tab pos="301175" algn="l"/>
              </a:tabLst>
            </a:pPr>
            <a:endParaRPr lang="en-CA" altLang="en-US" sz="2000" dirty="0">
              <a:solidFill>
                <a:srgbClr val="000000"/>
              </a:solidFill>
              <a:cs typeface="Times New Roman" panose="02020603050405020304" pitchFamily="18" charset="0"/>
            </a:endParaRPr>
          </a:p>
          <a:p>
            <a:pPr algn="just">
              <a:lnSpc>
                <a:spcPts val="2030"/>
              </a:lnSpc>
              <a:tabLst>
                <a:tab pos="301175" algn="l"/>
              </a:tabLst>
            </a:pPr>
            <a:endParaRPr lang="en-CA" altLang="en-US" sz="2000" dirty="0">
              <a:solidFill>
                <a:srgbClr val="000000"/>
              </a:solidFill>
              <a:cs typeface="Times New Roman" panose="02020603050405020304" pitchFamily="18" charset="0"/>
            </a:endParaRPr>
          </a:p>
          <a:p>
            <a:pPr algn="just">
              <a:lnSpc>
                <a:spcPts val="2030"/>
              </a:lnSpc>
              <a:buNone/>
              <a:tabLst>
                <a:tab pos="301175" algn="l"/>
              </a:tabLst>
            </a:pPr>
            <a:endParaRPr lang="en-CA" altLang="en-US" sz="2000" dirty="0">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16</a:t>
            </a:fld>
            <a:endParaRPr lang="en-US" altLang="en-US"/>
          </a:p>
        </p:txBody>
      </p:sp>
      <p:pic>
        <p:nvPicPr>
          <p:cNvPr id="5" name="Picture 4" descr="Untitled.png"/>
          <p:cNvPicPr>
            <a:picLocks noChangeAspect="1"/>
          </p:cNvPicPr>
          <p:nvPr/>
        </p:nvPicPr>
        <p:blipFill>
          <a:blip r:embed="rId2"/>
          <a:stretch>
            <a:fillRect/>
          </a:stretch>
        </p:blipFill>
        <p:spPr>
          <a:xfrm>
            <a:off x="1504635" y="2286000"/>
            <a:ext cx="5866806" cy="2057400"/>
          </a:xfrm>
          <a:prstGeom prst="rect">
            <a:avLst/>
          </a:prstGeom>
        </p:spPr>
      </p:pic>
      <p:pic>
        <p:nvPicPr>
          <p:cNvPr id="6" name="Picture 5" descr="Untitled.png"/>
          <p:cNvPicPr>
            <a:picLocks noChangeAspect="1"/>
          </p:cNvPicPr>
          <p:nvPr/>
        </p:nvPicPr>
        <p:blipFill>
          <a:blip r:embed="rId3"/>
          <a:stretch>
            <a:fillRect/>
          </a:stretch>
        </p:blipFill>
        <p:spPr>
          <a:xfrm>
            <a:off x="6477000" y="533400"/>
            <a:ext cx="2292484" cy="1524719"/>
          </a:xfrm>
          <a:prstGeom prst="rect">
            <a:avLst/>
          </a:prstGeom>
        </p:spPr>
      </p:pic>
    </p:spTree>
    <p:extLst>
      <p:ext uri="{BB962C8B-B14F-4D97-AF65-F5344CB8AC3E}">
        <p14:creationId xmlns:p14="http://schemas.microsoft.com/office/powerpoint/2010/main" val="318345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a:t>
            </a:r>
            <a:r>
              <a:rPr lang="en-US" dirty="0" err="1"/>
              <a:t>Heapify</a:t>
            </a:r>
            <a:endParaRPr lang="en-US" dirty="0"/>
          </a:p>
        </p:txBody>
      </p:sp>
      <p:pic>
        <p:nvPicPr>
          <p:cNvPr id="5" name="Content Placeholder 4" descr="Untitled 2.png"/>
          <p:cNvPicPr>
            <a:picLocks noGrp="1" noChangeAspect="1"/>
          </p:cNvPicPr>
          <p:nvPr>
            <p:ph idx="1"/>
          </p:nvPr>
        </p:nvPicPr>
        <p:blipFill>
          <a:blip r:embed="rId3"/>
          <a:stretch>
            <a:fillRect/>
          </a:stretch>
        </p:blipFill>
        <p:spPr>
          <a:xfrm>
            <a:off x="1219200" y="1752600"/>
            <a:ext cx="5706418" cy="4038600"/>
          </a:xfrm>
        </p:spPr>
      </p:pic>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17</a:t>
            </a:fld>
            <a:endParaRPr lang="en-US" altLang="en-US"/>
          </a:p>
        </p:txBody>
      </p:sp>
      <p:sp>
        <p:nvSpPr>
          <p:cNvPr id="6" name="Rectangle 5"/>
          <p:cNvSpPr/>
          <p:nvPr/>
        </p:nvSpPr>
        <p:spPr>
          <a:xfrm>
            <a:off x="6248400" y="2057400"/>
            <a:ext cx="1676400" cy="646331"/>
          </a:xfrm>
          <a:prstGeom prst="rect">
            <a:avLst/>
          </a:prstGeom>
        </p:spPr>
        <p:txBody>
          <a:bodyPr wrap="square">
            <a:spAutoFit/>
          </a:bodyPr>
          <a:lstStyle/>
          <a:p>
            <a:r>
              <a:rPr lang="en-US" i="1" dirty="0"/>
              <a:t>// l = 2i</a:t>
            </a:r>
          </a:p>
          <a:p>
            <a:r>
              <a:rPr lang="en-US" i="1" dirty="0"/>
              <a:t>// r = 2i+1</a:t>
            </a:r>
          </a:p>
        </p:txBody>
      </p:sp>
    </p:spTree>
    <p:extLst>
      <p:ext uri="{BB962C8B-B14F-4D97-AF65-F5344CB8AC3E}">
        <p14:creationId xmlns:p14="http://schemas.microsoft.com/office/powerpoint/2010/main" val="416238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CA" altLang="en-US" sz="2800" dirty="0">
                <a:solidFill>
                  <a:srgbClr val="000000"/>
                </a:solidFill>
                <a:cs typeface="Times New Roman" panose="02020603050405020304" pitchFamily="18" charset="0"/>
              </a:rPr>
              <a:t>A=(16, 4, 10, 14, 7, 9, 3, 2, 8, 1)</a:t>
            </a:r>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18</a:t>
            </a:fld>
            <a:endParaRPr lang="en-US" altLang="en-US"/>
          </a:p>
        </p:txBody>
      </p:sp>
    </p:spTree>
    <p:extLst>
      <p:ext uri="{BB962C8B-B14F-4D97-AF65-F5344CB8AC3E}">
        <p14:creationId xmlns:p14="http://schemas.microsoft.com/office/powerpoint/2010/main" val="46392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2"/>
          <p:cNvSpPr txBox="1">
            <a:spLocks noChangeArrowheads="1"/>
          </p:cNvSpPr>
          <p:nvPr/>
        </p:nvSpPr>
        <p:spPr bwMode="auto">
          <a:xfrm>
            <a:off x="430026" y="469247"/>
            <a:ext cx="8358187" cy="14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912"/>
              </a:lnSpc>
            </a:pPr>
            <a:endParaRPr lang="en-CA" altLang="en-US" sz="2471" dirty="0">
              <a:solidFill>
                <a:srgbClr val="000000"/>
              </a:solidFill>
              <a:cs typeface="Times New Roman" panose="02020603050405020304" pitchFamily="18" charset="0"/>
            </a:endParaRPr>
          </a:p>
          <a:p>
            <a:pPr eaLnBrk="1" hangingPunct="1">
              <a:lnSpc>
                <a:spcPts val="2912"/>
              </a:lnSpc>
            </a:pPr>
            <a:r>
              <a:rPr lang="en-CA" altLang="en-US" sz="2471" dirty="0">
                <a:solidFill>
                  <a:srgbClr val="000000"/>
                </a:solidFill>
                <a:cs typeface="Times New Roman" panose="02020603050405020304" pitchFamily="18" charset="0"/>
              </a:rPr>
              <a:t>Construct the heap using the array A=(16, 4, 10, 14, 7, 9, 3, 2, 8, 1)</a:t>
            </a:r>
          </a:p>
          <a:p>
            <a:pPr eaLnBrk="1" hangingPunct="1">
              <a:lnSpc>
                <a:spcPts val="2912"/>
              </a:lnSpc>
            </a:pPr>
            <a:endParaRPr lang="en-CA" altLang="en-US" sz="2471" dirty="0">
              <a:solidFill>
                <a:srgbClr val="000000"/>
              </a:solidFill>
            </a:endParaRPr>
          </a:p>
        </p:txBody>
      </p:sp>
      <p:sp>
        <p:nvSpPr>
          <p:cNvPr id="21508" name="TextBox 3"/>
          <p:cNvSpPr txBox="1">
            <a:spLocks noChangeArrowheads="1"/>
          </p:cNvSpPr>
          <p:nvPr/>
        </p:nvSpPr>
        <p:spPr bwMode="auto">
          <a:xfrm>
            <a:off x="3048000" y="1600200"/>
            <a:ext cx="23083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16</a:t>
            </a:r>
          </a:p>
          <a:p>
            <a:pPr eaLnBrk="1" hangingPunct="1">
              <a:lnSpc>
                <a:spcPts val="2030"/>
              </a:lnSpc>
            </a:pPr>
            <a:endParaRPr lang="en-CA" altLang="en-US" sz="1765" dirty="0">
              <a:solidFill>
                <a:srgbClr val="000000"/>
              </a:solidFill>
            </a:endParaRPr>
          </a:p>
        </p:txBody>
      </p:sp>
      <p:sp>
        <p:nvSpPr>
          <p:cNvPr id="21509" name="TextBox 4"/>
          <p:cNvSpPr txBox="1">
            <a:spLocks noChangeArrowheads="1"/>
          </p:cNvSpPr>
          <p:nvPr/>
        </p:nvSpPr>
        <p:spPr bwMode="auto">
          <a:xfrm>
            <a:off x="1981200" y="2133600"/>
            <a:ext cx="234679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23479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23479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23479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23479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23479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4                                       10</a:t>
            </a:r>
          </a:p>
          <a:p>
            <a:pPr eaLnBrk="1" hangingPunct="1">
              <a:lnSpc>
                <a:spcPts val="2030"/>
              </a:lnSpc>
            </a:pPr>
            <a:endParaRPr lang="en-CA" altLang="en-US" sz="1765" dirty="0">
              <a:solidFill>
                <a:srgbClr val="000000"/>
              </a:solidFill>
            </a:endParaRPr>
          </a:p>
        </p:txBody>
      </p:sp>
      <p:sp>
        <p:nvSpPr>
          <p:cNvPr id="21510" name="TextBox 5"/>
          <p:cNvSpPr txBox="1">
            <a:spLocks noChangeArrowheads="1"/>
          </p:cNvSpPr>
          <p:nvPr/>
        </p:nvSpPr>
        <p:spPr bwMode="auto">
          <a:xfrm>
            <a:off x="1371600" y="2895600"/>
            <a:ext cx="3347070"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1266825" algn="l"/>
                <a:tab pos="2144713" algn="l"/>
                <a:tab pos="34909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14                   7             9                     3</a:t>
            </a:r>
          </a:p>
          <a:p>
            <a:pPr eaLnBrk="1" hangingPunct="1">
              <a:lnSpc>
                <a:spcPts val="2030"/>
              </a:lnSpc>
            </a:pPr>
            <a:endParaRPr lang="en-CA" altLang="en-US" sz="1765" dirty="0">
              <a:solidFill>
                <a:srgbClr val="000000"/>
              </a:solidFill>
            </a:endParaRPr>
          </a:p>
        </p:txBody>
      </p:sp>
      <p:sp>
        <p:nvSpPr>
          <p:cNvPr id="21511" name="TextBox 6"/>
          <p:cNvSpPr txBox="1">
            <a:spLocks noChangeArrowheads="1"/>
          </p:cNvSpPr>
          <p:nvPr/>
        </p:nvSpPr>
        <p:spPr bwMode="auto">
          <a:xfrm>
            <a:off x="1043608" y="3573016"/>
            <a:ext cx="1628651"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938213" algn="l"/>
                <a:tab pos="16748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938213" algn="l"/>
                <a:tab pos="16748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938213" algn="l"/>
                <a:tab pos="16748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938213" algn="l"/>
                <a:tab pos="16748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938213" algn="l"/>
                <a:tab pos="16748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938213" algn="l"/>
                <a:tab pos="16748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938213" algn="l"/>
                <a:tab pos="16748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938213" algn="l"/>
                <a:tab pos="16748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938213" algn="l"/>
                <a:tab pos="16748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2              8           1</a:t>
            </a:r>
          </a:p>
          <a:p>
            <a:pPr eaLnBrk="1" hangingPunct="1">
              <a:lnSpc>
                <a:spcPts val="2030"/>
              </a:lnSpc>
            </a:pPr>
            <a:endParaRPr lang="en-CA" altLang="en-US" sz="1765" dirty="0">
              <a:solidFill>
                <a:srgbClr val="000000"/>
              </a:solidFill>
            </a:endParaRPr>
          </a:p>
        </p:txBody>
      </p:sp>
      <p:sp>
        <p:nvSpPr>
          <p:cNvPr id="21512" name="TextBox 7"/>
          <p:cNvSpPr txBox="1">
            <a:spLocks noChangeArrowheads="1"/>
          </p:cNvSpPr>
          <p:nvPr/>
        </p:nvSpPr>
        <p:spPr bwMode="auto">
          <a:xfrm>
            <a:off x="4650441" y="5009030"/>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8</a:t>
            </a:r>
          </a:p>
          <a:p>
            <a:pPr eaLnBrk="1" hangingPunct="1">
              <a:lnSpc>
                <a:spcPts val="2030"/>
              </a:lnSpc>
            </a:pPr>
            <a:endParaRPr lang="en-CA" altLang="en-US" sz="1765">
              <a:solidFill>
                <a:srgbClr val="000000"/>
              </a:solidFill>
            </a:endParaRPr>
          </a:p>
        </p:txBody>
      </p:sp>
      <p:sp>
        <p:nvSpPr>
          <p:cNvPr id="21513" name="TextBox 8"/>
          <p:cNvSpPr txBox="1">
            <a:spLocks noChangeArrowheads="1"/>
          </p:cNvSpPr>
          <p:nvPr/>
        </p:nvSpPr>
        <p:spPr bwMode="auto">
          <a:xfrm>
            <a:off x="750795" y="5311589"/>
            <a:ext cx="3448957" cy="71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824"/>
              </a:lnSpc>
            </a:pPr>
            <a:r>
              <a:rPr lang="en-CA" altLang="en-US" sz="2471">
                <a:solidFill>
                  <a:srgbClr val="000000"/>
                </a:solidFill>
                <a:cs typeface="Times New Roman" panose="02020603050405020304" pitchFamily="18" charset="0"/>
              </a:rPr>
              <a:t>Maintaining heap property</a:t>
            </a:r>
          </a:p>
          <a:p>
            <a:pPr eaLnBrk="1" hangingPunct="1">
              <a:lnSpc>
                <a:spcPts val="2835"/>
              </a:lnSpc>
            </a:pPr>
            <a:endParaRPr lang="en-CA" altLang="en-US" sz="2471">
              <a:solidFill>
                <a:srgbClr val="000000"/>
              </a:solidFill>
            </a:endParaRPr>
          </a:p>
        </p:txBody>
      </p:sp>
      <p:sp>
        <p:nvSpPr>
          <p:cNvPr id="21514" name="TextBox 9"/>
          <p:cNvSpPr txBox="1">
            <a:spLocks noChangeArrowheads="1"/>
          </p:cNvSpPr>
          <p:nvPr/>
        </p:nvSpPr>
        <p:spPr bwMode="auto">
          <a:xfrm>
            <a:off x="4168588" y="5759824"/>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CA" altLang="en-US" sz="1765">
              <a:solidFill>
                <a:srgbClr val="000000"/>
              </a:solidFill>
            </a:endParaRPr>
          </a:p>
        </p:txBody>
      </p:sp>
      <p:sp>
        <p:nvSpPr>
          <p:cNvPr id="21515" name="TextBox 10"/>
          <p:cNvSpPr txBox="1">
            <a:spLocks noChangeArrowheads="1"/>
          </p:cNvSpPr>
          <p:nvPr/>
        </p:nvSpPr>
        <p:spPr bwMode="auto">
          <a:xfrm>
            <a:off x="4852147" y="2286001"/>
            <a:ext cx="3047822" cy="71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824"/>
              </a:lnSpc>
            </a:pPr>
            <a:r>
              <a:rPr lang="en-CA" altLang="en-US" sz="2471">
                <a:solidFill>
                  <a:srgbClr val="000000"/>
                </a:solidFill>
                <a:cs typeface="Times New Roman" panose="02020603050405020304" pitchFamily="18" charset="0"/>
              </a:rPr>
              <a:t>The initial configuration</a:t>
            </a:r>
          </a:p>
          <a:p>
            <a:pPr eaLnBrk="1" hangingPunct="1">
              <a:lnSpc>
                <a:spcPts val="2835"/>
              </a:lnSpc>
            </a:pPr>
            <a:endParaRPr lang="en-CA" altLang="en-US" sz="2471">
              <a:solidFill>
                <a:srgbClr val="000000"/>
              </a:solidFill>
            </a:endParaRPr>
          </a:p>
        </p:txBody>
      </p:sp>
      <p:sp>
        <p:nvSpPr>
          <p:cNvPr id="21516" name="TextBox 11"/>
          <p:cNvSpPr txBox="1">
            <a:spLocks noChangeArrowheads="1"/>
          </p:cNvSpPr>
          <p:nvPr/>
        </p:nvSpPr>
        <p:spPr bwMode="auto">
          <a:xfrm>
            <a:off x="6172200" y="3657600"/>
            <a:ext cx="23083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16</a:t>
            </a:r>
          </a:p>
          <a:p>
            <a:pPr eaLnBrk="1" hangingPunct="1">
              <a:lnSpc>
                <a:spcPts val="2030"/>
              </a:lnSpc>
            </a:pPr>
            <a:endParaRPr lang="en-CA" altLang="en-US" sz="1765" dirty="0">
              <a:solidFill>
                <a:srgbClr val="000000"/>
              </a:solidFill>
            </a:endParaRPr>
          </a:p>
        </p:txBody>
      </p:sp>
      <p:sp>
        <p:nvSpPr>
          <p:cNvPr id="21517" name="TextBox 12"/>
          <p:cNvSpPr txBox="1">
            <a:spLocks noChangeArrowheads="1"/>
          </p:cNvSpPr>
          <p:nvPr/>
        </p:nvSpPr>
        <p:spPr bwMode="auto">
          <a:xfrm>
            <a:off x="5105400" y="4343400"/>
            <a:ext cx="2359620"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23479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23479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23479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23479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23479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23479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14                                    10</a:t>
            </a:r>
          </a:p>
          <a:p>
            <a:pPr eaLnBrk="1" hangingPunct="1">
              <a:lnSpc>
                <a:spcPts val="2030"/>
              </a:lnSpc>
            </a:pPr>
            <a:endParaRPr lang="en-CA" altLang="en-US" sz="1765" dirty="0">
              <a:solidFill>
                <a:srgbClr val="000000"/>
              </a:solidFill>
            </a:endParaRPr>
          </a:p>
        </p:txBody>
      </p:sp>
      <p:sp>
        <p:nvSpPr>
          <p:cNvPr id="21518" name="TextBox 13"/>
          <p:cNvSpPr txBox="1">
            <a:spLocks noChangeArrowheads="1"/>
          </p:cNvSpPr>
          <p:nvPr/>
        </p:nvSpPr>
        <p:spPr bwMode="auto">
          <a:xfrm>
            <a:off x="5638800" y="4953000"/>
            <a:ext cx="2192908"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874713" algn="l"/>
                <a:tab pos="22209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874713" algn="l"/>
                <a:tab pos="22209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874713" algn="l"/>
                <a:tab pos="22209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874713" algn="l"/>
                <a:tab pos="22209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874713" algn="l"/>
                <a:tab pos="22209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874713" algn="l"/>
                <a:tab pos="22209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874713" algn="l"/>
                <a:tab pos="22209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874713" algn="l"/>
                <a:tab pos="22209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874713" algn="l"/>
                <a:tab pos="22209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7              9                      3</a:t>
            </a:r>
          </a:p>
          <a:p>
            <a:pPr eaLnBrk="1" hangingPunct="1">
              <a:lnSpc>
                <a:spcPts val="2030"/>
              </a:lnSpc>
            </a:pPr>
            <a:endParaRPr lang="en-CA" altLang="en-US" sz="1765" dirty="0">
              <a:solidFill>
                <a:srgbClr val="000000"/>
              </a:solidFill>
            </a:endParaRPr>
          </a:p>
        </p:txBody>
      </p:sp>
      <p:sp>
        <p:nvSpPr>
          <p:cNvPr id="21519" name="TextBox 14"/>
          <p:cNvSpPr txBox="1">
            <a:spLocks noChangeArrowheads="1"/>
          </p:cNvSpPr>
          <p:nvPr/>
        </p:nvSpPr>
        <p:spPr bwMode="auto">
          <a:xfrm>
            <a:off x="4953000" y="5715000"/>
            <a:ext cx="857927"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7350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7350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7350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7350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7350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7350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7350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7350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7350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4	1</a:t>
            </a:r>
          </a:p>
          <a:p>
            <a:pPr eaLnBrk="1" hangingPunct="1">
              <a:lnSpc>
                <a:spcPts val="2030"/>
              </a:lnSpc>
            </a:pPr>
            <a:endParaRPr lang="en-CA" altLang="en-US" sz="1765">
              <a:solidFill>
                <a:srgbClr val="000000"/>
              </a:solidFill>
            </a:endParaRPr>
          </a:p>
        </p:txBody>
      </p:sp>
      <p:sp>
        <p:nvSpPr>
          <p:cNvPr id="21520" name="TextBox 19"/>
          <p:cNvSpPr txBox="1">
            <a:spLocks noChangeArrowheads="1"/>
          </p:cNvSpPr>
          <p:nvPr/>
        </p:nvSpPr>
        <p:spPr bwMode="auto">
          <a:xfrm>
            <a:off x="2131920" y="152681"/>
            <a:ext cx="3919257" cy="64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6" tIns="44948" rIns="89896" bIns="44948">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3600" b="1" dirty="0"/>
              <a:t>Build Heap</a:t>
            </a: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19</a:t>
            </a:fld>
            <a:endParaRPr lang="en-US" altLang="en-US"/>
          </a:p>
        </p:txBody>
      </p:sp>
    </p:spTree>
    <p:extLst>
      <p:ext uri="{BB962C8B-B14F-4D97-AF65-F5344CB8AC3E}">
        <p14:creationId xmlns:p14="http://schemas.microsoft.com/office/powerpoint/2010/main" val="57187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022537" y="1448360"/>
            <a:ext cx="7542960" cy="4572000"/>
          </a:xfrm>
        </p:spPr>
        <p:txBody>
          <a:bodyPr/>
          <a:lstStyle/>
          <a:p>
            <a:pPr eaLnBrk="1" hangingPunct="1">
              <a:buFont typeface="Wingdings 2" panose="05020102010507070707" pitchFamily="18" charset="2"/>
              <a:buNone/>
            </a:pPr>
            <a:endParaRPr lang="en-US" altLang="en-US" dirty="0"/>
          </a:p>
          <a:p>
            <a:pPr eaLnBrk="1" hangingPunct="1"/>
            <a:r>
              <a:rPr lang="en-US" altLang="en-US" dirty="0"/>
              <a:t>Radix sort</a:t>
            </a:r>
          </a:p>
          <a:p>
            <a:pPr eaLnBrk="1" hangingPunct="1"/>
            <a:r>
              <a:rPr lang="en-US" altLang="en-US" dirty="0"/>
              <a:t>Bucket Sort</a:t>
            </a:r>
          </a:p>
          <a:p>
            <a:pPr eaLnBrk="1" hangingPunct="1"/>
            <a:r>
              <a:rPr lang="en-US" altLang="en-US" b="1" dirty="0"/>
              <a:t>Heap Sort</a:t>
            </a:r>
          </a:p>
          <a:p>
            <a:pPr eaLnBrk="1" hangingPunct="1"/>
            <a:r>
              <a:rPr lang="en-US" altLang="en-US" dirty="0"/>
              <a:t>Count Sort</a:t>
            </a: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a:t>
            </a:fld>
            <a:endParaRPr lang="en-US" altLang="en-US"/>
          </a:p>
        </p:txBody>
      </p:sp>
    </p:spTree>
    <p:extLst>
      <p:ext uri="{BB962C8B-B14F-4D97-AF65-F5344CB8AC3E}">
        <p14:creationId xmlns:p14="http://schemas.microsoft.com/office/powerpoint/2010/main" val="161962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Build Heap analysis of heap sort</a:t>
            </a:r>
          </a:p>
        </p:txBody>
      </p:sp>
      <p:sp>
        <p:nvSpPr>
          <p:cNvPr id="29699" name="Content Placeholder 2"/>
          <p:cNvSpPr>
            <a:spLocks noGrp="1"/>
          </p:cNvSpPr>
          <p:nvPr>
            <p:ph idx="1"/>
          </p:nvPr>
        </p:nvSpPr>
        <p:spPr>
          <a:xfrm>
            <a:off x="916081" y="1474975"/>
            <a:ext cx="7544360" cy="4916581"/>
          </a:xfrm>
        </p:spPr>
        <p:txBody>
          <a:bodyPr/>
          <a:lstStyle/>
          <a:p>
            <a:pPr algn="just">
              <a:tabLst>
                <a:tab pos="301175" algn="l"/>
              </a:tabLst>
            </a:pPr>
            <a:endParaRPr lang="en-CA" altLang="en-US" sz="2400" dirty="0">
              <a:solidFill>
                <a:srgbClr val="000000"/>
              </a:solidFill>
              <a:cs typeface="Times New Roman" panose="02020603050405020304" pitchFamily="18" charset="0"/>
            </a:endParaRPr>
          </a:p>
          <a:p>
            <a:pPr marL="0" indent="0" algn="just">
              <a:buNone/>
              <a:tabLst>
                <a:tab pos="301175" algn="l"/>
              </a:tabLst>
            </a:pPr>
            <a:r>
              <a:rPr lang="en-CA" altLang="en-US" sz="2400" b="1" i="1" dirty="0">
                <a:solidFill>
                  <a:srgbClr val="000000"/>
                </a:solidFill>
                <a:cs typeface="Times New Roman" panose="02020603050405020304" pitchFamily="18" charset="0"/>
              </a:rPr>
              <a:t>Build heap (A) </a:t>
            </a:r>
            <a:r>
              <a:rPr lang="en-CA" altLang="en-US" sz="2400" dirty="0">
                <a:solidFill>
                  <a:srgbClr val="000000"/>
                </a:solidFill>
                <a:cs typeface="Times New Roman" panose="02020603050405020304" pitchFamily="18" charset="0"/>
              </a:rPr>
              <a:t>: </a:t>
            </a:r>
          </a:p>
          <a:p>
            <a:pPr algn="just">
              <a:tabLst>
                <a:tab pos="301175" algn="l"/>
              </a:tabLst>
            </a:pPr>
            <a:r>
              <a:rPr lang="en-CA" altLang="en-US" sz="2400" dirty="0">
                <a:solidFill>
                  <a:srgbClr val="000000"/>
                </a:solidFill>
                <a:cs typeface="Times New Roman" panose="02020603050405020304" pitchFamily="18" charset="0"/>
              </a:rPr>
              <a:t>Time taken by max-</a:t>
            </a:r>
            <a:r>
              <a:rPr lang="en-CA" altLang="en-US" sz="2400" dirty="0" err="1">
                <a:solidFill>
                  <a:srgbClr val="000000"/>
                </a:solidFill>
                <a:cs typeface="Times New Roman" panose="02020603050405020304" pitchFamily="18" charset="0"/>
              </a:rPr>
              <a:t>heapify</a:t>
            </a:r>
            <a:r>
              <a:rPr lang="en-CA" altLang="en-US" sz="2400" dirty="0">
                <a:solidFill>
                  <a:srgbClr val="000000"/>
                </a:solidFill>
                <a:cs typeface="Times New Roman" panose="02020603050405020304" pitchFamily="18" charset="0"/>
              </a:rPr>
              <a:t>  for nodes at lowest height is 0</a:t>
            </a:r>
          </a:p>
          <a:p>
            <a:pPr algn="just">
              <a:tabLst>
                <a:tab pos="301175" algn="l"/>
              </a:tabLst>
            </a:pPr>
            <a:r>
              <a:rPr lang="en-CA" altLang="en-US" sz="2400" dirty="0">
                <a:solidFill>
                  <a:srgbClr val="000000"/>
                </a:solidFill>
                <a:cs typeface="Times New Roman" panose="02020603050405020304" pitchFamily="18" charset="0"/>
              </a:rPr>
              <a:t>Time taken by max-</a:t>
            </a:r>
            <a:r>
              <a:rPr lang="en-CA" altLang="en-US" sz="2400" dirty="0" err="1">
                <a:solidFill>
                  <a:srgbClr val="000000"/>
                </a:solidFill>
                <a:cs typeface="Times New Roman" panose="02020603050405020304" pitchFamily="18" charset="0"/>
              </a:rPr>
              <a:t>heapify</a:t>
            </a:r>
            <a:r>
              <a:rPr lang="en-CA" altLang="en-US" sz="2400" dirty="0">
                <a:solidFill>
                  <a:srgbClr val="000000"/>
                </a:solidFill>
                <a:cs typeface="Times New Roman" panose="02020603050405020304" pitchFamily="18" charset="0"/>
              </a:rPr>
              <a:t> for one node at  height 1 is O(1)</a:t>
            </a:r>
          </a:p>
          <a:p>
            <a:pPr algn="just">
              <a:tabLst>
                <a:tab pos="301175" algn="l"/>
              </a:tabLst>
            </a:pPr>
            <a:r>
              <a:rPr lang="en-CA" altLang="en-US" sz="2400" dirty="0">
                <a:solidFill>
                  <a:srgbClr val="000000"/>
                </a:solidFill>
                <a:cs typeface="Times New Roman" panose="02020603050405020304" pitchFamily="18" charset="0"/>
              </a:rPr>
              <a:t>How many nodes at height h of complete binary tree? </a:t>
            </a:r>
          </a:p>
          <a:p>
            <a:pPr marL="0" indent="0" algn="just">
              <a:buNone/>
              <a:tabLst>
                <a:tab pos="301175" algn="l"/>
              </a:tabLst>
            </a:pPr>
            <a:r>
              <a:rPr lang="en-CA" altLang="en-US" sz="2400" dirty="0">
                <a:solidFill>
                  <a:srgbClr val="000000"/>
                </a:solidFill>
                <a:cs typeface="Times New Roman" panose="02020603050405020304" pitchFamily="18" charset="0"/>
              </a:rPr>
              <a:t> ( n / 2</a:t>
            </a:r>
            <a:r>
              <a:rPr lang="en-CA" altLang="en-US" sz="2400" baseline="30000" dirty="0">
                <a:solidFill>
                  <a:srgbClr val="000000"/>
                </a:solidFill>
                <a:cs typeface="Times New Roman" panose="02020603050405020304" pitchFamily="18" charset="0"/>
              </a:rPr>
              <a:t>h+1</a:t>
            </a:r>
            <a:r>
              <a:rPr lang="en-CA" altLang="en-US" sz="2400" dirty="0">
                <a:solidFill>
                  <a:srgbClr val="000000"/>
                </a:solidFill>
                <a:cs typeface="Times New Roman" panose="02020603050405020304" pitchFamily="18" charset="0"/>
              </a:rPr>
              <a:t> )</a:t>
            </a:r>
          </a:p>
          <a:p>
            <a:pPr algn="just">
              <a:tabLst>
                <a:tab pos="301175" algn="l"/>
              </a:tabLst>
            </a:pPr>
            <a:r>
              <a:rPr lang="en-CA" altLang="en-US" sz="2400" dirty="0">
                <a:solidFill>
                  <a:srgbClr val="000000"/>
                </a:solidFill>
                <a:cs typeface="Times New Roman" panose="02020603050405020304" pitchFamily="18" charset="0"/>
              </a:rPr>
              <a:t>Time taken by max-</a:t>
            </a:r>
            <a:r>
              <a:rPr lang="en-CA" altLang="en-US" sz="2400" dirty="0" err="1">
                <a:solidFill>
                  <a:srgbClr val="000000"/>
                </a:solidFill>
                <a:cs typeface="Times New Roman" panose="02020603050405020304" pitchFamily="18" charset="0"/>
              </a:rPr>
              <a:t>heapify</a:t>
            </a:r>
            <a:r>
              <a:rPr lang="en-CA" altLang="en-US" sz="2400" dirty="0">
                <a:solidFill>
                  <a:srgbClr val="000000"/>
                </a:solidFill>
                <a:cs typeface="Times New Roman" panose="02020603050405020304" pitchFamily="18" charset="0"/>
              </a:rPr>
              <a:t> for all node at h level is </a:t>
            </a:r>
          </a:p>
          <a:p>
            <a:pPr algn="just">
              <a:tabLst>
                <a:tab pos="301175" algn="l"/>
              </a:tabLst>
            </a:pPr>
            <a:endParaRPr lang="en-CA" altLang="en-US" sz="2400" dirty="0">
              <a:solidFill>
                <a:srgbClr val="000000"/>
              </a:solidFill>
            </a:endParaRPr>
          </a:p>
          <a:p>
            <a:pPr algn="just">
              <a:tabLst>
                <a:tab pos="301175" algn="l"/>
              </a:tabLst>
            </a:pPr>
            <a:endParaRPr lang="en-CA" altLang="en-US" sz="2400" dirty="0">
              <a:solidFill>
                <a:srgbClr val="000000"/>
              </a:solidFill>
              <a:cs typeface="Times New Roman" panose="02020603050405020304" pitchFamily="18" charset="0"/>
            </a:endParaRPr>
          </a:p>
          <a:p>
            <a:pPr algn="just">
              <a:buNone/>
              <a:tabLst>
                <a:tab pos="301175" algn="l"/>
              </a:tabLst>
            </a:pPr>
            <a:endParaRPr lang="en-CA" altLang="en-US" sz="2400" dirty="0">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20</a:t>
            </a:fld>
            <a:endParaRPr lang="en-US" altLang="en-US"/>
          </a:p>
        </p:txBody>
      </p:sp>
      <p:pic>
        <p:nvPicPr>
          <p:cNvPr id="29700"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0" y="5257800"/>
            <a:ext cx="1819556" cy="69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640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7975" y="844644"/>
            <a:ext cx="1524000" cy="75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7975" y="1853173"/>
            <a:ext cx="1591235" cy="75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1008" y="2735637"/>
            <a:ext cx="1323695" cy="70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7975" y="3555066"/>
            <a:ext cx="1197628" cy="74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3200" y="6019800"/>
            <a:ext cx="1323695" cy="53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8"/>
          <p:cNvSpPr>
            <a:spLocks noChangeArrowheads="1"/>
          </p:cNvSpPr>
          <p:nvPr/>
        </p:nvSpPr>
        <p:spPr bwMode="auto">
          <a:xfrm>
            <a:off x="134471" y="-5734"/>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2824"/>
          </a:p>
        </p:txBody>
      </p:sp>
      <p:sp>
        <p:nvSpPr>
          <p:cNvPr id="30729" name="Rectangle 9"/>
          <p:cNvSpPr>
            <a:spLocks noChangeArrowheads="1"/>
          </p:cNvSpPr>
          <p:nvPr/>
        </p:nvSpPr>
        <p:spPr bwMode="auto">
          <a:xfrm>
            <a:off x="134471" y="733855"/>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30730" name="Rectangle 10"/>
          <p:cNvSpPr>
            <a:spLocks noChangeArrowheads="1"/>
          </p:cNvSpPr>
          <p:nvPr/>
        </p:nvSpPr>
        <p:spPr bwMode="auto">
          <a:xfrm>
            <a:off x="134471" y="1296950"/>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30731" name="Rectangle 11"/>
          <p:cNvSpPr>
            <a:spLocks noChangeArrowheads="1"/>
          </p:cNvSpPr>
          <p:nvPr/>
        </p:nvSpPr>
        <p:spPr bwMode="auto">
          <a:xfrm>
            <a:off x="134471" y="1860046"/>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30732" name="Rectangle 12"/>
          <p:cNvSpPr>
            <a:spLocks noChangeArrowheads="1"/>
          </p:cNvSpPr>
          <p:nvPr/>
        </p:nvSpPr>
        <p:spPr bwMode="auto">
          <a:xfrm>
            <a:off x="134471" y="2423141"/>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30733" name="Rectangle 13"/>
          <p:cNvSpPr>
            <a:spLocks noChangeArrowheads="1"/>
          </p:cNvSpPr>
          <p:nvPr/>
        </p:nvSpPr>
        <p:spPr bwMode="auto">
          <a:xfrm>
            <a:off x="134471" y="2986237"/>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30734" name="Rectangle 14"/>
          <p:cNvSpPr>
            <a:spLocks noChangeArrowheads="1"/>
          </p:cNvSpPr>
          <p:nvPr/>
        </p:nvSpPr>
        <p:spPr bwMode="auto">
          <a:xfrm>
            <a:off x="134471" y="3507310"/>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30735" name="Rectangle 15"/>
          <p:cNvSpPr>
            <a:spLocks noChangeArrowheads="1"/>
          </p:cNvSpPr>
          <p:nvPr/>
        </p:nvSpPr>
        <p:spPr bwMode="auto">
          <a:xfrm>
            <a:off x="134471" y="3877105"/>
            <a:ext cx="184731" cy="52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altLang="en-US" sz="2824"/>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21</a:t>
            </a:fld>
            <a:endParaRPr lang="en-US" altLang="en-US"/>
          </a:p>
        </p:txBody>
      </p:sp>
      <p:sp>
        <p:nvSpPr>
          <p:cNvPr id="51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6" name="Rectangle 6"/>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7" name="Picture 7"/>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743199" y="5181600"/>
            <a:ext cx="2154723" cy="609600"/>
          </a:xfrm>
          <a:prstGeom prst="rect">
            <a:avLst/>
          </a:prstGeom>
          <a:noFill/>
        </p:spPr>
      </p:pic>
      <p:sp>
        <p:nvSpPr>
          <p:cNvPr id="5129" name="Rectangle 9"/>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6" name="Picture 25" descr="Capture.PNG"/>
          <p:cNvPicPr>
            <a:picLocks noChangeAspect="1"/>
          </p:cNvPicPr>
          <p:nvPr/>
        </p:nvPicPr>
        <p:blipFill>
          <a:blip r:embed="rId9"/>
          <a:stretch>
            <a:fillRect/>
          </a:stretch>
        </p:blipFill>
        <p:spPr>
          <a:xfrm>
            <a:off x="6553200" y="533400"/>
            <a:ext cx="2143574" cy="2057400"/>
          </a:xfrm>
          <a:prstGeom prst="rect">
            <a:avLst/>
          </a:prstGeom>
        </p:spPr>
      </p:pic>
      <p:sp>
        <p:nvSpPr>
          <p:cNvPr id="27" name="TextBox 26"/>
          <p:cNvSpPr txBox="1"/>
          <p:nvPr/>
        </p:nvSpPr>
        <p:spPr>
          <a:xfrm>
            <a:off x="6324600" y="457200"/>
            <a:ext cx="2438400" cy="2308324"/>
          </a:xfrm>
          <a:prstGeom prst="rect">
            <a:avLst/>
          </a:prstGeom>
          <a:noFill/>
          <a:ln>
            <a:solidFill>
              <a:schemeClr val="accent1">
                <a:alpha val="65000"/>
              </a:schemeClr>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819400" y="4419600"/>
            <a:ext cx="1133475" cy="695325"/>
          </a:xfrm>
          <a:prstGeom prst="rect">
            <a:avLst/>
          </a:prstGeom>
          <a:noFill/>
        </p:spPr>
      </p:pic>
      <p:sp>
        <p:nvSpPr>
          <p:cNvPr id="28" name="Rectangle 27"/>
          <p:cNvSpPr/>
          <p:nvPr/>
        </p:nvSpPr>
        <p:spPr>
          <a:xfrm>
            <a:off x="2438400" y="4572000"/>
            <a:ext cx="319318"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360427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28650" y="265373"/>
            <a:ext cx="7886700" cy="1325563"/>
          </a:xfrm>
        </p:spPr>
        <p:txBody>
          <a:bodyPr/>
          <a:lstStyle/>
          <a:p>
            <a:r>
              <a:rPr lang="en-US" altLang="en-US"/>
              <a:t>Heap sort</a:t>
            </a:r>
          </a:p>
        </p:txBody>
      </p:sp>
      <p:sp>
        <p:nvSpPr>
          <p:cNvPr id="22531" name="Content Placeholder 2"/>
          <p:cNvSpPr>
            <a:spLocks noGrp="1"/>
          </p:cNvSpPr>
          <p:nvPr>
            <p:ph idx="1"/>
          </p:nvPr>
        </p:nvSpPr>
        <p:spPr>
          <a:xfrm>
            <a:off x="916081" y="1474975"/>
            <a:ext cx="7544360" cy="4916581"/>
          </a:xfrm>
        </p:spPr>
        <p:txBody>
          <a:bodyPr/>
          <a:lstStyle/>
          <a:p>
            <a:pPr>
              <a:lnSpc>
                <a:spcPts val="2438"/>
              </a:lnSpc>
              <a:buNone/>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nSpc>
                <a:spcPts val="2118"/>
              </a:lnSpc>
            </a:pPr>
            <a:endParaRPr lang="en-CA" altLang="en-US" sz="1765">
              <a:solidFill>
                <a:srgbClr val="000000"/>
              </a:solidFill>
              <a:cs typeface="Times New Roman" panose="02020603050405020304" pitchFamily="18" charset="0"/>
            </a:endParaRPr>
          </a:p>
          <a:p>
            <a:pPr algn="just">
              <a:lnSpc>
                <a:spcPts val="2118"/>
              </a:lnSpc>
            </a:pPr>
            <a:endParaRPr lang="en-CA" altLang="en-US" sz="1765">
              <a:solidFill>
                <a:srgbClr val="000000"/>
              </a:solidFill>
              <a:cs typeface="Times New Roman" panose="02020603050405020304" pitchFamily="18" charset="0"/>
            </a:endParaRPr>
          </a:p>
          <a:p>
            <a:pPr algn="just">
              <a:lnSpc>
                <a:spcPts val="2030"/>
              </a:lnSpc>
            </a:pPr>
            <a:endParaRPr lang="en-CA" altLang="en-US" sz="1765">
              <a:solidFill>
                <a:srgbClr val="000000"/>
              </a:solidFill>
              <a:cs typeface="Times New Roman" panose="02020603050405020304" pitchFamily="18" charset="0"/>
            </a:endParaRPr>
          </a:p>
          <a:p>
            <a:pPr algn="just">
              <a:lnSpc>
                <a:spcPts val="2030"/>
              </a:lnSpc>
            </a:pPr>
            <a:endParaRPr lang="en-CA" altLang="en-US" sz="1765">
              <a:solidFill>
                <a:srgbClr val="000000"/>
              </a:solidFill>
            </a:endParaRPr>
          </a:p>
          <a:p>
            <a:pPr algn="just">
              <a:lnSpc>
                <a:spcPts val="2030"/>
              </a:lnSpc>
            </a:pPr>
            <a:endParaRPr lang="en-CA" altLang="en-US" sz="1765">
              <a:solidFill>
                <a:srgbClr val="000000"/>
              </a:solidFill>
              <a:cs typeface="Times New Roman" panose="02020603050405020304" pitchFamily="18" charset="0"/>
            </a:endParaRPr>
          </a:p>
          <a:p>
            <a:pPr algn="just">
              <a:lnSpc>
                <a:spcPts val="2030"/>
              </a:lnSpc>
              <a:buNone/>
            </a:pPr>
            <a:endParaRPr lang="en-CA" altLang="en-US" sz="1765">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22</a:t>
            </a:fld>
            <a:endParaRPr lang="en-US" altLang="en-US"/>
          </a:p>
        </p:txBody>
      </p:sp>
      <p:pic>
        <p:nvPicPr>
          <p:cNvPr id="22532" name="Picture 5" descr="1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382496"/>
            <a:ext cx="5899897" cy="220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F0332E2-B1B7-4F6C-837B-24A000171B67}"/>
              </a:ext>
            </a:extLst>
          </p:cNvPr>
          <p:cNvSpPr/>
          <p:nvPr/>
        </p:nvSpPr>
        <p:spPr>
          <a:xfrm>
            <a:off x="683560" y="1590936"/>
            <a:ext cx="7831790" cy="1200329"/>
          </a:xfrm>
          <a:prstGeom prst="rect">
            <a:avLst/>
          </a:prstGeom>
        </p:spPr>
        <p:txBody>
          <a:bodyPr wrap="square">
            <a:spAutoFit/>
          </a:bodyPr>
          <a:lstStyle/>
          <a:p>
            <a:r>
              <a:rPr lang="en-US" dirty="0">
                <a:solidFill>
                  <a:srgbClr val="222222"/>
                </a:solidFill>
                <a:latin typeface="Open Sans"/>
              </a:rPr>
              <a:t>The heapsort algorithm consists of two phases: In the first phase, the array to be sorted is converted into a max heap. And in the second phase, the largest element (i.e., the one at the tree root) is removed, and a new max heap is created from the remaining elements.</a:t>
            </a:r>
            <a:endParaRPr lang="en-US" dirty="0"/>
          </a:p>
        </p:txBody>
      </p:sp>
    </p:spTree>
    <p:extLst>
      <p:ext uri="{BB962C8B-B14F-4D97-AF65-F5344CB8AC3E}">
        <p14:creationId xmlns:p14="http://schemas.microsoft.com/office/powerpoint/2010/main" val="763399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Heap sort</a:t>
            </a:r>
          </a:p>
        </p:txBody>
      </p:sp>
      <p:sp>
        <p:nvSpPr>
          <p:cNvPr id="23555" name="Content Placeholder 2"/>
          <p:cNvSpPr>
            <a:spLocks noGrp="1"/>
          </p:cNvSpPr>
          <p:nvPr>
            <p:ph idx="1"/>
          </p:nvPr>
        </p:nvSpPr>
        <p:spPr>
          <a:xfrm>
            <a:off x="916081" y="1474975"/>
            <a:ext cx="7544360" cy="4916581"/>
          </a:xfrm>
        </p:spPr>
        <p:txBody>
          <a:bodyPr/>
          <a:lstStyle/>
          <a:p>
            <a:pPr algn="just">
              <a:lnSpc>
                <a:spcPts val="2118"/>
              </a:lnSpc>
              <a:tabLst>
                <a:tab pos="301175" algn="l"/>
              </a:tabLst>
            </a:pPr>
            <a:endParaRPr lang="en-CA" altLang="en-US" sz="2000" dirty="0">
              <a:solidFill>
                <a:srgbClr val="000000"/>
              </a:solidFill>
              <a:cs typeface="Times New Roman" panose="02020603050405020304" pitchFamily="18" charset="0"/>
            </a:endParaRPr>
          </a:p>
          <a:p>
            <a:pPr algn="just">
              <a:lnSpc>
                <a:spcPts val="2118"/>
              </a:lnSpc>
              <a:tabLst>
                <a:tab pos="301175" algn="l"/>
              </a:tabLst>
            </a:pPr>
            <a:r>
              <a:rPr lang="en-CA" altLang="en-US" sz="2800" b="1" i="1" dirty="0">
                <a:solidFill>
                  <a:srgbClr val="000000"/>
                </a:solidFill>
                <a:cs typeface="Times New Roman" panose="02020603050405020304" pitchFamily="18" charset="0"/>
              </a:rPr>
              <a:t>Ascending order </a:t>
            </a:r>
          </a:p>
          <a:p>
            <a:pPr lvl="1" algn="just">
              <a:lnSpc>
                <a:spcPts val="2118"/>
              </a:lnSpc>
              <a:tabLst>
                <a:tab pos="301175" algn="l"/>
              </a:tabLst>
            </a:pPr>
            <a:r>
              <a:rPr lang="en-CA" altLang="en-US" sz="2000" dirty="0">
                <a:solidFill>
                  <a:srgbClr val="000000"/>
                </a:solidFill>
                <a:cs typeface="Times New Roman" panose="02020603050405020304" pitchFamily="18" charset="0"/>
              </a:rPr>
              <a:t>Build Max heap tree</a:t>
            </a:r>
          </a:p>
          <a:p>
            <a:pPr lvl="1" algn="just">
              <a:lnSpc>
                <a:spcPts val="2118"/>
              </a:lnSpc>
              <a:tabLst>
                <a:tab pos="301175" algn="l"/>
              </a:tabLst>
            </a:pPr>
            <a:r>
              <a:rPr lang="en-US" altLang="en-US" sz="2000" dirty="0"/>
              <a:t>In a max heap, the keys of parent nodes are always greater than or equal to those of the children and the </a:t>
            </a:r>
            <a:r>
              <a:rPr lang="en-US" altLang="en-US" sz="2000" b="1" dirty="0"/>
              <a:t>highest key is in the root node.</a:t>
            </a:r>
          </a:p>
          <a:p>
            <a:pPr lvl="1" algn="just">
              <a:lnSpc>
                <a:spcPts val="2118"/>
              </a:lnSpc>
              <a:buNone/>
              <a:tabLst>
                <a:tab pos="301175" algn="l"/>
              </a:tabLst>
            </a:pPr>
            <a:endParaRPr lang="en-CA" altLang="en-US" sz="2000" dirty="0">
              <a:solidFill>
                <a:srgbClr val="000000"/>
              </a:solidFill>
              <a:cs typeface="Times New Roman" panose="02020603050405020304" pitchFamily="18" charset="0"/>
            </a:endParaRPr>
          </a:p>
          <a:p>
            <a:pPr algn="just">
              <a:lnSpc>
                <a:spcPts val="2118"/>
              </a:lnSpc>
              <a:tabLst>
                <a:tab pos="301175" algn="l"/>
              </a:tabLst>
            </a:pPr>
            <a:r>
              <a:rPr lang="en-CA" altLang="en-US" sz="2800" b="1" i="1" dirty="0">
                <a:solidFill>
                  <a:srgbClr val="000000"/>
                </a:solidFill>
                <a:cs typeface="Times New Roman" panose="02020603050405020304" pitchFamily="18" charset="0"/>
              </a:rPr>
              <a:t>Descending order </a:t>
            </a:r>
          </a:p>
          <a:p>
            <a:pPr lvl="1" algn="just">
              <a:lnSpc>
                <a:spcPts val="2118"/>
              </a:lnSpc>
              <a:tabLst>
                <a:tab pos="301175" algn="l"/>
              </a:tabLst>
            </a:pPr>
            <a:r>
              <a:rPr lang="en-CA" altLang="en-US" sz="2000" dirty="0">
                <a:solidFill>
                  <a:srgbClr val="000000"/>
                </a:solidFill>
                <a:cs typeface="Times New Roman" panose="02020603050405020304" pitchFamily="18" charset="0"/>
              </a:rPr>
              <a:t>Build Min heap tree</a:t>
            </a:r>
          </a:p>
          <a:p>
            <a:pPr lvl="1" algn="just">
              <a:lnSpc>
                <a:spcPts val="2118"/>
              </a:lnSpc>
              <a:tabLst>
                <a:tab pos="301175" algn="l"/>
              </a:tabLst>
            </a:pPr>
            <a:r>
              <a:rPr lang="en-US" altLang="en-US" sz="2000" dirty="0"/>
              <a:t>In a min heap, the keys of parent nodes are less than or equal to those of the children and the </a:t>
            </a:r>
            <a:r>
              <a:rPr lang="en-US" altLang="en-US" sz="2000" b="1" dirty="0"/>
              <a:t>lowest key is in the root node.</a:t>
            </a:r>
            <a:endParaRPr lang="en-CA" altLang="en-US" sz="2000" b="1" dirty="0">
              <a:solidFill>
                <a:srgbClr val="000000"/>
              </a:solidFill>
            </a:endParaRPr>
          </a:p>
          <a:p>
            <a:pPr algn="just">
              <a:lnSpc>
                <a:spcPts val="2030"/>
              </a:lnSpc>
              <a:tabLst>
                <a:tab pos="301175" algn="l"/>
              </a:tabLst>
            </a:pPr>
            <a:endParaRPr lang="en-CA" altLang="en-US" sz="2000" dirty="0">
              <a:solidFill>
                <a:srgbClr val="000000"/>
              </a:solidFill>
              <a:cs typeface="Times New Roman" panose="02020603050405020304" pitchFamily="18" charset="0"/>
            </a:endParaRPr>
          </a:p>
          <a:p>
            <a:pPr algn="just">
              <a:lnSpc>
                <a:spcPts val="2030"/>
              </a:lnSpc>
              <a:buNone/>
              <a:tabLst>
                <a:tab pos="301175" algn="l"/>
              </a:tabLst>
            </a:pPr>
            <a:endParaRPr lang="en-CA" altLang="en-US" sz="2000" dirty="0">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23</a:t>
            </a:fld>
            <a:endParaRPr lang="en-US" altLang="en-US"/>
          </a:p>
        </p:txBody>
      </p:sp>
    </p:spTree>
    <p:extLst>
      <p:ext uri="{BB962C8B-B14F-4D97-AF65-F5344CB8AC3E}">
        <p14:creationId xmlns:p14="http://schemas.microsoft.com/office/powerpoint/2010/main" val="5829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How to sort heap</a:t>
            </a:r>
          </a:p>
        </p:txBody>
      </p:sp>
      <p:pic>
        <p:nvPicPr>
          <p:cNvPr id="24579" name="Content Placeholder 3" descr="Untitledui.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90015" y="1853173"/>
            <a:ext cx="7789489" cy="3277721"/>
          </a:xfrm>
        </p:spPr>
      </p:pic>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24</a:t>
            </a:fld>
            <a:endParaRPr lang="en-US" altLang="en-US"/>
          </a:p>
        </p:txBody>
      </p:sp>
    </p:spTree>
    <p:extLst>
      <p:ext uri="{BB962C8B-B14F-4D97-AF65-F5344CB8AC3E}">
        <p14:creationId xmlns:p14="http://schemas.microsoft.com/office/powerpoint/2010/main" val="105989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616324" y="414618"/>
            <a:ext cx="64635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10, exchange T[1] &amp; T[10] and Max-heapify (T[1..9],1)</a:t>
            </a:r>
          </a:p>
          <a:p>
            <a:pPr eaLnBrk="1" hangingPunct="1">
              <a:lnSpc>
                <a:spcPts val="2438"/>
              </a:lnSpc>
            </a:pPr>
            <a:endParaRPr lang="en-CA" altLang="en-US" sz="2206">
              <a:solidFill>
                <a:srgbClr val="000000"/>
              </a:solidFill>
            </a:endParaRPr>
          </a:p>
        </p:txBody>
      </p:sp>
      <p:sp>
        <p:nvSpPr>
          <p:cNvPr id="25604" name="TextBox 3"/>
          <p:cNvSpPr txBox="1">
            <a:spLocks noChangeArrowheads="1"/>
          </p:cNvSpPr>
          <p:nvPr/>
        </p:nvSpPr>
        <p:spPr bwMode="auto">
          <a:xfrm>
            <a:off x="1390931" y="896471"/>
            <a:ext cx="285335"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14</a:t>
            </a:r>
          </a:p>
          <a:p>
            <a:pPr eaLnBrk="1" hangingPunct="1">
              <a:lnSpc>
                <a:spcPts val="2647"/>
              </a:lnSpc>
            </a:pPr>
            <a:endParaRPr lang="en-US" altLang="en-US"/>
          </a:p>
        </p:txBody>
      </p:sp>
      <p:sp>
        <p:nvSpPr>
          <p:cNvPr id="25605" name="TextBox 4"/>
          <p:cNvSpPr txBox="1">
            <a:spLocks noChangeArrowheads="1"/>
          </p:cNvSpPr>
          <p:nvPr/>
        </p:nvSpPr>
        <p:spPr bwMode="auto">
          <a:xfrm>
            <a:off x="1871382" y="896471"/>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5606" name="TextBox 5"/>
          <p:cNvSpPr txBox="1">
            <a:spLocks noChangeArrowheads="1"/>
          </p:cNvSpPr>
          <p:nvPr/>
        </p:nvSpPr>
        <p:spPr bwMode="auto">
          <a:xfrm>
            <a:off x="2342029" y="896471"/>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10</a:t>
            </a:r>
          </a:p>
          <a:p>
            <a:pPr eaLnBrk="1" hangingPunct="1">
              <a:lnSpc>
                <a:spcPts val="2129"/>
              </a:lnSpc>
            </a:pPr>
            <a:endParaRPr lang="en-US" altLang="en-US"/>
          </a:p>
        </p:txBody>
      </p:sp>
      <p:sp>
        <p:nvSpPr>
          <p:cNvPr id="25607" name="TextBox 6"/>
          <p:cNvSpPr txBox="1">
            <a:spLocks noChangeArrowheads="1"/>
          </p:cNvSpPr>
          <p:nvPr/>
        </p:nvSpPr>
        <p:spPr bwMode="auto">
          <a:xfrm>
            <a:off x="2823882" y="896471"/>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5608" name="TextBox 7"/>
          <p:cNvSpPr txBox="1">
            <a:spLocks noChangeArrowheads="1"/>
          </p:cNvSpPr>
          <p:nvPr/>
        </p:nvSpPr>
        <p:spPr bwMode="auto">
          <a:xfrm>
            <a:off x="3294529" y="896471"/>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5609" name="TextBox 8"/>
          <p:cNvSpPr txBox="1">
            <a:spLocks noChangeArrowheads="1"/>
          </p:cNvSpPr>
          <p:nvPr/>
        </p:nvSpPr>
        <p:spPr bwMode="auto">
          <a:xfrm>
            <a:off x="3765176" y="896471"/>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5610" name="TextBox 9"/>
          <p:cNvSpPr txBox="1">
            <a:spLocks noChangeArrowheads="1"/>
          </p:cNvSpPr>
          <p:nvPr/>
        </p:nvSpPr>
        <p:spPr bwMode="auto">
          <a:xfrm>
            <a:off x="4247029" y="896471"/>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5611" name="TextBox 10"/>
          <p:cNvSpPr txBox="1">
            <a:spLocks noChangeArrowheads="1"/>
          </p:cNvSpPr>
          <p:nvPr/>
        </p:nvSpPr>
        <p:spPr bwMode="auto">
          <a:xfrm>
            <a:off x="4719078" y="896471"/>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5612" name="TextBox 11"/>
          <p:cNvSpPr txBox="1">
            <a:spLocks noChangeArrowheads="1"/>
          </p:cNvSpPr>
          <p:nvPr/>
        </p:nvSpPr>
        <p:spPr bwMode="auto">
          <a:xfrm>
            <a:off x="5188323" y="896471"/>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a:t>
            </a:r>
          </a:p>
          <a:p>
            <a:pPr eaLnBrk="1" hangingPunct="1">
              <a:lnSpc>
                <a:spcPts val="2129"/>
              </a:lnSpc>
            </a:pPr>
            <a:endParaRPr lang="en-US" altLang="en-US"/>
          </a:p>
        </p:txBody>
      </p:sp>
      <p:sp>
        <p:nvSpPr>
          <p:cNvPr id="25613" name="TextBox 12"/>
          <p:cNvSpPr txBox="1">
            <a:spLocks noChangeArrowheads="1"/>
          </p:cNvSpPr>
          <p:nvPr/>
        </p:nvSpPr>
        <p:spPr bwMode="auto">
          <a:xfrm>
            <a:off x="5602941" y="896471"/>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5614" name="TextBox 13"/>
          <p:cNvSpPr txBox="1">
            <a:spLocks noChangeArrowheads="1"/>
          </p:cNvSpPr>
          <p:nvPr/>
        </p:nvSpPr>
        <p:spPr bwMode="auto">
          <a:xfrm>
            <a:off x="1456765"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5615" name="TextBox 14"/>
          <p:cNvSpPr txBox="1">
            <a:spLocks noChangeArrowheads="1"/>
          </p:cNvSpPr>
          <p:nvPr/>
        </p:nvSpPr>
        <p:spPr bwMode="auto">
          <a:xfrm>
            <a:off x="1927412"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5616" name="TextBox 15"/>
          <p:cNvSpPr txBox="1">
            <a:spLocks noChangeArrowheads="1"/>
          </p:cNvSpPr>
          <p:nvPr/>
        </p:nvSpPr>
        <p:spPr bwMode="auto">
          <a:xfrm>
            <a:off x="2398059"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5617" name="TextBox 16"/>
          <p:cNvSpPr txBox="1">
            <a:spLocks noChangeArrowheads="1"/>
          </p:cNvSpPr>
          <p:nvPr/>
        </p:nvSpPr>
        <p:spPr bwMode="auto">
          <a:xfrm>
            <a:off x="2870107"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5618" name="TextBox 17"/>
          <p:cNvSpPr txBox="1">
            <a:spLocks noChangeArrowheads="1"/>
          </p:cNvSpPr>
          <p:nvPr/>
        </p:nvSpPr>
        <p:spPr bwMode="auto">
          <a:xfrm>
            <a:off x="3339353"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5619" name="TextBox 18"/>
          <p:cNvSpPr txBox="1">
            <a:spLocks noChangeArrowheads="1"/>
          </p:cNvSpPr>
          <p:nvPr/>
        </p:nvSpPr>
        <p:spPr bwMode="auto">
          <a:xfrm>
            <a:off x="3798794"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5620" name="TextBox 19"/>
          <p:cNvSpPr txBox="1">
            <a:spLocks noChangeArrowheads="1"/>
          </p:cNvSpPr>
          <p:nvPr/>
        </p:nvSpPr>
        <p:spPr bwMode="auto">
          <a:xfrm>
            <a:off x="4269441"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5621" name="TextBox 20"/>
          <p:cNvSpPr txBox="1">
            <a:spLocks noChangeArrowheads="1"/>
          </p:cNvSpPr>
          <p:nvPr/>
        </p:nvSpPr>
        <p:spPr bwMode="auto">
          <a:xfrm>
            <a:off x="4740088"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5622" name="TextBox 21"/>
          <p:cNvSpPr txBox="1">
            <a:spLocks noChangeArrowheads="1"/>
          </p:cNvSpPr>
          <p:nvPr/>
        </p:nvSpPr>
        <p:spPr bwMode="auto">
          <a:xfrm>
            <a:off x="5212136" y="1199030"/>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5623" name="TextBox 22"/>
          <p:cNvSpPr txBox="1">
            <a:spLocks noChangeArrowheads="1"/>
          </p:cNvSpPr>
          <p:nvPr/>
        </p:nvSpPr>
        <p:spPr bwMode="auto">
          <a:xfrm>
            <a:off x="5602941" y="1199030"/>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5624" name="TextBox 23"/>
          <p:cNvSpPr txBox="1">
            <a:spLocks noChangeArrowheads="1"/>
          </p:cNvSpPr>
          <p:nvPr/>
        </p:nvSpPr>
        <p:spPr bwMode="auto">
          <a:xfrm>
            <a:off x="616324" y="1467971"/>
            <a:ext cx="6178166" cy="5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06"/>
              </a:lnSpc>
            </a:pPr>
            <a:r>
              <a:rPr lang="en-CA" altLang="en-US" sz="2206">
                <a:solidFill>
                  <a:srgbClr val="000000"/>
                </a:solidFill>
                <a:cs typeface="Times New Roman" panose="02020603050405020304" pitchFamily="18" charset="0"/>
              </a:rPr>
              <a:t>i = 9, exchange T[1] &amp; T[9] and Max-heapify (T[1..8],1)</a:t>
            </a:r>
          </a:p>
          <a:p>
            <a:pPr eaLnBrk="1" hangingPunct="1">
              <a:lnSpc>
                <a:spcPts val="2306"/>
              </a:lnSpc>
            </a:pPr>
            <a:endParaRPr lang="en-US" altLang="en-US"/>
          </a:p>
        </p:txBody>
      </p:sp>
      <p:sp>
        <p:nvSpPr>
          <p:cNvPr id="25625" name="TextBox 24"/>
          <p:cNvSpPr txBox="1">
            <a:spLocks noChangeArrowheads="1"/>
          </p:cNvSpPr>
          <p:nvPr/>
        </p:nvSpPr>
        <p:spPr bwMode="auto">
          <a:xfrm>
            <a:off x="1390931" y="1837765"/>
            <a:ext cx="285335"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10</a:t>
            </a:r>
          </a:p>
          <a:p>
            <a:pPr eaLnBrk="1" hangingPunct="1">
              <a:lnSpc>
                <a:spcPts val="2647"/>
              </a:lnSpc>
            </a:pPr>
            <a:endParaRPr lang="en-US" altLang="en-US"/>
          </a:p>
        </p:txBody>
      </p:sp>
      <p:sp>
        <p:nvSpPr>
          <p:cNvPr id="25626" name="TextBox 25"/>
          <p:cNvSpPr txBox="1">
            <a:spLocks noChangeArrowheads="1"/>
          </p:cNvSpPr>
          <p:nvPr/>
        </p:nvSpPr>
        <p:spPr bwMode="auto">
          <a:xfrm>
            <a:off x="1871382" y="183776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5627" name="TextBox 26"/>
          <p:cNvSpPr txBox="1">
            <a:spLocks noChangeArrowheads="1"/>
          </p:cNvSpPr>
          <p:nvPr/>
        </p:nvSpPr>
        <p:spPr bwMode="auto">
          <a:xfrm>
            <a:off x="2342029" y="183776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5628" name="TextBox 27"/>
          <p:cNvSpPr txBox="1">
            <a:spLocks noChangeArrowheads="1"/>
          </p:cNvSpPr>
          <p:nvPr/>
        </p:nvSpPr>
        <p:spPr bwMode="auto">
          <a:xfrm>
            <a:off x="2823882" y="1837765"/>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5629" name="TextBox 28"/>
          <p:cNvSpPr txBox="1">
            <a:spLocks noChangeArrowheads="1"/>
          </p:cNvSpPr>
          <p:nvPr/>
        </p:nvSpPr>
        <p:spPr bwMode="auto">
          <a:xfrm>
            <a:off x="3294529" y="183776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5630" name="TextBox 29"/>
          <p:cNvSpPr txBox="1">
            <a:spLocks noChangeArrowheads="1"/>
          </p:cNvSpPr>
          <p:nvPr/>
        </p:nvSpPr>
        <p:spPr bwMode="auto">
          <a:xfrm>
            <a:off x="3765176" y="183776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a:t>
            </a:r>
          </a:p>
          <a:p>
            <a:pPr eaLnBrk="1" hangingPunct="1">
              <a:lnSpc>
                <a:spcPts val="2129"/>
              </a:lnSpc>
            </a:pPr>
            <a:endParaRPr lang="en-US" altLang="en-US"/>
          </a:p>
        </p:txBody>
      </p:sp>
      <p:sp>
        <p:nvSpPr>
          <p:cNvPr id="25631" name="TextBox 30"/>
          <p:cNvSpPr txBox="1">
            <a:spLocks noChangeArrowheads="1"/>
          </p:cNvSpPr>
          <p:nvPr/>
        </p:nvSpPr>
        <p:spPr bwMode="auto">
          <a:xfrm>
            <a:off x="4247029" y="183776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5632" name="TextBox 31"/>
          <p:cNvSpPr txBox="1">
            <a:spLocks noChangeArrowheads="1"/>
          </p:cNvSpPr>
          <p:nvPr/>
        </p:nvSpPr>
        <p:spPr bwMode="auto">
          <a:xfrm>
            <a:off x="4719078" y="183776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5633" name="TextBox 32"/>
          <p:cNvSpPr txBox="1">
            <a:spLocks noChangeArrowheads="1"/>
          </p:cNvSpPr>
          <p:nvPr/>
        </p:nvSpPr>
        <p:spPr bwMode="auto">
          <a:xfrm>
            <a:off x="5188323" y="1837765"/>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5634" name="TextBox 33"/>
          <p:cNvSpPr txBox="1">
            <a:spLocks noChangeArrowheads="1"/>
          </p:cNvSpPr>
          <p:nvPr/>
        </p:nvSpPr>
        <p:spPr bwMode="auto">
          <a:xfrm>
            <a:off x="5602941" y="1837765"/>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5635" name="TextBox 34"/>
          <p:cNvSpPr txBox="1">
            <a:spLocks noChangeArrowheads="1"/>
          </p:cNvSpPr>
          <p:nvPr/>
        </p:nvSpPr>
        <p:spPr bwMode="auto">
          <a:xfrm>
            <a:off x="1390930"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5636" name="TextBox 35"/>
          <p:cNvSpPr txBox="1">
            <a:spLocks noChangeArrowheads="1"/>
          </p:cNvSpPr>
          <p:nvPr/>
        </p:nvSpPr>
        <p:spPr bwMode="auto">
          <a:xfrm>
            <a:off x="1860176"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5637" name="TextBox 36"/>
          <p:cNvSpPr txBox="1">
            <a:spLocks noChangeArrowheads="1"/>
          </p:cNvSpPr>
          <p:nvPr/>
        </p:nvSpPr>
        <p:spPr bwMode="auto">
          <a:xfrm>
            <a:off x="2330823"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5638" name="TextBox 37"/>
          <p:cNvSpPr txBox="1">
            <a:spLocks noChangeArrowheads="1"/>
          </p:cNvSpPr>
          <p:nvPr/>
        </p:nvSpPr>
        <p:spPr bwMode="auto">
          <a:xfrm>
            <a:off x="2801470"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5639" name="TextBox 38"/>
          <p:cNvSpPr txBox="1">
            <a:spLocks noChangeArrowheads="1"/>
          </p:cNvSpPr>
          <p:nvPr/>
        </p:nvSpPr>
        <p:spPr bwMode="auto">
          <a:xfrm>
            <a:off x="3272118"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5640" name="TextBox 39"/>
          <p:cNvSpPr txBox="1">
            <a:spLocks noChangeArrowheads="1"/>
          </p:cNvSpPr>
          <p:nvPr/>
        </p:nvSpPr>
        <p:spPr bwMode="auto">
          <a:xfrm>
            <a:off x="3732960"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5641" name="TextBox 40"/>
          <p:cNvSpPr txBox="1">
            <a:spLocks noChangeArrowheads="1"/>
          </p:cNvSpPr>
          <p:nvPr/>
        </p:nvSpPr>
        <p:spPr bwMode="auto">
          <a:xfrm>
            <a:off x="4202206"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5642" name="TextBox 41"/>
          <p:cNvSpPr txBox="1">
            <a:spLocks noChangeArrowheads="1"/>
          </p:cNvSpPr>
          <p:nvPr/>
        </p:nvSpPr>
        <p:spPr bwMode="auto">
          <a:xfrm>
            <a:off x="4672853"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5643" name="TextBox 42"/>
          <p:cNvSpPr txBox="1">
            <a:spLocks noChangeArrowheads="1"/>
          </p:cNvSpPr>
          <p:nvPr/>
        </p:nvSpPr>
        <p:spPr bwMode="auto">
          <a:xfrm>
            <a:off x="5143500" y="220755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5644" name="TextBox 43"/>
          <p:cNvSpPr txBox="1">
            <a:spLocks noChangeArrowheads="1"/>
          </p:cNvSpPr>
          <p:nvPr/>
        </p:nvSpPr>
        <p:spPr bwMode="auto">
          <a:xfrm>
            <a:off x="5535706" y="2207559"/>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5645" name="TextBox 44"/>
          <p:cNvSpPr txBox="1">
            <a:spLocks noChangeArrowheads="1"/>
          </p:cNvSpPr>
          <p:nvPr/>
        </p:nvSpPr>
        <p:spPr bwMode="auto">
          <a:xfrm>
            <a:off x="616324" y="2532530"/>
            <a:ext cx="617816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8, exchange T[1] &amp; T[8] and Max-heapify (T[1..7],1)</a:t>
            </a:r>
          </a:p>
          <a:p>
            <a:pPr eaLnBrk="1" hangingPunct="1">
              <a:lnSpc>
                <a:spcPts val="2438"/>
              </a:lnSpc>
            </a:pPr>
            <a:endParaRPr lang="en-US" altLang="en-US"/>
          </a:p>
        </p:txBody>
      </p:sp>
      <p:sp>
        <p:nvSpPr>
          <p:cNvPr id="25646" name="TextBox 45"/>
          <p:cNvSpPr txBox="1">
            <a:spLocks noChangeArrowheads="1"/>
          </p:cNvSpPr>
          <p:nvPr/>
        </p:nvSpPr>
        <p:spPr bwMode="auto">
          <a:xfrm>
            <a:off x="1456764" y="2913530"/>
            <a:ext cx="142668"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9</a:t>
            </a:r>
          </a:p>
          <a:p>
            <a:pPr eaLnBrk="1" hangingPunct="1">
              <a:lnSpc>
                <a:spcPts val="2647"/>
              </a:lnSpc>
            </a:pPr>
            <a:endParaRPr lang="en-US" altLang="en-US"/>
          </a:p>
        </p:txBody>
      </p:sp>
      <p:sp>
        <p:nvSpPr>
          <p:cNvPr id="25647" name="TextBox 46"/>
          <p:cNvSpPr txBox="1">
            <a:spLocks noChangeArrowheads="1"/>
          </p:cNvSpPr>
          <p:nvPr/>
        </p:nvSpPr>
        <p:spPr bwMode="auto">
          <a:xfrm>
            <a:off x="1938618" y="2913530"/>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5648" name="TextBox 47"/>
          <p:cNvSpPr txBox="1">
            <a:spLocks noChangeArrowheads="1"/>
          </p:cNvSpPr>
          <p:nvPr/>
        </p:nvSpPr>
        <p:spPr bwMode="auto">
          <a:xfrm>
            <a:off x="2409265" y="2913530"/>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5649" name="TextBox 48"/>
          <p:cNvSpPr txBox="1">
            <a:spLocks noChangeArrowheads="1"/>
          </p:cNvSpPr>
          <p:nvPr/>
        </p:nvSpPr>
        <p:spPr bwMode="auto">
          <a:xfrm>
            <a:off x="2891117" y="2913530"/>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5650" name="TextBox 49"/>
          <p:cNvSpPr txBox="1">
            <a:spLocks noChangeArrowheads="1"/>
          </p:cNvSpPr>
          <p:nvPr/>
        </p:nvSpPr>
        <p:spPr bwMode="auto">
          <a:xfrm>
            <a:off x="3363166" y="2913530"/>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5651" name="TextBox 50"/>
          <p:cNvSpPr txBox="1">
            <a:spLocks noChangeArrowheads="1"/>
          </p:cNvSpPr>
          <p:nvPr/>
        </p:nvSpPr>
        <p:spPr bwMode="auto">
          <a:xfrm>
            <a:off x="3832412" y="2913530"/>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a:t>
            </a:r>
          </a:p>
          <a:p>
            <a:pPr eaLnBrk="1" hangingPunct="1">
              <a:lnSpc>
                <a:spcPts val="2129"/>
              </a:lnSpc>
            </a:pPr>
            <a:endParaRPr lang="en-US" altLang="en-US"/>
          </a:p>
        </p:txBody>
      </p:sp>
      <p:sp>
        <p:nvSpPr>
          <p:cNvPr id="25652" name="TextBox 51"/>
          <p:cNvSpPr txBox="1">
            <a:spLocks noChangeArrowheads="1"/>
          </p:cNvSpPr>
          <p:nvPr/>
        </p:nvSpPr>
        <p:spPr bwMode="auto">
          <a:xfrm>
            <a:off x="4314265" y="2913530"/>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5653" name="TextBox 52"/>
          <p:cNvSpPr txBox="1">
            <a:spLocks noChangeArrowheads="1"/>
          </p:cNvSpPr>
          <p:nvPr/>
        </p:nvSpPr>
        <p:spPr bwMode="auto">
          <a:xfrm>
            <a:off x="4784912" y="2913530"/>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10</a:t>
            </a:r>
          </a:p>
          <a:p>
            <a:pPr eaLnBrk="1" hangingPunct="1">
              <a:lnSpc>
                <a:spcPts val="2129"/>
              </a:lnSpc>
            </a:pPr>
            <a:endParaRPr lang="en-US" altLang="en-US"/>
          </a:p>
        </p:txBody>
      </p:sp>
      <p:sp>
        <p:nvSpPr>
          <p:cNvPr id="25654" name="TextBox 53"/>
          <p:cNvSpPr txBox="1">
            <a:spLocks noChangeArrowheads="1"/>
          </p:cNvSpPr>
          <p:nvPr/>
        </p:nvSpPr>
        <p:spPr bwMode="auto">
          <a:xfrm>
            <a:off x="5255559" y="2913530"/>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5655" name="TextBox 54"/>
          <p:cNvSpPr txBox="1">
            <a:spLocks noChangeArrowheads="1"/>
          </p:cNvSpPr>
          <p:nvPr/>
        </p:nvSpPr>
        <p:spPr bwMode="auto">
          <a:xfrm>
            <a:off x="5670176" y="2913530"/>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5656" name="TextBox 55"/>
          <p:cNvSpPr txBox="1">
            <a:spLocks noChangeArrowheads="1"/>
          </p:cNvSpPr>
          <p:nvPr/>
        </p:nvSpPr>
        <p:spPr bwMode="auto">
          <a:xfrm>
            <a:off x="1456765"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5657" name="TextBox 56"/>
          <p:cNvSpPr txBox="1">
            <a:spLocks noChangeArrowheads="1"/>
          </p:cNvSpPr>
          <p:nvPr/>
        </p:nvSpPr>
        <p:spPr bwMode="auto">
          <a:xfrm>
            <a:off x="1927412"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5658" name="TextBox 57"/>
          <p:cNvSpPr txBox="1">
            <a:spLocks noChangeArrowheads="1"/>
          </p:cNvSpPr>
          <p:nvPr/>
        </p:nvSpPr>
        <p:spPr bwMode="auto">
          <a:xfrm>
            <a:off x="2398059"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5659" name="TextBox 58"/>
          <p:cNvSpPr txBox="1">
            <a:spLocks noChangeArrowheads="1"/>
          </p:cNvSpPr>
          <p:nvPr/>
        </p:nvSpPr>
        <p:spPr bwMode="auto">
          <a:xfrm>
            <a:off x="2870107"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5660" name="TextBox 59"/>
          <p:cNvSpPr txBox="1">
            <a:spLocks noChangeArrowheads="1"/>
          </p:cNvSpPr>
          <p:nvPr/>
        </p:nvSpPr>
        <p:spPr bwMode="auto">
          <a:xfrm>
            <a:off x="3339353"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5661" name="TextBox 60"/>
          <p:cNvSpPr txBox="1">
            <a:spLocks noChangeArrowheads="1"/>
          </p:cNvSpPr>
          <p:nvPr/>
        </p:nvSpPr>
        <p:spPr bwMode="auto">
          <a:xfrm>
            <a:off x="3798794"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5662" name="TextBox 61"/>
          <p:cNvSpPr txBox="1">
            <a:spLocks noChangeArrowheads="1"/>
          </p:cNvSpPr>
          <p:nvPr/>
        </p:nvSpPr>
        <p:spPr bwMode="auto">
          <a:xfrm>
            <a:off x="4269441"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5663" name="TextBox 62"/>
          <p:cNvSpPr txBox="1">
            <a:spLocks noChangeArrowheads="1"/>
          </p:cNvSpPr>
          <p:nvPr/>
        </p:nvSpPr>
        <p:spPr bwMode="auto">
          <a:xfrm>
            <a:off x="4740088"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5664" name="TextBox 63"/>
          <p:cNvSpPr txBox="1">
            <a:spLocks noChangeArrowheads="1"/>
          </p:cNvSpPr>
          <p:nvPr/>
        </p:nvSpPr>
        <p:spPr bwMode="auto">
          <a:xfrm>
            <a:off x="5212136" y="3216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5665" name="TextBox 64"/>
          <p:cNvSpPr txBox="1">
            <a:spLocks noChangeArrowheads="1"/>
          </p:cNvSpPr>
          <p:nvPr/>
        </p:nvSpPr>
        <p:spPr bwMode="auto">
          <a:xfrm>
            <a:off x="5602941" y="3216089"/>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5666" name="TextBox 65"/>
          <p:cNvSpPr txBox="1">
            <a:spLocks noChangeArrowheads="1"/>
          </p:cNvSpPr>
          <p:nvPr/>
        </p:nvSpPr>
        <p:spPr bwMode="auto">
          <a:xfrm>
            <a:off x="616324" y="3597089"/>
            <a:ext cx="611404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7, exchange T[1] &amp; T[7] and Max-heapify(T[1..6],1)</a:t>
            </a:r>
          </a:p>
          <a:p>
            <a:pPr eaLnBrk="1" hangingPunct="1">
              <a:lnSpc>
                <a:spcPts val="2438"/>
              </a:lnSpc>
            </a:pPr>
            <a:endParaRPr lang="en-US" altLang="en-US"/>
          </a:p>
        </p:txBody>
      </p:sp>
      <p:sp>
        <p:nvSpPr>
          <p:cNvPr id="25667" name="TextBox 66"/>
          <p:cNvSpPr txBox="1">
            <a:spLocks noChangeArrowheads="1"/>
          </p:cNvSpPr>
          <p:nvPr/>
        </p:nvSpPr>
        <p:spPr bwMode="auto">
          <a:xfrm>
            <a:off x="1390930" y="3989295"/>
            <a:ext cx="142668"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8</a:t>
            </a:r>
          </a:p>
          <a:p>
            <a:pPr eaLnBrk="1" hangingPunct="1">
              <a:lnSpc>
                <a:spcPts val="2647"/>
              </a:lnSpc>
            </a:pPr>
            <a:endParaRPr lang="en-US" altLang="en-US"/>
          </a:p>
        </p:txBody>
      </p:sp>
      <p:sp>
        <p:nvSpPr>
          <p:cNvPr id="25668" name="TextBox 67"/>
          <p:cNvSpPr txBox="1">
            <a:spLocks noChangeArrowheads="1"/>
          </p:cNvSpPr>
          <p:nvPr/>
        </p:nvSpPr>
        <p:spPr bwMode="auto">
          <a:xfrm>
            <a:off x="1871382" y="398929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5669" name="TextBox 68"/>
          <p:cNvSpPr txBox="1">
            <a:spLocks noChangeArrowheads="1"/>
          </p:cNvSpPr>
          <p:nvPr/>
        </p:nvSpPr>
        <p:spPr bwMode="auto">
          <a:xfrm>
            <a:off x="2342029" y="398929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5670" name="TextBox 69"/>
          <p:cNvSpPr txBox="1">
            <a:spLocks noChangeArrowheads="1"/>
          </p:cNvSpPr>
          <p:nvPr/>
        </p:nvSpPr>
        <p:spPr bwMode="auto">
          <a:xfrm>
            <a:off x="2823882" y="3989295"/>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5671" name="TextBox 70"/>
          <p:cNvSpPr txBox="1">
            <a:spLocks noChangeArrowheads="1"/>
          </p:cNvSpPr>
          <p:nvPr/>
        </p:nvSpPr>
        <p:spPr bwMode="auto">
          <a:xfrm>
            <a:off x="3294529" y="398929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5672" name="TextBox 71"/>
          <p:cNvSpPr txBox="1">
            <a:spLocks noChangeArrowheads="1"/>
          </p:cNvSpPr>
          <p:nvPr/>
        </p:nvSpPr>
        <p:spPr bwMode="auto">
          <a:xfrm>
            <a:off x="3765176" y="398929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a:t>
            </a:r>
          </a:p>
          <a:p>
            <a:pPr eaLnBrk="1" hangingPunct="1">
              <a:lnSpc>
                <a:spcPts val="2129"/>
              </a:lnSpc>
            </a:pPr>
            <a:endParaRPr lang="en-US" altLang="en-US"/>
          </a:p>
        </p:txBody>
      </p:sp>
      <p:sp>
        <p:nvSpPr>
          <p:cNvPr id="25673" name="TextBox 72"/>
          <p:cNvSpPr txBox="1">
            <a:spLocks noChangeArrowheads="1"/>
          </p:cNvSpPr>
          <p:nvPr/>
        </p:nvSpPr>
        <p:spPr bwMode="auto">
          <a:xfrm>
            <a:off x="4247029" y="3989295"/>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5674" name="TextBox 73"/>
          <p:cNvSpPr txBox="1">
            <a:spLocks noChangeArrowheads="1"/>
          </p:cNvSpPr>
          <p:nvPr/>
        </p:nvSpPr>
        <p:spPr bwMode="auto">
          <a:xfrm>
            <a:off x="4719078" y="3989295"/>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10</a:t>
            </a:r>
          </a:p>
          <a:p>
            <a:pPr eaLnBrk="1" hangingPunct="1">
              <a:lnSpc>
                <a:spcPts val="2129"/>
              </a:lnSpc>
            </a:pPr>
            <a:endParaRPr lang="en-US" altLang="en-US"/>
          </a:p>
        </p:txBody>
      </p:sp>
      <p:sp>
        <p:nvSpPr>
          <p:cNvPr id="25675" name="TextBox 74"/>
          <p:cNvSpPr txBox="1">
            <a:spLocks noChangeArrowheads="1"/>
          </p:cNvSpPr>
          <p:nvPr/>
        </p:nvSpPr>
        <p:spPr bwMode="auto">
          <a:xfrm>
            <a:off x="5188323" y="3989295"/>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5676" name="TextBox 75"/>
          <p:cNvSpPr txBox="1">
            <a:spLocks noChangeArrowheads="1"/>
          </p:cNvSpPr>
          <p:nvPr/>
        </p:nvSpPr>
        <p:spPr bwMode="auto">
          <a:xfrm>
            <a:off x="5602941" y="3989295"/>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5677" name="TextBox 76"/>
          <p:cNvSpPr txBox="1">
            <a:spLocks noChangeArrowheads="1"/>
          </p:cNvSpPr>
          <p:nvPr/>
        </p:nvSpPr>
        <p:spPr bwMode="auto">
          <a:xfrm>
            <a:off x="1390930"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5678" name="TextBox 77"/>
          <p:cNvSpPr txBox="1">
            <a:spLocks noChangeArrowheads="1"/>
          </p:cNvSpPr>
          <p:nvPr/>
        </p:nvSpPr>
        <p:spPr bwMode="auto">
          <a:xfrm>
            <a:off x="1860176"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5679" name="TextBox 78"/>
          <p:cNvSpPr txBox="1">
            <a:spLocks noChangeArrowheads="1"/>
          </p:cNvSpPr>
          <p:nvPr/>
        </p:nvSpPr>
        <p:spPr bwMode="auto">
          <a:xfrm>
            <a:off x="2330823"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5680" name="TextBox 79"/>
          <p:cNvSpPr txBox="1">
            <a:spLocks noChangeArrowheads="1"/>
          </p:cNvSpPr>
          <p:nvPr/>
        </p:nvSpPr>
        <p:spPr bwMode="auto">
          <a:xfrm>
            <a:off x="2801470"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5681" name="TextBox 80"/>
          <p:cNvSpPr txBox="1">
            <a:spLocks noChangeArrowheads="1"/>
          </p:cNvSpPr>
          <p:nvPr/>
        </p:nvSpPr>
        <p:spPr bwMode="auto">
          <a:xfrm>
            <a:off x="3272118"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5682" name="TextBox 81"/>
          <p:cNvSpPr txBox="1">
            <a:spLocks noChangeArrowheads="1"/>
          </p:cNvSpPr>
          <p:nvPr/>
        </p:nvSpPr>
        <p:spPr bwMode="auto">
          <a:xfrm>
            <a:off x="3732960"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5683" name="TextBox 82"/>
          <p:cNvSpPr txBox="1">
            <a:spLocks noChangeArrowheads="1"/>
          </p:cNvSpPr>
          <p:nvPr/>
        </p:nvSpPr>
        <p:spPr bwMode="auto">
          <a:xfrm>
            <a:off x="4202206"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5684" name="TextBox 83"/>
          <p:cNvSpPr txBox="1">
            <a:spLocks noChangeArrowheads="1"/>
          </p:cNvSpPr>
          <p:nvPr/>
        </p:nvSpPr>
        <p:spPr bwMode="auto">
          <a:xfrm>
            <a:off x="4672853"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5685" name="TextBox 84"/>
          <p:cNvSpPr txBox="1">
            <a:spLocks noChangeArrowheads="1"/>
          </p:cNvSpPr>
          <p:nvPr/>
        </p:nvSpPr>
        <p:spPr bwMode="auto">
          <a:xfrm>
            <a:off x="5143500" y="4359089"/>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5686" name="TextBox 85"/>
          <p:cNvSpPr txBox="1">
            <a:spLocks noChangeArrowheads="1"/>
          </p:cNvSpPr>
          <p:nvPr/>
        </p:nvSpPr>
        <p:spPr bwMode="auto">
          <a:xfrm>
            <a:off x="5535706" y="4359089"/>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5687" name="TextBox 86"/>
          <p:cNvSpPr txBox="1">
            <a:spLocks noChangeArrowheads="1"/>
          </p:cNvSpPr>
          <p:nvPr/>
        </p:nvSpPr>
        <p:spPr bwMode="auto">
          <a:xfrm>
            <a:off x="616324" y="4660247"/>
            <a:ext cx="617816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6, exchange T[1] &amp; T[6] and Max-heapify (T[1..5],1)</a:t>
            </a:r>
          </a:p>
          <a:p>
            <a:pPr eaLnBrk="1" hangingPunct="1">
              <a:lnSpc>
                <a:spcPts val="2438"/>
              </a:lnSpc>
            </a:pPr>
            <a:endParaRPr lang="en-US" altLang="en-US"/>
          </a:p>
        </p:txBody>
      </p:sp>
      <p:sp>
        <p:nvSpPr>
          <p:cNvPr id="25688" name="TextBox 87"/>
          <p:cNvSpPr txBox="1">
            <a:spLocks noChangeArrowheads="1"/>
          </p:cNvSpPr>
          <p:nvPr/>
        </p:nvSpPr>
        <p:spPr bwMode="auto">
          <a:xfrm>
            <a:off x="1255059" y="5065059"/>
            <a:ext cx="142668" cy="64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537"/>
              </a:lnSpc>
            </a:pPr>
            <a:r>
              <a:rPr lang="en-CA" altLang="en-US" sz="2206">
                <a:solidFill>
                  <a:srgbClr val="000000"/>
                </a:solidFill>
                <a:cs typeface="Times New Roman" panose="02020603050405020304" pitchFamily="18" charset="0"/>
              </a:rPr>
              <a:t>7</a:t>
            </a:r>
          </a:p>
          <a:p>
            <a:pPr eaLnBrk="1" hangingPunct="1">
              <a:lnSpc>
                <a:spcPts val="2537"/>
              </a:lnSpc>
            </a:pPr>
            <a:endParaRPr lang="en-US" altLang="en-US"/>
          </a:p>
        </p:txBody>
      </p:sp>
      <p:sp>
        <p:nvSpPr>
          <p:cNvPr id="25689" name="TextBox 88"/>
          <p:cNvSpPr txBox="1">
            <a:spLocks noChangeArrowheads="1"/>
          </p:cNvSpPr>
          <p:nvPr/>
        </p:nvSpPr>
        <p:spPr bwMode="auto">
          <a:xfrm>
            <a:off x="1736912" y="5065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4</a:t>
            </a:r>
          </a:p>
          <a:p>
            <a:pPr eaLnBrk="1" hangingPunct="1">
              <a:lnSpc>
                <a:spcPts val="2129"/>
              </a:lnSpc>
            </a:pPr>
            <a:endParaRPr lang="en-US" altLang="en-US"/>
          </a:p>
        </p:txBody>
      </p:sp>
      <p:sp>
        <p:nvSpPr>
          <p:cNvPr id="25690" name="TextBox 89"/>
          <p:cNvSpPr txBox="1">
            <a:spLocks noChangeArrowheads="1"/>
          </p:cNvSpPr>
          <p:nvPr/>
        </p:nvSpPr>
        <p:spPr bwMode="auto">
          <a:xfrm>
            <a:off x="2207559" y="5065059"/>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3</a:t>
            </a:r>
          </a:p>
          <a:p>
            <a:pPr eaLnBrk="1" hangingPunct="1">
              <a:lnSpc>
                <a:spcPts val="2438"/>
              </a:lnSpc>
            </a:pPr>
            <a:endParaRPr lang="en-US" altLang="en-US"/>
          </a:p>
        </p:txBody>
      </p:sp>
      <p:sp>
        <p:nvSpPr>
          <p:cNvPr id="25691" name="TextBox 90"/>
          <p:cNvSpPr txBox="1">
            <a:spLocks noChangeArrowheads="1"/>
          </p:cNvSpPr>
          <p:nvPr/>
        </p:nvSpPr>
        <p:spPr bwMode="auto">
          <a:xfrm>
            <a:off x="2689412" y="5065059"/>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a:t>
            </a:r>
          </a:p>
          <a:p>
            <a:pPr eaLnBrk="1" hangingPunct="1">
              <a:lnSpc>
                <a:spcPts val="2438"/>
              </a:lnSpc>
            </a:pPr>
            <a:endParaRPr lang="en-US" altLang="en-US"/>
          </a:p>
        </p:txBody>
      </p:sp>
      <p:sp>
        <p:nvSpPr>
          <p:cNvPr id="25692" name="TextBox 91"/>
          <p:cNvSpPr txBox="1">
            <a:spLocks noChangeArrowheads="1"/>
          </p:cNvSpPr>
          <p:nvPr/>
        </p:nvSpPr>
        <p:spPr bwMode="auto">
          <a:xfrm>
            <a:off x="3160059" y="5065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5693" name="TextBox 92"/>
          <p:cNvSpPr txBox="1">
            <a:spLocks noChangeArrowheads="1"/>
          </p:cNvSpPr>
          <p:nvPr/>
        </p:nvSpPr>
        <p:spPr bwMode="auto">
          <a:xfrm>
            <a:off x="3630706" y="5065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5694" name="TextBox 93"/>
          <p:cNvSpPr txBox="1">
            <a:spLocks noChangeArrowheads="1"/>
          </p:cNvSpPr>
          <p:nvPr/>
        </p:nvSpPr>
        <p:spPr bwMode="auto">
          <a:xfrm>
            <a:off x="4112559" y="5065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5695" name="TextBox 94"/>
          <p:cNvSpPr txBox="1">
            <a:spLocks noChangeArrowheads="1"/>
          </p:cNvSpPr>
          <p:nvPr/>
        </p:nvSpPr>
        <p:spPr bwMode="auto">
          <a:xfrm>
            <a:off x="4583206" y="5065059"/>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25696" name="TextBox 95"/>
          <p:cNvSpPr txBox="1">
            <a:spLocks noChangeArrowheads="1"/>
          </p:cNvSpPr>
          <p:nvPr/>
        </p:nvSpPr>
        <p:spPr bwMode="auto">
          <a:xfrm>
            <a:off x="5053853" y="5065059"/>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5697" name="TextBox 96"/>
          <p:cNvSpPr txBox="1">
            <a:spLocks noChangeArrowheads="1"/>
          </p:cNvSpPr>
          <p:nvPr/>
        </p:nvSpPr>
        <p:spPr bwMode="auto">
          <a:xfrm>
            <a:off x="5468470" y="5065059"/>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5698" name="TextBox 97"/>
          <p:cNvSpPr txBox="1">
            <a:spLocks noChangeArrowheads="1"/>
          </p:cNvSpPr>
          <p:nvPr/>
        </p:nvSpPr>
        <p:spPr bwMode="auto">
          <a:xfrm>
            <a:off x="1456765"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5699" name="TextBox 98"/>
          <p:cNvSpPr txBox="1">
            <a:spLocks noChangeArrowheads="1"/>
          </p:cNvSpPr>
          <p:nvPr/>
        </p:nvSpPr>
        <p:spPr bwMode="auto">
          <a:xfrm>
            <a:off x="1927412"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5700" name="TextBox 99"/>
          <p:cNvSpPr txBox="1">
            <a:spLocks noChangeArrowheads="1"/>
          </p:cNvSpPr>
          <p:nvPr/>
        </p:nvSpPr>
        <p:spPr bwMode="auto">
          <a:xfrm>
            <a:off x="2398059"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5701" name="TextBox 100"/>
          <p:cNvSpPr txBox="1">
            <a:spLocks noChangeArrowheads="1"/>
          </p:cNvSpPr>
          <p:nvPr/>
        </p:nvSpPr>
        <p:spPr bwMode="auto">
          <a:xfrm>
            <a:off x="2870107"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5702" name="TextBox 101"/>
          <p:cNvSpPr txBox="1">
            <a:spLocks noChangeArrowheads="1"/>
          </p:cNvSpPr>
          <p:nvPr/>
        </p:nvSpPr>
        <p:spPr bwMode="auto">
          <a:xfrm>
            <a:off x="3339353"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5703" name="TextBox 102"/>
          <p:cNvSpPr txBox="1">
            <a:spLocks noChangeArrowheads="1"/>
          </p:cNvSpPr>
          <p:nvPr/>
        </p:nvSpPr>
        <p:spPr bwMode="auto">
          <a:xfrm>
            <a:off x="3798794"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5704" name="TextBox 103"/>
          <p:cNvSpPr txBox="1">
            <a:spLocks noChangeArrowheads="1"/>
          </p:cNvSpPr>
          <p:nvPr/>
        </p:nvSpPr>
        <p:spPr bwMode="auto">
          <a:xfrm>
            <a:off x="4269441"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5705" name="TextBox 104"/>
          <p:cNvSpPr txBox="1">
            <a:spLocks noChangeArrowheads="1"/>
          </p:cNvSpPr>
          <p:nvPr/>
        </p:nvSpPr>
        <p:spPr bwMode="auto">
          <a:xfrm>
            <a:off x="4740088"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5706" name="TextBox 105"/>
          <p:cNvSpPr txBox="1">
            <a:spLocks noChangeArrowheads="1"/>
          </p:cNvSpPr>
          <p:nvPr/>
        </p:nvSpPr>
        <p:spPr bwMode="auto">
          <a:xfrm>
            <a:off x="5212136" y="5367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5707" name="TextBox 106"/>
          <p:cNvSpPr txBox="1">
            <a:spLocks noChangeArrowheads="1"/>
          </p:cNvSpPr>
          <p:nvPr/>
        </p:nvSpPr>
        <p:spPr bwMode="auto">
          <a:xfrm>
            <a:off x="5602941" y="5367618"/>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25</a:t>
            </a:fld>
            <a:endParaRPr lang="en-US" altLang="en-US"/>
          </a:p>
        </p:txBody>
      </p:sp>
    </p:spTree>
    <p:extLst>
      <p:ext uri="{BB962C8B-B14F-4D97-AF65-F5344CB8AC3E}">
        <p14:creationId xmlns:p14="http://schemas.microsoft.com/office/powerpoint/2010/main" val="210562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2"/>
          <p:cNvSpPr txBox="1">
            <a:spLocks noChangeArrowheads="1"/>
          </p:cNvSpPr>
          <p:nvPr/>
        </p:nvSpPr>
        <p:spPr bwMode="auto">
          <a:xfrm>
            <a:off x="818029" y="1176618"/>
            <a:ext cx="617816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5, exchange T[1] &amp; T[5] and Max-heapify (T[1..4],1)</a:t>
            </a:r>
          </a:p>
          <a:p>
            <a:pPr eaLnBrk="1" hangingPunct="1">
              <a:lnSpc>
                <a:spcPts val="2438"/>
              </a:lnSpc>
            </a:pPr>
            <a:endParaRPr lang="en-CA" altLang="en-US" sz="2206">
              <a:solidFill>
                <a:srgbClr val="000000"/>
              </a:solidFill>
            </a:endParaRPr>
          </a:p>
        </p:txBody>
      </p:sp>
      <p:sp>
        <p:nvSpPr>
          <p:cNvPr id="26628" name="TextBox 3"/>
          <p:cNvSpPr txBox="1">
            <a:spLocks noChangeArrowheads="1"/>
          </p:cNvSpPr>
          <p:nvPr/>
        </p:nvSpPr>
        <p:spPr bwMode="auto">
          <a:xfrm>
            <a:off x="1390930" y="1626255"/>
            <a:ext cx="142668"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581"/>
              </a:lnSpc>
            </a:pPr>
            <a:r>
              <a:rPr lang="en-CA" altLang="en-US" sz="2206">
                <a:solidFill>
                  <a:srgbClr val="000000"/>
                </a:solidFill>
                <a:cs typeface="Times New Roman" panose="02020603050405020304" pitchFamily="18" charset="0"/>
              </a:rPr>
              <a:t>4</a:t>
            </a:r>
          </a:p>
          <a:p>
            <a:pPr eaLnBrk="1" hangingPunct="1">
              <a:lnSpc>
                <a:spcPts val="2581"/>
              </a:lnSpc>
            </a:pPr>
            <a:endParaRPr lang="en-US" altLang="en-US"/>
          </a:p>
        </p:txBody>
      </p:sp>
      <p:sp>
        <p:nvSpPr>
          <p:cNvPr id="26629" name="TextBox 4"/>
          <p:cNvSpPr txBox="1">
            <a:spLocks noChangeArrowheads="1"/>
          </p:cNvSpPr>
          <p:nvPr/>
        </p:nvSpPr>
        <p:spPr bwMode="auto">
          <a:xfrm>
            <a:off x="1871382" y="1636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6630" name="TextBox 5"/>
          <p:cNvSpPr txBox="1">
            <a:spLocks noChangeArrowheads="1"/>
          </p:cNvSpPr>
          <p:nvPr/>
        </p:nvSpPr>
        <p:spPr bwMode="auto">
          <a:xfrm>
            <a:off x="2342029" y="1636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6631" name="TextBox 6"/>
          <p:cNvSpPr txBox="1">
            <a:spLocks noChangeArrowheads="1"/>
          </p:cNvSpPr>
          <p:nvPr/>
        </p:nvSpPr>
        <p:spPr bwMode="auto">
          <a:xfrm>
            <a:off x="2823882" y="1626255"/>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a:t>
            </a:r>
          </a:p>
          <a:p>
            <a:pPr eaLnBrk="1" hangingPunct="1">
              <a:lnSpc>
                <a:spcPts val="2438"/>
              </a:lnSpc>
            </a:pPr>
            <a:endParaRPr lang="en-US" altLang="en-US"/>
          </a:p>
        </p:txBody>
      </p:sp>
      <p:sp>
        <p:nvSpPr>
          <p:cNvPr id="26632" name="TextBox 7"/>
          <p:cNvSpPr txBox="1">
            <a:spLocks noChangeArrowheads="1"/>
          </p:cNvSpPr>
          <p:nvPr/>
        </p:nvSpPr>
        <p:spPr bwMode="auto">
          <a:xfrm>
            <a:off x="3294529" y="1636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6633" name="TextBox 8"/>
          <p:cNvSpPr txBox="1">
            <a:spLocks noChangeArrowheads="1"/>
          </p:cNvSpPr>
          <p:nvPr/>
        </p:nvSpPr>
        <p:spPr bwMode="auto">
          <a:xfrm>
            <a:off x="3765176" y="1636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6634" name="TextBox 9"/>
          <p:cNvSpPr txBox="1">
            <a:spLocks noChangeArrowheads="1"/>
          </p:cNvSpPr>
          <p:nvPr/>
        </p:nvSpPr>
        <p:spPr bwMode="auto">
          <a:xfrm>
            <a:off x="4247029" y="163605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6635" name="TextBox 10"/>
          <p:cNvSpPr txBox="1">
            <a:spLocks noChangeArrowheads="1"/>
          </p:cNvSpPr>
          <p:nvPr/>
        </p:nvSpPr>
        <p:spPr bwMode="auto">
          <a:xfrm>
            <a:off x="4719078" y="1626255"/>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26636" name="TextBox 11"/>
          <p:cNvSpPr txBox="1">
            <a:spLocks noChangeArrowheads="1"/>
          </p:cNvSpPr>
          <p:nvPr/>
        </p:nvSpPr>
        <p:spPr bwMode="auto">
          <a:xfrm>
            <a:off x="5188323" y="1636059"/>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6637" name="TextBox 12"/>
          <p:cNvSpPr txBox="1">
            <a:spLocks noChangeArrowheads="1"/>
          </p:cNvSpPr>
          <p:nvPr/>
        </p:nvSpPr>
        <p:spPr bwMode="auto">
          <a:xfrm>
            <a:off x="5602941" y="1636059"/>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6638" name="TextBox 13"/>
          <p:cNvSpPr txBox="1">
            <a:spLocks noChangeArrowheads="1"/>
          </p:cNvSpPr>
          <p:nvPr/>
        </p:nvSpPr>
        <p:spPr bwMode="auto">
          <a:xfrm>
            <a:off x="1390930"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6639" name="TextBox 14"/>
          <p:cNvSpPr txBox="1">
            <a:spLocks noChangeArrowheads="1"/>
          </p:cNvSpPr>
          <p:nvPr/>
        </p:nvSpPr>
        <p:spPr bwMode="auto">
          <a:xfrm>
            <a:off x="1860176"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6640" name="TextBox 15"/>
          <p:cNvSpPr txBox="1">
            <a:spLocks noChangeArrowheads="1"/>
          </p:cNvSpPr>
          <p:nvPr/>
        </p:nvSpPr>
        <p:spPr bwMode="auto">
          <a:xfrm>
            <a:off x="2330823"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6641" name="TextBox 16"/>
          <p:cNvSpPr txBox="1">
            <a:spLocks noChangeArrowheads="1"/>
          </p:cNvSpPr>
          <p:nvPr/>
        </p:nvSpPr>
        <p:spPr bwMode="auto">
          <a:xfrm>
            <a:off x="2801470"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6642" name="TextBox 17"/>
          <p:cNvSpPr txBox="1">
            <a:spLocks noChangeArrowheads="1"/>
          </p:cNvSpPr>
          <p:nvPr/>
        </p:nvSpPr>
        <p:spPr bwMode="auto">
          <a:xfrm>
            <a:off x="3272118"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6643" name="TextBox 18"/>
          <p:cNvSpPr txBox="1">
            <a:spLocks noChangeArrowheads="1"/>
          </p:cNvSpPr>
          <p:nvPr/>
        </p:nvSpPr>
        <p:spPr bwMode="auto">
          <a:xfrm>
            <a:off x="3732960"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6644" name="TextBox 19"/>
          <p:cNvSpPr txBox="1">
            <a:spLocks noChangeArrowheads="1"/>
          </p:cNvSpPr>
          <p:nvPr/>
        </p:nvSpPr>
        <p:spPr bwMode="auto">
          <a:xfrm>
            <a:off x="4202206"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6645" name="TextBox 20"/>
          <p:cNvSpPr txBox="1">
            <a:spLocks noChangeArrowheads="1"/>
          </p:cNvSpPr>
          <p:nvPr/>
        </p:nvSpPr>
        <p:spPr bwMode="auto">
          <a:xfrm>
            <a:off x="4672853"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6646" name="TextBox 21"/>
          <p:cNvSpPr txBox="1">
            <a:spLocks noChangeArrowheads="1"/>
          </p:cNvSpPr>
          <p:nvPr/>
        </p:nvSpPr>
        <p:spPr bwMode="auto">
          <a:xfrm>
            <a:off x="5143500" y="1938618"/>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6647" name="TextBox 22"/>
          <p:cNvSpPr txBox="1">
            <a:spLocks noChangeArrowheads="1"/>
          </p:cNvSpPr>
          <p:nvPr/>
        </p:nvSpPr>
        <p:spPr bwMode="auto">
          <a:xfrm>
            <a:off x="5535706" y="1938618"/>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6648" name="TextBox 23"/>
          <p:cNvSpPr txBox="1">
            <a:spLocks noChangeArrowheads="1"/>
          </p:cNvSpPr>
          <p:nvPr/>
        </p:nvSpPr>
        <p:spPr bwMode="auto">
          <a:xfrm>
            <a:off x="818029" y="2229971"/>
            <a:ext cx="617816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4, exchange T[1] &amp; T[4] and Max-heapify (T[1..3],1)</a:t>
            </a:r>
          </a:p>
          <a:p>
            <a:pPr eaLnBrk="1" hangingPunct="1">
              <a:lnSpc>
                <a:spcPts val="2438"/>
              </a:lnSpc>
            </a:pPr>
            <a:endParaRPr lang="en-US" altLang="en-US"/>
          </a:p>
        </p:txBody>
      </p:sp>
      <p:sp>
        <p:nvSpPr>
          <p:cNvPr id="26649" name="TextBox 24"/>
          <p:cNvSpPr txBox="1">
            <a:spLocks noChangeArrowheads="1"/>
          </p:cNvSpPr>
          <p:nvPr/>
        </p:nvSpPr>
        <p:spPr bwMode="auto">
          <a:xfrm>
            <a:off x="1390930" y="2644589"/>
            <a:ext cx="142668"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1</a:t>
            </a:r>
          </a:p>
          <a:p>
            <a:pPr eaLnBrk="1" hangingPunct="1">
              <a:lnSpc>
                <a:spcPts val="2647"/>
              </a:lnSpc>
            </a:pPr>
            <a:endParaRPr lang="en-US" altLang="en-US"/>
          </a:p>
        </p:txBody>
      </p:sp>
      <p:sp>
        <p:nvSpPr>
          <p:cNvPr id="26650" name="TextBox 25"/>
          <p:cNvSpPr txBox="1">
            <a:spLocks noChangeArrowheads="1"/>
          </p:cNvSpPr>
          <p:nvPr/>
        </p:nvSpPr>
        <p:spPr bwMode="auto">
          <a:xfrm>
            <a:off x="1871382" y="264458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6651" name="TextBox 26"/>
          <p:cNvSpPr txBox="1">
            <a:spLocks noChangeArrowheads="1"/>
          </p:cNvSpPr>
          <p:nvPr/>
        </p:nvSpPr>
        <p:spPr bwMode="auto">
          <a:xfrm>
            <a:off x="2342029" y="264458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6652" name="TextBox 27"/>
          <p:cNvSpPr txBox="1">
            <a:spLocks noChangeArrowheads="1"/>
          </p:cNvSpPr>
          <p:nvPr/>
        </p:nvSpPr>
        <p:spPr bwMode="auto">
          <a:xfrm>
            <a:off x="2823882" y="2644589"/>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6653" name="TextBox 28"/>
          <p:cNvSpPr txBox="1">
            <a:spLocks noChangeArrowheads="1"/>
          </p:cNvSpPr>
          <p:nvPr/>
        </p:nvSpPr>
        <p:spPr bwMode="auto">
          <a:xfrm>
            <a:off x="3294529" y="264458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6654" name="TextBox 29"/>
          <p:cNvSpPr txBox="1">
            <a:spLocks noChangeArrowheads="1"/>
          </p:cNvSpPr>
          <p:nvPr/>
        </p:nvSpPr>
        <p:spPr bwMode="auto">
          <a:xfrm>
            <a:off x="3765176" y="264458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6655" name="TextBox 30"/>
          <p:cNvSpPr txBox="1">
            <a:spLocks noChangeArrowheads="1"/>
          </p:cNvSpPr>
          <p:nvPr/>
        </p:nvSpPr>
        <p:spPr bwMode="auto">
          <a:xfrm>
            <a:off x="4247029" y="2644589"/>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6656" name="TextBox 31"/>
          <p:cNvSpPr txBox="1">
            <a:spLocks noChangeArrowheads="1"/>
          </p:cNvSpPr>
          <p:nvPr/>
        </p:nvSpPr>
        <p:spPr bwMode="auto">
          <a:xfrm>
            <a:off x="4719078" y="2644589"/>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26657" name="TextBox 32"/>
          <p:cNvSpPr txBox="1">
            <a:spLocks noChangeArrowheads="1"/>
          </p:cNvSpPr>
          <p:nvPr/>
        </p:nvSpPr>
        <p:spPr bwMode="auto">
          <a:xfrm>
            <a:off x="5188323" y="2644589"/>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6658" name="TextBox 33"/>
          <p:cNvSpPr txBox="1">
            <a:spLocks noChangeArrowheads="1"/>
          </p:cNvSpPr>
          <p:nvPr/>
        </p:nvSpPr>
        <p:spPr bwMode="auto">
          <a:xfrm>
            <a:off x="5602941" y="2644589"/>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6659" name="TextBox 34"/>
          <p:cNvSpPr txBox="1">
            <a:spLocks noChangeArrowheads="1"/>
          </p:cNvSpPr>
          <p:nvPr/>
        </p:nvSpPr>
        <p:spPr bwMode="auto">
          <a:xfrm>
            <a:off x="1390930"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6660" name="TextBox 35"/>
          <p:cNvSpPr txBox="1">
            <a:spLocks noChangeArrowheads="1"/>
          </p:cNvSpPr>
          <p:nvPr/>
        </p:nvSpPr>
        <p:spPr bwMode="auto">
          <a:xfrm>
            <a:off x="1860176"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6661" name="TextBox 36"/>
          <p:cNvSpPr txBox="1">
            <a:spLocks noChangeArrowheads="1"/>
          </p:cNvSpPr>
          <p:nvPr/>
        </p:nvSpPr>
        <p:spPr bwMode="auto">
          <a:xfrm>
            <a:off x="2330823"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6662" name="TextBox 37"/>
          <p:cNvSpPr txBox="1">
            <a:spLocks noChangeArrowheads="1"/>
          </p:cNvSpPr>
          <p:nvPr/>
        </p:nvSpPr>
        <p:spPr bwMode="auto">
          <a:xfrm>
            <a:off x="2801470"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6663" name="TextBox 38"/>
          <p:cNvSpPr txBox="1">
            <a:spLocks noChangeArrowheads="1"/>
          </p:cNvSpPr>
          <p:nvPr/>
        </p:nvSpPr>
        <p:spPr bwMode="auto">
          <a:xfrm>
            <a:off x="3272118"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6664" name="TextBox 39"/>
          <p:cNvSpPr txBox="1">
            <a:spLocks noChangeArrowheads="1"/>
          </p:cNvSpPr>
          <p:nvPr/>
        </p:nvSpPr>
        <p:spPr bwMode="auto">
          <a:xfrm>
            <a:off x="3732960"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6665" name="TextBox 40"/>
          <p:cNvSpPr txBox="1">
            <a:spLocks noChangeArrowheads="1"/>
          </p:cNvSpPr>
          <p:nvPr/>
        </p:nvSpPr>
        <p:spPr bwMode="auto">
          <a:xfrm>
            <a:off x="4202206"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6666" name="TextBox 41"/>
          <p:cNvSpPr txBox="1">
            <a:spLocks noChangeArrowheads="1"/>
          </p:cNvSpPr>
          <p:nvPr/>
        </p:nvSpPr>
        <p:spPr bwMode="auto">
          <a:xfrm>
            <a:off x="4672853"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6667" name="TextBox 42"/>
          <p:cNvSpPr txBox="1">
            <a:spLocks noChangeArrowheads="1"/>
          </p:cNvSpPr>
          <p:nvPr/>
        </p:nvSpPr>
        <p:spPr bwMode="auto">
          <a:xfrm>
            <a:off x="5143500" y="2945747"/>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6668" name="TextBox 43"/>
          <p:cNvSpPr txBox="1">
            <a:spLocks noChangeArrowheads="1"/>
          </p:cNvSpPr>
          <p:nvPr/>
        </p:nvSpPr>
        <p:spPr bwMode="auto">
          <a:xfrm>
            <a:off x="5535706" y="2945747"/>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6669" name="TextBox 44"/>
          <p:cNvSpPr txBox="1">
            <a:spLocks noChangeArrowheads="1"/>
          </p:cNvSpPr>
          <p:nvPr/>
        </p:nvSpPr>
        <p:spPr bwMode="auto">
          <a:xfrm>
            <a:off x="818029" y="3283324"/>
            <a:ext cx="617816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i = 3, exchange T[1] &amp; T[3] and Max-heapify (T[1..2],1)</a:t>
            </a:r>
          </a:p>
          <a:p>
            <a:pPr eaLnBrk="1" hangingPunct="1">
              <a:lnSpc>
                <a:spcPts val="2438"/>
              </a:lnSpc>
            </a:pPr>
            <a:endParaRPr lang="en-US" altLang="en-US"/>
          </a:p>
        </p:txBody>
      </p:sp>
      <p:sp>
        <p:nvSpPr>
          <p:cNvPr id="26670" name="TextBox 45"/>
          <p:cNvSpPr txBox="1">
            <a:spLocks noChangeArrowheads="1"/>
          </p:cNvSpPr>
          <p:nvPr/>
        </p:nvSpPr>
        <p:spPr bwMode="auto">
          <a:xfrm>
            <a:off x="1390930" y="3854824"/>
            <a:ext cx="142668"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2</a:t>
            </a:r>
          </a:p>
          <a:p>
            <a:pPr eaLnBrk="1" hangingPunct="1">
              <a:lnSpc>
                <a:spcPts val="2647"/>
              </a:lnSpc>
            </a:pPr>
            <a:endParaRPr lang="en-US" altLang="en-US"/>
          </a:p>
        </p:txBody>
      </p:sp>
      <p:sp>
        <p:nvSpPr>
          <p:cNvPr id="26671" name="TextBox 46"/>
          <p:cNvSpPr txBox="1">
            <a:spLocks noChangeArrowheads="1"/>
          </p:cNvSpPr>
          <p:nvPr/>
        </p:nvSpPr>
        <p:spPr bwMode="auto">
          <a:xfrm>
            <a:off x="1871382" y="3854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a:t>
            </a:r>
          </a:p>
          <a:p>
            <a:pPr eaLnBrk="1" hangingPunct="1">
              <a:lnSpc>
                <a:spcPts val="2129"/>
              </a:lnSpc>
            </a:pPr>
            <a:endParaRPr lang="en-US" altLang="en-US"/>
          </a:p>
        </p:txBody>
      </p:sp>
      <p:sp>
        <p:nvSpPr>
          <p:cNvPr id="26672" name="TextBox 47"/>
          <p:cNvSpPr txBox="1">
            <a:spLocks noChangeArrowheads="1"/>
          </p:cNvSpPr>
          <p:nvPr/>
        </p:nvSpPr>
        <p:spPr bwMode="auto">
          <a:xfrm>
            <a:off x="2342029" y="3854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6673" name="TextBox 48"/>
          <p:cNvSpPr txBox="1">
            <a:spLocks noChangeArrowheads="1"/>
          </p:cNvSpPr>
          <p:nvPr/>
        </p:nvSpPr>
        <p:spPr bwMode="auto">
          <a:xfrm>
            <a:off x="2823882" y="3854824"/>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6674" name="TextBox 49"/>
          <p:cNvSpPr txBox="1">
            <a:spLocks noChangeArrowheads="1"/>
          </p:cNvSpPr>
          <p:nvPr/>
        </p:nvSpPr>
        <p:spPr bwMode="auto">
          <a:xfrm>
            <a:off x="3294529" y="3854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6675" name="TextBox 50"/>
          <p:cNvSpPr txBox="1">
            <a:spLocks noChangeArrowheads="1"/>
          </p:cNvSpPr>
          <p:nvPr/>
        </p:nvSpPr>
        <p:spPr bwMode="auto">
          <a:xfrm>
            <a:off x="3765176" y="3854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6676" name="TextBox 51"/>
          <p:cNvSpPr txBox="1">
            <a:spLocks noChangeArrowheads="1"/>
          </p:cNvSpPr>
          <p:nvPr/>
        </p:nvSpPr>
        <p:spPr bwMode="auto">
          <a:xfrm>
            <a:off x="4247029" y="3854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6677" name="TextBox 52"/>
          <p:cNvSpPr txBox="1">
            <a:spLocks noChangeArrowheads="1"/>
          </p:cNvSpPr>
          <p:nvPr/>
        </p:nvSpPr>
        <p:spPr bwMode="auto">
          <a:xfrm>
            <a:off x="4719078" y="3854824"/>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26678" name="TextBox 53"/>
          <p:cNvSpPr txBox="1">
            <a:spLocks noChangeArrowheads="1"/>
          </p:cNvSpPr>
          <p:nvPr/>
        </p:nvSpPr>
        <p:spPr bwMode="auto">
          <a:xfrm>
            <a:off x="5188323" y="3854824"/>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6679" name="TextBox 54"/>
          <p:cNvSpPr txBox="1">
            <a:spLocks noChangeArrowheads="1"/>
          </p:cNvSpPr>
          <p:nvPr/>
        </p:nvSpPr>
        <p:spPr bwMode="auto">
          <a:xfrm>
            <a:off x="5602941" y="3854824"/>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6680" name="TextBox 55"/>
          <p:cNvSpPr txBox="1">
            <a:spLocks noChangeArrowheads="1"/>
          </p:cNvSpPr>
          <p:nvPr/>
        </p:nvSpPr>
        <p:spPr bwMode="auto">
          <a:xfrm>
            <a:off x="1390930"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a:t>
            </a:r>
          </a:p>
          <a:p>
            <a:pPr eaLnBrk="1" hangingPunct="1">
              <a:lnSpc>
                <a:spcPts val="2173"/>
              </a:lnSpc>
            </a:pPr>
            <a:endParaRPr lang="en-US" altLang="en-US"/>
          </a:p>
        </p:txBody>
      </p:sp>
      <p:sp>
        <p:nvSpPr>
          <p:cNvPr id="26681" name="TextBox 56"/>
          <p:cNvSpPr txBox="1">
            <a:spLocks noChangeArrowheads="1"/>
          </p:cNvSpPr>
          <p:nvPr/>
        </p:nvSpPr>
        <p:spPr bwMode="auto">
          <a:xfrm>
            <a:off x="1860176"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2</a:t>
            </a:r>
          </a:p>
          <a:p>
            <a:pPr eaLnBrk="1" hangingPunct="1">
              <a:lnSpc>
                <a:spcPts val="2173"/>
              </a:lnSpc>
            </a:pPr>
            <a:endParaRPr lang="en-US" altLang="en-US"/>
          </a:p>
        </p:txBody>
      </p:sp>
      <p:sp>
        <p:nvSpPr>
          <p:cNvPr id="26682" name="TextBox 57"/>
          <p:cNvSpPr txBox="1">
            <a:spLocks noChangeArrowheads="1"/>
          </p:cNvSpPr>
          <p:nvPr/>
        </p:nvSpPr>
        <p:spPr bwMode="auto">
          <a:xfrm>
            <a:off x="2330823"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3</a:t>
            </a:r>
          </a:p>
          <a:p>
            <a:pPr eaLnBrk="1" hangingPunct="1">
              <a:lnSpc>
                <a:spcPts val="2173"/>
              </a:lnSpc>
            </a:pPr>
            <a:endParaRPr lang="en-US" altLang="en-US"/>
          </a:p>
        </p:txBody>
      </p:sp>
      <p:sp>
        <p:nvSpPr>
          <p:cNvPr id="26683" name="TextBox 58"/>
          <p:cNvSpPr txBox="1">
            <a:spLocks noChangeArrowheads="1"/>
          </p:cNvSpPr>
          <p:nvPr/>
        </p:nvSpPr>
        <p:spPr bwMode="auto">
          <a:xfrm>
            <a:off x="2801470"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4</a:t>
            </a:r>
          </a:p>
          <a:p>
            <a:pPr eaLnBrk="1" hangingPunct="1">
              <a:lnSpc>
                <a:spcPts val="2173"/>
              </a:lnSpc>
            </a:pPr>
            <a:endParaRPr lang="en-US" altLang="en-US"/>
          </a:p>
        </p:txBody>
      </p:sp>
      <p:sp>
        <p:nvSpPr>
          <p:cNvPr id="26684" name="TextBox 59"/>
          <p:cNvSpPr txBox="1">
            <a:spLocks noChangeArrowheads="1"/>
          </p:cNvSpPr>
          <p:nvPr/>
        </p:nvSpPr>
        <p:spPr bwMode="auto">
          <a:xfrm>
            <a:off x="3272118"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5</a:t>
            </a:r>
          </a:p>
          <a:p>
            <a:pPr eaLnBrk="1" hangingPunct="1">
              <a:lnSpc>
                <a:spcPts val="2173"/>
              </a:lnSpc>
            </a:pPr>
            <a:endParaRPr lang="en-US" altLang="en-US"/>
          </a:p>
        </p:txBody>
      </p:sp>
      <p:sp>
        <p:nvSpPr>
          <p:cNvPr id="26685" name="TextBox 60"/>
          <p:cNvSpPr txBox="1">
            <a:spLocks noChangeArrowheads="1"/>
          </p:cNvSpPr>
          <p:nvPr/>
        </p:nvSpPr>
        <p:spPr bwMode="auto">
          <a:xfrm>
            <a:off x="3732960"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6</a:t>
            </a:r>
          </a:p>
          <a:p>
            <a:pPr eaLnBrk="1" hangingPunct="1">
              <a:lnSpc>
                <a:spcPts val="2173"/>
              </a:lnSpc>
            </a:pPr>
            <a:endParaRPr lang="en-US" altLang="en-US"/>
          </a:p>
        </p:txBody>
      </p:sp>
      <p:sp>
        <p:nvSpPr>
          <p:cNvPr id="26686" name="TextBox 61"/>
          <p:cNvSpPr txBox="1">
            <a:spLocks noChangeArrowheads="1"/>
          </p:cNvSpPr>
          <p:nvPr/>
        </p:nvSpPr>
        <p:spPr bwMode="auto">
          <a:xfrm>
            <a:off x="4202206"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7</a:t>
            </a:r>
          </a:p>
          <a:p>
            <a:pPr eaLnBrk="1" hangingPunct="1">
              <a:lnSpc>
                <a:spcPts val="2173"/>
              </a:lnSpc>
            </a:pPr>
            <a:endParaRPr lang="en-US" altLang="en-US"/>
          </a:p>
        </p:txBody>
      </p:sp>
      <p:sp>
        <p:nvSpPr>
          <p:cNvPr id="26687" name="TextBox 62"/>
          <p:cNvSpPr txBox="1">
            <a:spLocks noChangeArrowheads="1"/>
          </p:cNvSpPr>
          <p:nvPr/>
        </p:nvSpPr>
        <p:spPr bwMode="auto">
          <a:xfrm>
            <a:off x="4672853"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8</a:t>
            </a:r>
          </a:p>
          <a:p>
            <a:pPr eaLnBrk="1" hangingPunct="1">
              <a:lnSpc>
                <a:spcPts val="2173"/>
              </a:lnSpc>
            </a:pPr>
            <a:endParaRPr lang="en-US" altLang="en-US"/>
          </a:p>
        </p:txBody>
      </p:sp>
      <p:sp>
        <p:nvSpPr>
          <p:cNvPr id="26688" name="TextBox 63"/>
          <p:cNvSpPr txBox="1">
            <a:spLocks noChangeArrowheads="1"/>
          </p:cNvSpPr>
          <p:nvPr/>
        </p:nvSpPr>
        <p:spPr bwMode="auto">
          <a:xfrm>
            <a:off x="5143500" y="4157383"/>
            <a:ext cx="13144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9</a:t>
            </a:r>
          </a:p>
          <a:p>
            <a:pPr eaLnBrk="1" hangingPunct="1">
              <a:lnSpc>
                <a:spcPts val="2173"/>
              </a:lnSpc>
            </a:pPr>
            <a:endParaRPr lang="en-US" altLang="en-US"/>
          </a:p>
        </p:txBody>
      </p:sp>
      <p:sp>
        <p:nvSpPr>
          <p:cNvPr id="26689" name="TextBox 64"/>
          <p:cNvSpPr txBox="1">
            <a:spLocks noChangeArrowheads="1"/>
          </p:cNvSpPr>
          <p:nvPr/>
        </p:nvSpPr>
        <p:spPr bwMode="auto">
          <a:xfrm>
            <a:off x="5535706" y="4157383"/>
            <a:ext cx="262892"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853">
                <a:solidFill>
                  <a:srgbClr val="000000"/>
                </a:solidFill>
                <a:latin typeface="Arial" panose="020B0604020202020204" pitchFamily="34" charset="0"/>
              </a:rPr>
              <a:t>10</a:t>
            </a:r>
          </a:p>
          <a:p>
            <a:pPr eaLnBrk="1" hangingPunct="1">
              <a:lnSpc>
                <a:spcPts val="2173"/>
              </a:lnSpc>
            </a:pPr>
            <a:endParaRPr lang="en-US" altLang="en-US"/>
          </a:p>
        </p:txBody>
      </p:sp>
      <p:sp>
        <p:nvSpPr>
          <p:cNvPr id="26690" name="TextBox 65"/>
          <p:cNvSpPr txBox="1">
            <a:spLocks noChangeArrowheads="1"/>
          </p:cNvSpPr>
          <p:nvPr/>
        </p:nvSpPr>
        <p:spPr bwMode="auto">
          <a:xfrm>
            <a:off x="799820" y="4496361"/>
            <a:ext cx="6178166"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909"/>
              </a:lnSpc>
            </a:pPr>
            <a:r>
              <a:rPr lang="en-CA" altLang="en-US" sz="2206">
                <a:solidFill>
                  <a:srgbClr val="000000"/>
                </a:solidFill>
                <a:cs typeface="Times New Roman" panose="02020603050405020304" pitchFamily="18" charset="0"/>
              </a:rPr>
              <a:t>i = 2, exchange T[1] &amp; T[2] and Max-heapify (T[1..1],1)</a:t>
            </a:r>
          </a:p>
          <a:p>
            <a:pPr eaLnBrk="1" hangingPunct="1">
              <a:lnSpc>
                <a:spcPts val="1909"/>
              </a:lnSpc>
            </a:pPr>
            <a:endParaRPr lang="en-US" altLang="en-US"/>
          </a:p>
        </p:txBody>
      </p:sp>
      <p:sp>
        <p:nvSpPr>
          <p:cNvPr id="26691" name="TextBox 66"/>
          <p:cNvSpPr txBox="1">
            <a:spLocks noChangeArrowheads="1"/>
          </p:cNvSpPr>
          <p:nvPr/>
        </p:nvSpPr>
        <p:spPr bwMode="auto">
          <a:xfrm>
            <a:off x="1390930" y="4997824"/>
            <a:ext cx="142668"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647"/>
              </a:lnSpc>
            </a:pPr>
            <a:r>
              <a:rPr lang="en-CA" altLang="en-US" sz="2206">
                <a:solidFill>
                  <a:srgbClr val="000000"/>
                </a:solidFill>
                <a:cs typeface="Times New Roman" panose="02020603050405020304" pitchFamily="18" charset="0"/>
              </a:rPr>
              <a:t>1</a:t>
            </a:r>
          </a:p>
          <a:p>
            <a:pPr eaLnBrk="1" hangingPunct="1">
              <a:lnSpc>
                <a:spcPts val="2647"/>
              </a:lnSpc>
            </a:pPr>
            <a:endParaRPr lang="en-US" altLang="en-US"/>
          </a:p>
        </p:txBody>
      </p:sp>
      <p:sp>
        <p:nvSpPr>
          <p:cNvPr id="26692" name="TextBox 67"/>
          <p:cNvSpPr txBox="1">
            <a:spLocks noChangeArrowheads="1"/>
          </p:cNvSpPr>
          <p:nvPr/>
        </p:nvSpPr>
        <p:spPr bwMode="auto">
          <a:xfrm>
            <a:off x="1871382" y="4997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2</a:t>
            </a:r>
          </a:p>
          <a:p>
            <a:pPr eaLnBrk="1" hangingPunct="1">
              <a:lnSpc>
                <a:spcPts val="2129"/>
              </a:lnSpc>
            </a:pPr>
            <a:endParaRPr lang="en-US" altLang="en-US"/>
          </a:p>
        </p:txBody>
      </p:sp>
      <p:sp>
        <p:nvSpPr>
          <p:cNvPr id="26693" name="TextBox 68"/>
          <p:cNvSpPr txBox="1">
            <a:spLocks noChangeArrowheads="1"/>
          </p:cNvSpPr>
          <p:nvPr/>
        </p:nvSpPr>
        <p:spPr bwMode="auto">
          <a:xfrm>
            <a:off x="2342029" y="4997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3</a:t>
            </a:r>
          </a:p>
          <a:p>
            <a:pPr eaLnBrk="1" hangingPunct="1">
              <a:lnSpc>
                <a:spcPts val="2129"/>
              </a:lnSpc>
            </a:pPr>
            <a:endParaRPr lang="en-US" altLang="en-US"/>
          </a:p>
        </p:txBody>
      </p:sp>
      <p:sp>
        <p:nvSpPr>
          <p:cNvPr id="26694" name="TextBox 69"/>
          <p:cNvSpPr txBox="1">
            <a:spLocks noChangeArrowheads="1"/>
          </p:cNvSpPr>
          <p:nvPr/>
        </p:nvSpPr>
        <p:spPr bwMode="auto">
          <a:xfrm>
            <a:off x="2823882" y="4997824"/>
            <a:ext cx="1426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4</a:t>
            </a:r>
          </a:p>
          <a:p>
            <a:pPr eaLnBrk="1" hangingPunct="1">
              <a:lnSpc>
                <a:spcPts val="2438"/>
              </a:lnSpc>
            </a:pPr>
            <a:endParaRPr lang="en-US" altLang="en-US"/>
          </a:p>
        </p:txBody>
      </p:sp>
      <p:sp>
        <p:nvSpPr>
          <p:cNvPr id="26695" name="TextBox 70"/>
          <p:cNvSpPr txBox="1">
            <a:spLocks noChangeArrowheads="1"/>
          </p:cNvSpPr>
          <p:nvPr/>
        </p:nvSpPr>
        <p:spPr bwMode="auto">
          <a:xfrm>
            <a:off x="3294529" y="4997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7</a:t>
            </a:r>
          </a:p>
          <a:p>
            <a:pPr eaLnBrk="1" hangingPunct="1">
              <a:lnSpc>
                <a:spcPts val="2129"/>
              </a:lnSpc>
            </a:pPr>
            <a:endParaRPr lang="en-US" altLang="en-US"/>
          </a:p>
        </p:txBody>
      </p:sp>
      <p:sp>
        <p:nvSpPr>
          <p:cNvPr id="26696" name="TextBox 71"/>
          <p:cNvSpPr txBox="1">
            <a:spLocks noChangeArrowheads="1"/>
          </p:cNvSpPr>
          <p:nvPr/>
        </p:nvSpPr>
        <p:spPr bwMode="auto">
          <a:xfrm>
            <a:off x="3765176" y="4997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8</a:t>
            </a:r>
          </a:p>
          <a:p>
            <a:pPr eaLnBrk="1" hangingPunct="1">
              <a:lnSpc>
                <a:spcPts val="2129"/>
              </a:lnSpc>
            </a:pPr>
            <a:endParaRPr lang="en-US" altLang="en-US"/>
          </a:p>
        </p:txBody>
      </p:sp>
      <p:sp>
        <p:nvSpPr>
          <p:cNvPr id="26697" name="TextBox 72"/>
          <p:cNvSpPr txBox="1">
            <a:spLocks noChangeArrowheads="1"/>
          </p:cNvSpPr>
          <p:nvPr/>
        </p:nvSpPr>
        <p:spPr bwMode="auto">
          <a:xfrm>
            <a:off x="4247029" y="4997824"/>
            <a:ext cx="1202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9</a:t>
            </a:r>
          </a:p>
          <a:p>
            <a:pPr eaLnBrk="1" hangingPunct="1">
              <a:lnSpc>
                <a:spcPts val="2129"/>
              </a:lnSpc>
            </a:pPr>
            <a:endParaRPr lang="en-US" altLang="en-US"/>
          </a:p>
        </p:txBody>
      </p:sp>
      <p:sp>
        <p:nvSpPr>
          <p:cNvPr id="26698" name="TextBox 73"/>
          <p:cNvSpPr txBox="1">
            <a:spLocks noChangeArrowheads="1"/>
          </p:cNvSpPr>
          <p:nvPr/>
        </p:nvSpPr>
        <p:spPr bwMode="auto">
          <a:xfrm>
            <a:off x="4719078" y="4997824"/>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438"/>
              </a:lnSpc>
            </a:pPr>
            <a:r>
              <a:rPr lang="en-CA" altLang="en-US" sz="2206">
                <a:solidFill>
                  <a:srgbClr val="000000"/>
                </a:solidFill>
                <a:cs typeface="Times New Roman" panose="02020603050405020304" pitchFamily="18" charset="0"/>
              </a:rPr>
              <a:t>10</a:t>
            </a:r>
          </a:p>
          <a:p>
            <a:pPr eaLnBrk="1" hangingPunct="1">
              <a:lnSpc>
                <a:spcPts val="2438"/>
              </a:lnSpc>
            </a:pPr>
            <a:endParaRPr lang="en-US" altLang="en-US"/>
          </a:p>
        </p:txBody>
      </p:sp>
      <p:sp>
        <p:nvSpPr>
          <p:cNvPr id="26699" name="TextBox 74"/>
          <p:cNvSpPr txBox="1">
            <a:spLocks noChangeArrowheads="1"/>
          </p:cNvSpPr>
          <p:nvPr/>
        </p:nvSpPr>
        <p:spPr bwMode="auto">
          <a:xfrm>
            <a:off x="5188323" y="4997824"/>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14</a:t>
            </a:r>
          </a:p>
          <a:p>
            <a:pPr eaLnBrk="1" hangingPunct="1">
              <a:lnSpc>
                <a:spcPts val="2129"/>
              </a:lnSpc>
            </a:pPr>
            <a:endParaRPr lang="en-US" altLang="en-US"/>
          </a:p>
        </p:txBody>
      </p:sp>
      <p:sp>
        <p:nvSpPr>
          <p:cNvPr id="26700" name="TextBox 75"/>
          <p:cNvSpPr txBox="1">
            <a:spLocks noChangeArrowheads="1"/>
          </p:cNvSpPr>
          <p:nvPr/>
        </p:nvSpPr>
        <p:spPr bwMode="auto">
          <a:xfrm>
            <a:off x="5602941" y="4997824"/>
            <a:ext cx="240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29"/>
              </a:lnSpc>
            </a:pPr>
            <a:r>
              <a:rPr lang="en-CA" altLang="en-US" sz="1853">
                <a:solidFill>
                  <a:srgbClr val="000000"/>
                </a:solidFill>
                <a:cs typeface="Times New Roman" panose="02020603050405020304" pitchFamily="18" charset="0"/>
              </a:rPr>
              <a:t>16</a:t>
            </a:r>
          </a:p>
          <a:p>
            <a:pPr eaLnBrk="1" hangingPunct="1">
              <a:lnSpc>
                <a:spcPts val="2129"/>
              </a:lnSpc>
            </a:pPr>
            <a:endParaRPr lang="en-US" altLang="en-US"/>
          </a:p>
        </p:txBody>
      </p:sp>
      <p:sp>
        <p:nvSpPr>
          <p:cNvPr id="26701" name="TextBox 76"/>
          <p:cNvSpPr txBox="1">
            <a:spLocks noChangeArrowheads="1"/>
          </p:cNvSpPr>
          <p:nvPr/>
        </p:nvSpPr>
        <p:spPr bwMode="auto">
          <a:xfrm>
            <a:off x="1390931" y="5311589"/>
            <a:ext cx="1733167"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531813" algn="l"/>
                <a:tab pos="1065213" algn="l"/>
                <a:tab pos="15859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217"/>
              </a:lnSpc>
            </a:pPr>
            <a:r>
              <a:rPr lang="en-CA" altLang="en-US" sz="1853">
                <a:solidFill>
                  <a:srgbClr val="000000"/>
                </a:solidFill>
                <a:latin typeface="Arial" panose="020B0604020202020204" pitchFamily="34" charset="0"/>
              </a:rPr>
              <a:t>1	2	3	4</a:t>
            </a:r>
          </a:p>
          <a:p>
            <a:pPr eaLnBrk="1" hangingPunct="1">
              <a:lnSpc>
                <a:spcPts val="2173"/>
              </a:lnSpc>
            </a:pPr>
            <a:endParaRPr lang="en-CA" altLang="en-US" sz="1853">
              <a:solidFill>
                <a:srgbClr val="000000"/>
              </a:solidFill>
            </a:endParaRPr>
          </a:p>
        </p:txBody>
      </p:sp>
      <p:sp>
        <p:nvSpPr>
          <p:cNvPr id="26702" name="TextBox 77"/>
          <p:cNvSpPr txBox="1">
            <a:spLocks noChangeArrowheads="1"/>
          </p:cNvSpPr>
          <p:nvPr/>
        </p:nvSpPr>
        <p:spPr bwMode="auto">
          <a:xfrm>
            <a:off x="3272118" y="5311589"/>
            <a:ext cx="2852063"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519113" algn="l"/>
                <a:tab pos="1050925" algn="l"/>
                <a:tab pos="1585913" algn="l"/>
                <a:tab pos="2117725" algn="l"/>
                <a:tab pos="25638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217"/>
              </a:lnSpc>
            </a:pPr>
            <a:r>
              <a:rPr lang="en-CA" altLang="en-US" sz="1853">
                <a:solidFill>
                  <a:srgbClr val="000000"/>
                </a:solidFill>
                <a:latin typeface="Arial" panose="020B0604020202020204" pitchFamily="34" charset="0"/>
              </a:rPr>
              <a:t>5	6	7	8	9	10</a:t>
            </a:r>
          </a:p>
          <a:p>
            <a:pPr eaLnBrk="1" hangingPunct="1">
              <a:lnSpc>
                <a:spcPts val="2173"/>
              </a:lnSpc>
            </a:pPr>
            <a:endParaRPr lang="en-CA" altLang="en-US" sz="1853">
              <a:solidFill>
                <a:srgbClr val="000000"/>
              </a:solidFill>
            </a:endParaRPr>
          </a:p>
        </p:txBody>
      </p:sp>
      <p:sp>
        <p:nvSpPr>
          <p:cNvPr id="26703" name="TextBox 78"/>
          <p:cNvSpPr txBox="1">
            <a:spLocks noChangeArrowheads="1"/>
          </p:cNvSpPr>
          <p:nvPr/>
        </p:nvSpPr>
        <p:spPr bwMode="auto">
          <a:xfrm>
            <a:off x="6465794" y="5502089"/>
            <a:ext cx="1620636"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677"/>
              </a:lnSpc>
            </a:pPr>
            <a:r>
              <a:rPr lang="en-CA" altLang="en-US" sz="2206">
                <a:solidFill>
                  <a:srgbClr val="000000"/>
                </a:solidFill>
                <a:cs typeface="Times New Roman" panose="02020603050405020304" pitchFamily="18" charset="0"/>
              </a:rPr>
              <a:t>End of Sorting</a:t>
            </a:r>
          </a:p>
          <a:p>
            <a:pPr eaLnBrk="1" hangingPunct="1">
              <a:lnSpc>
                <a:spcPts val="1699"/>
              </a:lnSpc>
            </a:pPr>
            <a:endParaRPr lang="en-CA" altLang="en-US" sz="2206">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26</a:t>
            </a:fld>
            <a:endParaRPr lang="en-US" altLang="en-US"/>
          </a:p>
        </p:txBody>
      </p:sp>
    </p:spTree>
    <p:extLst>
      <p:ext uri="{BB962C8B-B14F-4D97-AF65-F5344CB8AC3E}">
        <p14:creationId xmlns:p14="http://schemas.microsoft.com/office/powerpoint/2010/main" val="3644961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2"/>
          <p:cNvSpPr txBox="1">
            <a:spLocks noChangeArrowheads="1"/>
          </p:cNvSpPr>
          <p:nvPr/>
        </p:nvSpPr>
        <p:spPr bwMode="auto">
          <a:xfrm>
            <a:off x="2162736" y="986117"/>
            <a:ext cx="2012218" cy="94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3651"/>
              </a:lnSpc>
            </a:pPr>
            <a:r>
              <a:rPr lang="en-CA" altLang="en-US" sz="3177">
                <a:solidFill>
                  <a:srgbClr val="000000"/>
                </a:solidFill>
                <a:cs typeface="Times New Roman" panose="02020603050405020304" pitchFamily="18" charset="0"/>
              </a:rPr>
              <a:t>Sorted heap</a:t>
            </a:r>
          </a:p>
          <a:p>
            <a:pPr eaLnBrk="1" hangingPunct="1">
              <a:lnSpc>
                <a:spcPts val="3651"/>
              </a:lnSpc>
            </a:pPr>
            <a:endParaRPr lang="en-CA" altLang="en-US" sz="3177">
              <a:solidFill>
                <a:srgbClr val="000000"/>
              </a:solidFill>
            </a:endParaRPr>
          </a:p>
        </p:txBody>
      </p:sp>
      <p:sp>
        <p:nvSpPr>
          <p:cNvPr id="27652" name="TextBox 3"/>
          <p:cNvSpPr txBox="1">
            <a:spLocks noChangeArrowheads="1"/>
          </p:cNvSpPr>
          <p:nvPr/>
        </p:nvSpPr>
        <p:spPr bwMode="auto">
          <a:xfrm>
            <a:off x="4807323" y="1626254"/>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1</a:t>
            </a:r>
          </a:p>
          <a:p>
            <a:pPr eaLnBrk="1" hangingPunct="1">
              <a:lnSpc>
                <a:spcPts val="2030"/>
              </a:lnSpc>
            </a:pPr>
            <a:endParaRPr lang="en-CA" altLang="en-US" sz="1765">
              <a:solidFill>
                <a:srgbClr val="000000"/>
              </a:solidFill>
            </a:endParaRPr>
          </a:p>
        </p:txBody>
      </p:sp>
      <p:sp>
        <p:nvSpPr>
          <p:cNvPr id="27653" name="TextBox 4"/>
          <p:cNvSpPr txBox="1">
            <a:spLocks noChangeArrowheads="1"/>
          </p:cNvSpPr>
          <p:nvPr/>
        </p:nvSpPr>
        <p:spPr bwMode="auto">
          <a:xfrm>
            <a:off x="2667000" y="3541059"/>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4</a:t>
            </a:r>
          </a:p>
          <a:p>
            <a:pPr eaLnBrk="1" hangingPunct="1">
              <a:lnSpc>
                <a:spcPts val="2030"/>
              </a:lnSpc>
            </a:pPr>
            <a:endParaRPr lang="en-CA" altLang="en-US" sz="1765">
              <a:solidFill>
                <a:srgbClr val="000000"/>
              </a:solidFill>
            </a:endParaRPr>
          </a:p>
        </p:txBody>
      </p:sp>
      <p:sp>
        <p:nvSpPr>
          <p:cNvPr id="27654" name="TextBox 5"/>
          <p:cNvSpPr txBox="1">
            <a:spLocks noChangeArrowheads="1"/>
          </p:cNvSpPr>
          <p:nvPr/>
        </p:nvSpPr>
        <p:spPr bwMode="auto">
          <a:xfrm>
            <a:off x="2061882" y="4684059"/>
            <a:ext cx="1333698"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2049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2049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2049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2049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2049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12049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12049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12049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12049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10                 14</a:t>
            </a:r>
          </a:p>
          <a:p>
            <a:pPr eaLnBrk="1" hangingPunct="1">
              <a:lnSpc>
                <a:spcPts val="2030"/>
              </a:lnSpc>
            </a:pPr>
            <a:endParaRPr lang="en-CA" altLang="en-US" sz="1765" dirty="0">
              <a:solidFill>
                <a:srgbClr val="000000"/>
              </a:solidFill>
            </a:endParaRPr>
          </a:p>
        </p:txBody>
      </p:sp>
      <p:sp>
        <p:nvSpPr>
          <p:cNvPr id="27655" name="TextBox 6"/>
          <p:cNvSpPr txBox="1">
            <a:spLocks noChangeArrowheads="1"/>
          </p:cNvSpPr>
          <p:nvPr/>
        </p:nvSpPr>
        <p:spPr bwMode="auto">
          <a:xfrm>
            <a:off x="3429000" y="2543736"/>
            <a:ext cx="2931893"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30210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30210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30210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30210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30210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30210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30210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30210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30210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dirty="0">
                <a:solidFill>
                  <a:srgbClr val="000000"/>
                </a:solidFill>
                <a:cs typeface="Times New Roman" panose="02020603050405020304" pitchFamily="18" charset="0"/>
              </a:rPr>
              <a:t>2                                                  3</a:t>
            </a:r>
          </a:p>
          <a:p>
            <a:pPr eaLnBrk="1" hangingPunct="1">
              <a:lnSpc>
                <a:spcPts val="2030"/>
              </a:lnSpc>
            </a:pPr>
            <a:endParaRPr lang="en-CA" altLang="en-US" dirty="0">
              <a:solidFill>
                <a:srgbClr val="000000"/>
              </a:solidFill>
            </a:endParaRPr>
          </a:p>
        </p:txBody>
      </p:sp>
      <p:sp>
        <p:nvSpPr>
          <p:cNvPr id="27656" name="TextBox 7"/>
          <p:cNvSpPr txBox="1">
            <a:spLocks noChangeArrowheads="1"/>
          </p:cNvSpPr>
          <p:nvPr/>
        </p:nvSpPr>
        <p:spPr bwMode="auto">
          <a:xfrm>
            <a:off x="4112559" y="3619500"/>
            <a:ext cx="2743059"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116013" algn="l"/>
                <a:tab pos="28432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116013" algn="l"/>
                <a:tab pos="28432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116013" algn="l"/>
                <a:tab pos="28432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116013" algn="l"/>
                <a:tab pos="28432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116013" algn="l"/>
                <a:tab pos="28432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1116013" algn="l"/>
                <a:tab pos="28432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1116013" algn="l"/>
                <a:tab pos="28432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1116013" algn="l"/>
                <a:tab pos="28432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1116013" algn="l"/>
                <a:tab pos="28432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7	8                           9</a:t>
            </a:r>
          </a:p>
          <a:p>
            <a:pPr eaLnBrk="1" hangingPunct="1">
              <a:lnSpc>
                <a:spcPts val="2030"/>
              </a:lnSpc>
            </a:pPr>
            <a:endParaRPr lang="en-CA" altLang="en-US" sz="1765" dirty="0">
              <a:solidFill>
                <a:srgbClr val="000000"/>
              </a:solidFill>
            </a:endParaRPr>
          </a:p>
        </p:txBody>
      </p:sp>
      <p:sp>
        <p:nvSpPr>
          <p:cNvPr id="27657" name="TextBox 8"/>
          <p:cNvSpPr txBox="1">
            <a:spLocks noChangeArrowheads="1"/>
          </p:cNvSpPr>
          <p:nvPr/>
        </p:nvSpPr>
        <p:spPr bwMode="auto">
          <a:xfrm>
            <a:off x="3966883" y="4684059"/>
            <a:ext cx="23083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16</a:t>
            </a:r>
          </a:p>
          <a:p>
            <a:pPr eaLnBrk="1" hangingPunct="1">
              <a:lnSpc>
                <a:spcPts val="2030"/>
              </a:lnSpc>
            </a:pPr>
            <a:endParaRPr lang="en-CA" altLang="en-US" sz="1765">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27</a:t>
            </a:fld>
            <a:endParaRPr lang="en-US" altLang="en-US"/>
          </a:p>
        </p:txBody>
      </p:sp>
    </p:spTree>
    <p:extLst>
      <p:ext uri="{BB962C8B-B14F-4D97-AF65-F5344CB8AC3E}">
        <p14:creationId xmlns:p14="http://schemas.microsoft.com/office/powerpoint/2010/main" val="38597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Analysis of heap sort</a:t>
            </a:r>
          </a:p>
        </p:txBody>
      </p:sp>
      <p:sp>
        <p:nvSpPr>
          <p:cNvPr id="31747" name="Content Placeholder 2"/>
          <p:cNvSpPr>
            <a:spLocks noGrp="1"/>
          </p:cNvSpPr>
          <p:nvPr>
            <p:ph idx="1"/>
          </p:nvPr>
        </p:nvSpPr>
        <p:spPr>
          <a:xfrm>
            <a:off x="916081" y="1474975"/>
            <a:ext cx="7544360" cy="4916581"/>
          </a:xfrm>
        </p:spPr>
        <p:txBody>
          <a:bodyPr/>
          <a:lstStyle/>
          <a:p>
            <a:pPr algn="just">
              <a:lnSpc>
                <a:spcPts val="2118"/>
              </a:lnSpc>
              <a:tabLst>
                <a:tab pos="301175" algn="l"/>
              </a:tabLst>
            </a:pPr>
            <a:endParaRPr lang="en-CA" altLang="en-US" sz="1765" dirty="0">
              <a:solidFill>
                <a:srgbClr val="000000"/>
              </a:solidFill>
              <a:cs typeface="Times New Roman" panose="02020603050405020304" pitchFamily="18" charset="0"/>
            </a:endParaRPr>
          </a:p>
          <a:p>
            <a:pPr algn="just">
              <a:lnSpc>
                <a:spcPts val="2118"/>
              </a:lnSpc>
              <a:tabLst>
                <a:tab pos="301175" algn="l"/>
              </a:tabLst>
            </a:pPr>
            <a:r>
              <a:rPr lang="en-CA" altLang="en-US" sz="1765" b="1" i="1" dirty="0">
                <a:solidFill>
                  <a:srgbClr val="000000"/>
                </a:solidFill>
                <a:cs typeface="Times New Roman" panose="02020603050405020304" pitchFamily="18" charset="0"/>
              </a:rPr>
              <a:t>Max-</a:t>
            </a:r>
            <a:r>
              <a:rPr lang="en-CA" altLang="en-US" sz="1765" b="1" i="1" dirty="0" err="1">
                <a:solidFill>
                  <a:srgbClr val="000000"/>
                </a:solidFill>
                <a:cs typeface="Times New Roman" panose="02020603050405020304" pitchFamily="18" charset="0"/>
              </a:rPr>
              <a:t>heapify</a:t>
            </a:r>
            <a:r>
              <a:rPr lang="en-CA" altLang="en-US" sz="1765" b="1" i="1" dirty="0">
                <a:solidFill>
                  <a:srgbClr val="000000"/>
                </a:solidFill>
                <a:cs typeface="Times New Roman" panose="02020603050405020304" pitchFamily="18" charset="0"/>
              </a:rPr>
              <a:t> (</a:t>
            </a:r>
            <a:r>
              <a:rPr lang="en-CA" altLang="en-US" sz="1765" b="1" i="1" dirty="0" err="1">
                <a:solidFill>
                  <a:srgbClr val="000000"/>
                </a:solidFill>
                <a:cs typeface="Times New Roman" panose="02020603050405020304" pitchFamily="18" charset="0"/>
              </a:rPr>
              <a:t>A,i</a:t>
            </a:r>
            <a:r>
              <a:rPr lang="en-CA" altLang="en-US" sz="1765" b="1" i="1" dirty="0">
                <a:solidFill>
                  <a:srgbClr val="000000"/>
                </a:solidFill>
                <a:cs typeface="Times New Roman" panose="02020603050405020304" pitchFamily="18" charset="0"/>
              </a:rPr>
              <a:t>) </a:t>
            </a:r>
            <a:r>
              <a:rPr lang="en-CA" altLang="en-US" sz="1765" dirty="0">
                <a:solidFill>
                  <a:srgbClr val="000000"/>
                </a:solidFill>
                <a:cs typeface="Times New Roman" panose="02020603050405020304" pitchFamily="18" charset="0"/>
              </a:rPr>
              <a:t>: </a:t>
            </a:r>
          </a:p>
          <a:p>
            <a:pPr algn="just">
              <a:lnSpc>
                <a:spcPts val="2118"/>
              </a:lnSpc>
              <a:tabLst>
                <a:tab pos="301175" algn="l"/>
              </a:tabLst>
            </a:pPr>
            <a:endParaRPr lang="en-CA" altLang="en-US" sz="1765" dirty="0">
              <a:solidFill>
                <a:srgbClr val="000000"/>
              </a:solidFill>
              <a:cs typeface="Times New Roman" panose="02020603050405020304" pitchFamily="18" charset="0"/>
            </a:endParaRPr>
          </a:p>
          <a:p>
            <a:pPr lvl="1" algn="just">
              <a:lnSpc>
                <a:spcPts val="2118"/>
              </a:lnSpc>
              <a:tabLst>
                <a:tab pos="301175" algn="l"/>
              </a:tabLst>
            </a:pPr>
            <a:r>
              <a:rPr lang="en-CA" altLang="en-US" sz="1765" dirty="0">
                <a:solidFill>
                  <a:srgbClr val="000000"/>
                </a:solidFill>
                <a:cs typeface="Times New Roman" panose="02020603050405020304" pitchFamily="18" charset="0"/>
              </a:rPr>
              <a:t>    n-1 calls to Max-</a:t>
            </a:r>
            <a:r>
              <a:rPr lang="en-CA" altLang="en-US" sz="1765" dirty="0" err="1">
                <a:solidFill>
                  <a:srgbClr val="000000"/>
                </a:solidFill>
                <a:cs typeface="Times New Roman" panose="02020603050405020304" pitchFamily="18" charset="0"/>
              </a:rPr>
              <a:t>heapify</a:t>
            </a:r>
            <a:r>
              <a:rPr lang="en-CA" altLang="en-US" sz="1765" dirty="0">
                <a:solidFill>
                  <a:srgbClr val="000000"/>
                </a:solidFill>
                <a:cs typeface="Times New Roman" panose="02020603050405020304" pitchFamily="18" charset="0"/>
              </a:rPr>
              <a:t>  = O(n log n) </a:t>
            </a:r>
          </a:p>
          <a:p>
            <a:pPr lvl="1" algn="just">
              <a:lnSpc>
                <a:spcPts val="2118"/>
              </a:lnSpc>
              <a:buNone/>
              <a:tabLst>
                <a:tab pos="301175" algn="l"/>
              </a:tabLst>
            </a:pPr>
            <a:r>
              <a:rPr lang="en-CA" altLang="en-US" sz="1765" dirty="0">
                <a:solidFill>
                  <a:srgbClr val="000000"/>
                </a:solidFill>
                <a:cs typeface="Times New Roman" panose="02020603050405020304" pitchFamily="18" charset="0"/>
              </a:rPr>
              <a:t>(every time root value is shifted down to the leaf)</a:t>
            </a:r>
          </a:p>
          <a:p>
            <a:pPr lvl="1" algn="just">
              <a:lnSpc>
                <a:spcPts val="2118"/>
              </a:lnSpc>
              <a:tabLst>
                <a:tab pos="301175" algn="l"/>
              </a:tabLst>
            </a:pPr>
            <a:endParaRPr lang="en-CA" altLang="en-US" sz="1765" dirty="0">
              <a:solidFill>
                <a:srgbClr val="000000"/>
              </a:solidFill>
              <a:cs typeface="Times New Roman" panose="02020603050405020304" pitchFamily="18" charset="0"/>
            </a:endParaRPr>
          </a:p>
          <a:p>
            <a:pPr lvl="1" algn="just">
              <a:lnSpc>
                <a:spcPts val="2118"/>
              </a:lnSpc>
              <a:buNone/>
              <a:tabLst>
                <a:tab pos="301175" algn="l"/>
              </a:tabLst>
            </a:pPr>
            <a:r>
              <a:rPr lang="pt-BR" altLang="en-US" sz="1765" b="1" i="1" dirty="0"/>
              <a:t>O(n) + O(n log(n)) = O(n log(n))</a:t>
            </a:r>
            <a:endParaRPr lang="en-CA" altLang="en-US" sz="1765" b="1" i="1" dirty="0">
              <a:solidFill>
                <a:srgbClr val="000000"/>
              </a:solidFill>
              <a:cs typeface="Times New Roman" panose="02020603050405020304" pitchFamily="18" charset="0"/>
            </a:endParaRPr>
          </a:p>
          <a:p>
            <a:pPr lvl="1" algn="just">
              <a:lnSpc>
                <a:spcPts val="2118"/>
              </a:lnSpc>
              <a:tabLst>
                <a:tab pos="301175" algn="l"/>
              </a:tabLst>
            </a:pPr>
            <a:r>
              <a:rPr lang="en-US" altLang="en-US" sz="1765" dirty="0"/>
              <a:t>all you care about is the dominant term.</a:t>
            </a:r>
          </a:p>
          <a:p>
            <a:pPr lvl="1" algn="just">
              <a:lnSpc>
                <a:spcPts val="2118"/>
              </a:lnSpc>
              <a:tabLst>
                <a:tab pos="301175" algn="l"/>
              </a:tabLst>
            </a:pPr>
            <a:r>
              <a:rPr lang="en-US" altLang="en-US" sz="1765" dirty="0"/>
              <a:t> n log(n) dominates n so that's the only term that you care about.</a:t>
            </a:r>
          </a:p>
          <a:p>
            <a:pPr lvl="1" algn="just">
              <a:lnSpc>
                <a:spcPts val="2118"/>
              </a:lnSpc>
              <a:tabLst>
                <a:tab pos="301175" algn="l"/>
              </a:tabLst>
            </a:pPr>
            <a:endParaRPr lang="en-US" altLang="en-US" sz="1765" dirty="0">
              <a:solidFill>
                <a:srgbClr val="000000"/>
              </a:solidFill>
              <a:cs typeface="Times New Roman" panose="02020603050405020304" pitchFamily="18" charset="0"/>
            </a:endParaRPr>
          </a:p>
          <a:p>
            <a:pPr lvl="1" algn="just">
              <a:lnSpc>
                <a:spcPts val="2118"/>
              </a:lnSpc>
              <a:buNone/>
              <a:tabLst>
                <a:tab pos="301175" algn="l"/>
              </a:tabLst>
            </a:pPr>
            <a:endParaRPr lang="en-US" sz="1765" dirty="0">
              <a:solidFill>
                <a:srgbClr val="000000"/>
              </a:solidFill>
              <a:cs typeface="Times New Roman" panose="02020603050405020304" pitchFamily="18" charset="0"/>
            </a:endParaRPr>
          </a:p>
          <a:p>
            <a:pPr algn="just">
              <a:lnSpc>
                <a:spcPts val="2118"/>
              </a:lnSpc>
              <a:buNone/>
              <a:tabLst>
                <a:tab pos="301175" algn="l"/>
              </a:tabLst>
            </a:pPr>
            <a:endParaRPr lang="en-US" sz="2000" dirty="0">
              <a:solidFill>
                <a:srgbClr val="000000"/>
              </a:solidFill>
              <a:cs typeface="Times New Roman" panose="02020603050405020304" pitchFamily="18" charset="0"/>
            </a:endParaRPr>
          </a:p>
          <a:p>
            <a:pPr algn="just">
              <a:lnSpc>
                <a:spcPts val="2118"/>
              </a:lnSpc>
              <a:buNone/>
              <a:tabLst>
                <a:tab pos="301175" algn="l"/>
              </a:tabLst>
            </a:pPr>
            <a:r>
              <a:rPr lang="en-US" sz="2000" dirty="0"/>
              <a:t>Both worst and average case : O(</a:t>
            </a:r>
            <a:r>
              <a:rPr lang="en-US" sz="2000" dirty="0" err="1"/>
              <a:t>nlogn</a:t>
            </a:r>
            <a:r>
              <a:rPr lang="en-US" sz="2000" dirty="0"/>
              <a:t>)</a:t>
            </a:r>
            <a:endParaRPr lang="en-CA" altLang="en-US" sz="1965" dirty="0">
              <a:solidFill>
                <a:srgbClr val="000000"/>
              </a:solidFill>
              <a:cs typeface="Times New Roman" panose="02020603050405020304" pitchFamily="18" charset="0"/>
            </a:endParaRPr>
          </a:p>
          <a:p>
            <a:pPr algn="just">
              <a:lnSpc>
                <a:spcPts val="2118"/>
              </a:lnSpc>
              <a:buFont typeface="Courier New" panose="02070309020205020404" pitchFamily="49" charset="0"/>
              <a:buChar char="o"/>
              <a:tabLst>
                <a:tab pos="301175" algn="l"/>
              </a:tabLst>
            </a:pPr>
            <a:endParaRPr lang="en-CA" altLang="en-US" sz="1765" dirty="0">
              <a:solidFill>
                <a:srgbClr val="000000"/>
              </a:solidFill>
              <a:cs typeface="Times New Roman" panose="02020603050405020304" pitchFamily="18" charset="0"/>
            </a:endParaRPr>
          </a:p>
          <a:p>
            <a:pPr algn="just">
              <a:lnSpc>
                <a:spcPts val="2030"/>
              </a:lnSpc>
              <a:tabLst>
                <a:tab pos="301175" algn="l"/>
              </a:tabLst>
            </a:pPr>
            <a:endParaRPr lang="en-CA" altLang="en-US" sz="1765" dirty="0">
              <a:solidFill>
                <a:srgbClr val="000000"/>
              </a:solidFill>
              <a:cs typeface="Times New Roman" panose="02020603050405020304" pitchFamily="18" charset="0"/>
            </a:endParaRPr>
          </a:p>
          <a:p>
            <a:pPr algn="just">
              <a:lnSpc>
                <a:spcPts val="2030"/>
              </a:lnSpc>
              <a:tabLst>
                <a:tab pos="301175" algn="l"/>
              </a:tabLst>
            </a:pPr>
            <a:endParaRPr lang="en-CA" altLang="en-US" sz="1765" dirty="0">
              <a:solidFill>
                <a:srgbClr val="000000"/>
              </a:solidFill>
            </a:endParaRPr>
          </a:p>
          <a:p>
            <a:pPr algn="just">
              <a:lnSpc>
                <a:spcPts val="2030"/>
              </a:lnSpc>
              <a:tabLst>
                <a:tab pos="301175" algn="l"/>
              </a:tabLst>
            </a:pPr>
            <a:endParaRPr lang="en-CA" altLang="en-US" sz="1765" dirty="0">
              <a:solidFill>
                <a:srgbClr val="000000"/>
              </a:solidFill>
              <a:cs typeface="Times New Roman" panose="02020603050405020304" pitchFamily="18" charset="0"/>
            </a:endParaRPr>
          </a:p>
          <a:p>
            <a:pPr algn="just">
              <a:lnSpc>
                <a:spcPts val="2030"/>
              </a:lnSpc>
              <a:buNone/>
              <a:tabLst>
                <a:tab pos="301175" algn="l"/>
              </a:tabLst>
            </a:pPr>
            <a:endParaRPr lang="en-CA" altLang="en-US" sz="1765" dirty="0">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28</a:t>
            </a:fld>
            <a:endParaRPr lang="en-US" altLang="en-US"/>
          </a:p>
        </p:txBody>
      </p:sp>
    </p:spTree>
    <p:extLst>
      <p:ext uri="{BB962C8B-B14F-4D97-AF65-F5344CB8AC3E}">
        <p14:creationId xmlns:p14="http://schemas.microsoft.com/office/powerpoint/2010/main" val="2883576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(Analysis) extra</a:t>
            </a:r>
          </a:p>
        </p:txBody>
      </p:sp>
      <p:sp>
        <p:nvSpPr>
          <p:cNvPr id="3" name="Content Placeholder 2"/>
          <p:cNvSpPr>
            <a:spLocks noGrp="1"/>
          </p:cNvSpPr>
          <p:nvPr>
            <p:ph idx="1"/>
          </p:nvPr>
        </p:nvSpPr>
        <p:spPr/>
        <p:txBody>
          <a:bodyPr/>
          <a:lstStyle/>
          <a:p>
            <a:pPr>
              <a:buNone/>
            </a:pPr>
            <a:r>
              <a:rPr lang="en-US" sz="2800" dirty="0"/>
              <a:t> log 1 + log 2 + log 3 + · · · + log n</a:t>
            </a:r>
          </a:p>
          <a:p>
            <a:pPr>
              <a:buNone/>
            </a:pPr>
            <a:r>
              <a:rPr lang="pt-BR" sz="2800" dirty="0"/>
              <a:t> &lt;=log n + log n + log n + · · · + log n</a:t>
            </a:r>
          </a:p>
          <a:p>
            <a:pPr>
              <a:buNone/>
            </a:pPr>
            <a:r>
              <a:rPr lang="en-US" sz="2800" dirty="0"/>
              <a:t>&lt;=n log n</a:t>
            </a:r>
          </a:p>
          <a:p>
            <a:pPr>
              <a:buNone/>
            </a:pPr>
            <a:r>
              <a:rPr lang="en-US" sz="2800" dirty="0"/>
              <a:t>O(n log n)</a:t>
            </a:r>
          </a:p>
          <a:p>
            <a:pPr>
              <a:buNone/>
            </a:pPr>
            <a:endParaRPr lang="en-US" sz="2800"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29</a:t>
            </a:fld>
            <a:endParaRPr lang="en-US" altLang="en-US"/>
          </a:p>
        </p:txBody>
      </p:sp>
    </p:spTree>
    <p:extLst>
      <p:ext uri="{BB962C8B-B14F-4D97-AF65-F5344CB8AC3E}">
        <p14:creationId xmlns:p14="http://schemas.microsoft.com/office/powerpoint/2010/main" val="245478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3</a:t>
            </a:fld>
            <a:endParaRPr lang="en-US" altLang="en-US"/>
          </a:p>
        </p:txBody>
      </p:sp>
      <p:sp>
        <p:nvSpPr>
          <p:cNvPr id="5" name="Rectangle 4"/>
          <p:cNvSpPr/>
          <p:nvPr/>
        </p:nvSpPr>
        <p:spPr>
          <a:xfrm>
            <a:off x="2286000" y="2209800"/>
            <a:ext cx="3876382" cy="1107996"/>
          </a:xfrm>
          <a:prstGeom prst="rect">
            <a:avLst/>
          </a:prstGeom>
        </p:spPr>
        <p:txBody>
          <a:bodyPr wrap="none">
            <a:spAutoFit/>
          </a:bodyPr>
          <a:lstStyle/>
          <a:p>
            <a:r>
              <a:rPr lang="en-CA" altLang="en-US" sz="6600" b="1" dirty="0">
                <a:solidFill>
                  <a:srgbClr val="000000"/>
                </a:solidFill>
                <a:latin typeface="Times New Roman Bold" pitchFamily="18" charset="0"/>
                <a:cs typeface="Times New Roman Bold" pitchFamily="18" charset="0"/>
              </a:rPr>
              <a:t>Heap Sort</a:t>
            </a:r>
            <a:endParaRPr lang="en-US" sz="6600" dirty="0"/>
          </a:p>
        </p:txBody>
      </p:sp>
    </p:spTree>
    <p:extLst>
      <p:ext uri="{BB962C8B-B14F-4D97-AF65-F5344CB8AC3E}">
        <p14:creationId xmlns:p14="http://schemas.microsoft.com/office/powerpoint/2010/main" val="565305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2765-62FD-48A4-A15B-A57A0687863C}"/>
              </a:ext>
            </a:extLst>
          </p:cNvPr>
          <p:cNvSpPr>
            <a:spLocks noGrp="1"/>
          </p:cNvSpPr>
          <p:nvPr>
            <p:ph type="title"/>
          </p:nvPr>
        </p:nvSpPr>
        <p:spPr>
          <a:xfrm>
            <a:off x="628650" y="365126"/>
            <a:ext cx="7886700" cy="2911474"/>
          </a:xfrm>
        </p:spPr>
        <p:txBody>
          <a:bodyPr>
            <a:normAutofit/>
          </a:bodyPr>
          <a:lstStyle/>
          <a:p>
            <a:r>
              <a:rPr lang="en-US" sz="2000" dirty="0"/>
              <a:t>Time Complexity of the </a:t>
            </a:r>
            <a:r>
              <a:rPr lang="en-US" sz="2000" dirty="0" err="1"/>
              <a:t>heapify</a:t>
            </a:r>
            <a:r>
              <a:rPr lang="en-US" sz="2000" dirty="0"/>
              <a:t>() Method</a:t>
            </a:r>
            <a:br>
              <a:rPr lang="en-US" sz="2000" dirty="0"/>
            </a:br>
            <a:r>
              <a:rPr lang="en-US" sz="2000" dirty="0"/>
              <a:t>Let's start with the </a:t>
            </a:r>
            <a:r>
              <a:rPr lang="en-US" sz="2000" dirty="0" err="1"/>
              <a:t>heapify</a:t>
            </a:r>
            <a:r>
              <a:rPr lang="en-US" sz="2000" dirty="0"/>
              <a:t>() method since we also need it for the heap's initial build.</a:t>
            </a:r>
            <a:br>
              <a:rPr lang="en-US" sz="2000" dirty="0"/>
            </a:br>
            <a:br>
              <a:rPr lang="en-US" sz="2000" dirty="0"/>
            </a:br>
            <a:r>
              <a:rPr lang="en-US" sz="2000" dirty="0"/>
              <a:t>In the </a:t>
            </a:r>
            <a:r>
              <a:rPr lang="en-US" sz="2000" dirty="0" err="1"/>
              <a:t>heapify</a:t>
            </a:r>
            <a:r>
              <a:rPr lang="en-US" sz="2000" dirty="0"/>
              <a:t>() function, we walk through the tree from top to bottom. The height of a binary tree (the root not being counted) of size n is log2 n at most, i.e., if the number of elements doubles, the tree becomes only one level deeper:</a:t>
            </a:r>
            <a:br>
              <a:rPr lang="en-US" sz="2000" dirty="0"/>
            </a:br>
            <a:br>
              <a:rPr lang="en-US" sz="2000" dirty="0"/>
            </a:br>
            <a:r>
              <a:rPr lang="en-US" sz="2000" dirty="0"/>
              <a:t>The complexity for the </a:t>
            </a:r>
            <a:r>
              <a:rPr lang="en-US" sz="2000" dirty="0" err="1"/>
              <a:t>heapify</a:t>
            </a:r>
            <a:r>
              <a:rPr lang="en-US" sz="2000" dirty="0"/>
              <a:t>() function is accordingly O(log n).</a:t>
            </a:r>
          </a:p>
        </p:txBody>
      </p:sp>
      <p:sp>
        <p:nvSpPr>
          <p:cNvPr id="4" name="Slide Number Placeholder 3">
            <a:extLst>
              <a:ext uri="{FF2B5EF4-FFF2-40B4-BE49-F238E27FC236}">
                <a16:creationId xmlns:a16="http://schemas.microsoft.com/office/drawing/2014/main" id="{D31F64FF-3660-4475-8486-E245FF22F343}"/>
              </a:ext>
            </a:extLst>
          </p:cNvPr>
          <p:cNvSpPr>
            <a:spLocks noGrp="1"/>
          </p:cNvSpPr>
          <p:nvPr>
            <p:ph type="sldNum" sz="quarter" idx="12"/>
          </p:nvPr>
        </p:nvSpPr>
        <p:spPr/>
        <p:txBody>
          <a:bodyPr/>
          <a:lstStyle/>
          <a:p>
            <a:pPr>
              <a:defRPr/>
            </a:pPr>
            <a:fld id="{9EC544B3-C08B-48E5-A8AE-A1591D0BF105}" type="slidenum">
              <a:rPr lang="en-US" altLang="en-US" smtClean="0"/>
              <a:pPr>
                <a:defRPr/>
              </a:pPr>
              <a:t>30</a:t>
            </a:fld>
            <a:endParaRPr lang="en-US" altLang="en-US"/>
          </a:p>
        </p:txBody>
      </p:sp>
      <p:pic>
        <p:nvPicPr>
          <p:cNvPr id="5" name="Picture 2" descr="Heapsort - Zeitkomplexität heapify()-Methode">
            <a:extLst>
              <a:ext uri="{FF2B5EF4-FFF2-40B4-BE49-F238E27FC236}">
                <a16:creationId xmlns:a16="http://schemas.microsoft.com/office/drawing/2014/main" id="{F268E269-2B0C-4958-8FC5-8C2FEC3907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5819775" cy="158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04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84E0-ACA0-4FCA-A58E-F76E1689F0FF}"/>
              </a:ext>
            </a:extLst>
          </p:cNvPr>
          <p:cNvSpPr>
            <a:spLocks noGrp="1"/>
          </p:cNvSpPr>
          <p:nvPr>
            <p:ph type="title"/>
          </p:nvPr>
        </p:nvSpPr>
        <p:spPr>
          <a:xfrm>
            <a:off x="628650" y="365126"/>
            <a:ext cx="7886700" cy="1616074"/>
          </a:xfrm>
        </p:spPr>
        <p:txBody>
          <a:bodyPr>
            <a:noAutofit/>
          </a:bodyPr>
          <a:lstStyle/>
          <a:p>
            <a:r>
              <a:rPr lang="en-US" sz="2000" dirty="0"/>
              <a:t>Time Complexity of the </a:t>
            </a:r>
            <a:r>
              <a:rPr lang="en-US" sz="2000" dirty="0" err="1"/>
              <a:t>buildHeap</a:t>
            </a:r>
            <a:r>
              <a:rPr lang="en-US" sz="2000" dirty="0"/>
              <a:t>() Method</a:t>
            </a:r>
            <a:br>
              <a:rPr lang="en-US" sz="2000" dirty="0"/>
            </a:br>
            <a:r>
              <a:rPr lang="en-US" sz="2000" dirty="0"/>
              <a:t>To initially build the heap, the </a:t>
            </a:r>
            <a:r>
              <a:rPr lang="en-US" sz="2000" dirty="0" err="1"/>
              <a:t>heapify</a:t>
            </a:r>
            <a:r>
              <a:rPr lang="en-US" sz="2000" dirty="0"/>
              <a:t>() method is called for each parent node – backward, starting with the last node and ending at the tree root.</a:t>
            </a:r>
            <a:br>
              <a:rPr lang="en-US" sz="2000" dirty="0"/>
            </a:br>
            <a:br>
              <a:rPr lang="en-US" sz="2000" dirty="0"/>
            </a:br>
            <a:r>
              <a:rPr lang="en-US" sz="2000" dirty="0"/>
              <a:t>A heap of size n has n/2 (rounded down) parent nodes:</a:t>
            </a:r>
          </a:p>
        </p:txBody>
      </p:sp>
      <p:sp>
        <p:nvSpPr>
          <p:cNvPr id="4" name="Slide Number Placeholder 3">
            <a:extLst>
              <a:ext uri="{FF2B5EF4-FFF2-40B4-BE49-F238E27FC236}">
                <a16:creationId xmlns:a16="http://schemas.microsoft.com/office/drawing/2014/main" id="{0038B4EC-18C3-4D92-A9AD-523554B827A2}"/>
              </a:ext>
            </a:extLst>
          </p:cNvPr>
          <p:cNvSpPr>
            <a:spLocks noGrp="1"/>
          </p:cNvSpPr>
          <p:nvPr>
            <p:ph type="sldNum" sz="quarter" idx="12"/>
          </p:nvPr>
        </p:nvSpPr>
        <p:spPr/>
        <p:txBody>
          <a:bodyPr/>
          <a:lstStyle/>
          <a:p>
            <a:pPr>
              <a:defRPr/>
            </a:pPr>
            <a:fld id="{9EC544B3-C08B-48E5-A8AE-A1591D0BF105}" type="slidenum">
              <a:rPr lang="en-US" altLang="en-US" smtClean="0"/>
              <a:pPr>
                <a:defRPr/>
              </a:pPr>
              <a:t>31</a:t>
            </a:fld>
            <a:endParaRPr lang="en-US" altLang="en-US"/>
          </a:p>
        </p:txBody>
      </p:sp>
      <p:pic>
        <p:nvPicPr>
          <p:cNvPr id="18434" name="Picture 2" descr="Heapsort-Zeitkomplexität: Anzahl und Reihenfolge der heapify()-Aufrufe durch buildHeap()">
            <a:extLst>
              <a:ext uri="{FF2B5EF4-FFF2-40B4-BE49-F238E27FC236}">
                <a16:creationId xmlns:a16="http://schemas.microsoft.com/office/drawing/2014/main" id="{86B79884-D303-4173-A1DE-8356AF4C9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85987"/>
            <a:ext cx="5791200" cy="248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11DAD22-047A-4D3E-B217-0B6AAB09761C}"/>
              </a:ext>
            </a:extLst>
          </p:cNvPr>
          <p:cNvSpPr/>
          <p:nvPr/>
        </p:nvSpPr>
        <p:spPr>
          <a:xfrm>
            <a:off x="990600" y="5122771"/>
            <a:ext cx="7524750" cy="646331"/>
          </a:xfrm>
          <a:prstGeom prst="rect">
            <a:avLst/>
          </a:prstGeom>
        </p:spPr>
        <p:txBody>
          <a:bodyPr wrap="square">
            <a:spAutoFit/>
          </a:bodyPr>
          <a:lstStyle/>
          <a:p>
            <a:r>
              <a:rPr lang="en-US" dirty="0"/>
              <a:t>Since the complexity of the </a:t>
            </a:r>
            <a:r>
              <a:rPr lang="en-US" dirty="0" err="1"/>
              <a:t>heapify</a:t>
            </a:r>
            <a:r>
              <a:rPr lang="en-US" dirty="0"/>
              <a:t>() method is O(log n) as shown above, the complexity for the </a:t>
            </a:r>
            <a:r>
              <a:rPr lang="en-US" dirty="0" err="1"/>
              <a:t>buildHeap</a:t>
            </a:r>
            <a:r>
              <a:rPr lang="en-US" dirty="0"/>
              <a:t>() method is, therefore, maximum* O(n log n).</a:t>
            </a:r>
          </a:p>
        </p:txBody>
      </p:sp>
    </p:spTree>
    <p:extLst>
      <p:ext uri="{BB962C8B-B14F-4D97-AF65-F5344CB8AC3E}">
        <p14:creationId xmlns:p14="http://schemas.microsoft.com/office/powerpoint/2010/main" val="372366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63EB-6918-4BC6-91FD-43797DB69197}"/>
              </a:ext>
            </a:extLst>
          </p:cNvPr>
          <p:cNvSpPr>
            <a:spLocks noGrp="1"/>
          </p:cNvSpPr>
          <p:nvPr>
            <p:ph type="title"/>
          </p:nvPr>
        </p:nvSpPr>
        <p:spPr/>
        <p:txBody>
          <a:bodyPr/>
          <a:lstStyle/>
          <a:p>
            <a:r>
              <a:rPr lang="en-US" dirty="0"/>
              <a:t>Total Time Complexity of Heapsort</a:t>
            </a:r>
          </a:p>
        </p:txBody>
      </p:sp>
      <p:sp>
        <p:nvSpPr>
          <p:cNvPr id="3" name="Content Placeholder 2">
            <a:extLst>
              <a:ext uri="{FF2B5EF4-FFF2-40B4-BE49-F238E27FC236}">
                <a16:creationId xmlns:a16="http://schemas.microsoft.com/office/drawing/2014/main" id="{EF65D3FB-B777-41FD-8656-3BBAEF61B86C}"/>
              </a:ext>
            </a:extLst>
          </p:cNvPr>
          <p:cNvSpPr>
            <a:spLocks noGrp="1"/>
          </p:cNvSpPr>
          <p:nvPr>
            <p:ph idx="1"/>
          </p:nvPr>
        </p:nvSpPr>
        <p:spPr/>
        <p:txBody>
          <a:bodyPr/>
          <a:lstStyle/>
          <a:p>
            <a:r>
              <a:rPr lang="en-US" dirty="0"/>
              <a:t>The </a:t>
            </a:r>
            <a:r>
              <a:rPr lang="en-US" dirty="0" err="1"/>
              <a:t>heapify</a:t>
            </a:r>
            <a:r>
              <a:rPr lang="en-US" dirty="0"/>
              <a:t>() method is called n-1 times. So the total complexity for repairing the heap is also O(n log n).</a:t>
            </a:r>
          </a:p>
          <a:p>
            <a:endParaRPr lang="en-US" dirty="0"/>
          </a:p>
          <a:p>
            <a:r>
              <a:rPr lang="en-US" dirty="0"/>
              <a:t>Both sub-algorithms, therefore, have the same time complexity. Hence:</a:t>
            </a:r>
          </a:p>
          <a:p>
            <a:endParaRPr lang="en-US" dirty="0"/>
          </a:p>
          <a:p>
            <a:r>
              <a:rPr lang="en-US" dirty="0"/>
              <a:t>The time complexity of Heapsort </a:t>
            </a:r>
            <a:r>
              <a:rPr lang="en-US" dirty="0" err="1"/>
              <a:t>is:O</a:t>
            </a:r>
            <a:r>
              <a:rPr lang="en-US" dirty="0"/>
              <a:t>(n log n)</a:t>
            </a:r>
          </a:p>
        </p:txBody>
      </p:sp>
      <p:sp>
        <p:nvSpPr>
          <p:cNvPr id="4" name="Slide Number Placeholder 3">
            <a:extLst>
              <a:ext uri="{FF2B5EF4-FFF2-40B4-BE49-F238E27FC236}">
                <a16:creationId xmlns:a16="http://schemas.microsoft.com/office/drawing/2014/main" id="{F7F50E7D-61F8-4BC5-933A-472CE51F998E}"/>
              </a:ext>
            </a:extLst>
          </p:cNvPr>
          <p:cNvSpPr>
            <a:spLocks noGrp="1"/>
          </p:cNvSpPr>
          <p:nvPr>
            <p:ph type="sldNum" sz="quarter" idx="12"/>
          </p:nvPr>
        </p:nvSpPr>
        <p:spPr/>
        <p:txBody>
          <a:bodyPr/>
          <a:lstStyle/>
          <a:p>
            <a:pPr>
              <a:defRPr/>
            </a:pPr>
            <a:fld id="{9EC544B3-C08B-48E5-A8AE-A1591D0BF105}" type="slidenum">
              <a:rPr lang="en-US" altLang="en-US" smtClean="0"/>
              <a:pPr>
                <a:defRPr/>
              </a:pPr>
              <a:t>32</a:t>
            </a:fld>
            <a:endParaRPr lang="en-US" altLang="en-US"/>
          </a:p>
        </p:txBody>
      </p:sp>
    </p:spTree>
    <p:extLst>
      <p:ext uri="{BB962C8B-B14F-4D97-AF65-F5344CB8AC3E}">
        <p14:creationId xmlns:p14="http://schemas.microsoft.com/office/powerpoint/2010/main" val="1219940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3DC8-31F8-4269-A8C9-77079D43715F}"/>
              </a:ext>
            </a:extLst>
          </p:cNvPr>
          <p:cNvSpPr>
            <a:spLocks noGrp="1"/>
          </p:cNvSpPr>
          <p:nvPr>
            <p:ph type="title"/>
          </p:nvPr>
        </p:nvSpPr>
        <p:spPr>
          <a:xfrm>
            <a:off x="628650" y="365127"/>
            <a:ext cx="7886700" cy="549274"/>
          </a:xfrm>
        </p:spPr>
        <p:txBody>
          <a:bodyPr/>
          <a:lstStyle/>
          <a:p>
            <a:pPr algn="ctr"/>
            <a:r>
              <a:rPr lang="en-US" dirty="0"/>
              <a:t>[3, 7, 1, 8, 2, 5, 9, 4, 6]</a:t>
            </a:r>
          </a:p>
        </p:txBody>
      </p:sp>
      <p:sp>
        <p:nvSpPr>
          <p:cNvPr id="4" name="Slide Number Placeholder 3">
            <a:extLst>
              <a:ext uri="{FF2B5EF4-FFF2-40B4-BE49-F238E27FC236}">
                <a16:creationId xmlns:a16="http://schemas.microsoft.com/office/drawing/2014/main" id="{34B45775-E7B2-457B-81D4-09C696005DC4}"/>
              </a:ext>
            </a:extLst>
          </p:cNvPr>
          <p:cNvSpPr>
            <a:spLocks noGrp="1"/>
          </p:cNvSpPr>
          <p:nvPr>
            <p:ph type="sldNum" sz="quarter" idx="12"/>
          </p:nvPr>
        </p:nvSpPr>
        <p:spPr/>
        <p:txBody>
          <a:bodyPr/>
          <a:lstStyle/>
          <a:p>
            <a:pPr>
              <a:defRPr/>
            </a:pPr>
            <a:fld id="{9EC544B3-C08B-48E5-A8AE-A1591D0BF105}" type="slidenum">
              <a:rPr lang="en-US" altLang="en-US" smtClean="0"/>
              <a:pPr>
                <a:defRPr/>
              </a:pPr>
              <a:t>33</a:t>
            </a:fld>
            <a:endParaRPr lang="en-US" altLang="en-US"/>
          </a:p>
        </p:txBody>
      </p:sp>
      <p:sp>
        <p:nvSpPr>
          <p:cNvPr id="5" name="Rectangle 3">
            <a:extLst>
              <a:ext uri="{FF2B5EF4-FFF2-40B4-BE49-F238E27FC236}">
                <a16:creationId xmlns:a16="http://schemas.microsoft.com/office/drawing/2014/main" id="{0A38B6F9-2355-4B0F-851E-AEE509B8E80E}"/>
              </a:ext>
            </a:extLst>
          </p:cNvPr>
          <p:cNvSpPr>
            <a:spLocks noGrp="1" noChangeArrowheads="1"/>
          </p:cNvSpPr>
          <p:nvPr>
            <p:ph idx="1"/>
          </p:nvPr>
        </p:nvSpPr>
        <p:spPr bwMode="auto">
          <a:xfrm>
            <a:off x="228600" y="4261069"/>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This tree does not yet represent a max heap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The definition of a max heap is that children are always greater than or equal to their parents.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To create a max heap, we now visit all parent nodes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 backward from the last one to the first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 and make sure that the heap condition for the respective node and the one below is fulfilled.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We do this using the so-called </a:t>
            </a:r>
            <a:r>
              <a:rPr kumimoji="0" lang="en-US" altLang="en-US" sz="1800" b="0" i="0" u="none" strike="noStrike" cap="none" normalizeH="0" baseline="0" dirty="0" err="1">
                <a:ln>
                  <a:noFill/>
                </a:ln>
                <a:solidFill>
                  <a:srgbClr val="222222"/>
                </a:solidFill>
                <a:effectLst/>
                <a:latin typeface="Hack"/>
              </a:rPr>
              <a:t>heapify</a:t>
            </a:r>
            <a:r>
              <a:rPr kumimoji="0" lang="en-US" altLang="en-US" sz="1800" b="0" i="0" u="none" strike="noStrike" cap="none" normalizeH="0" baseline="0" dirty="0">
                <a:ln>
                  <a:noFill/>
                </a:ln>
                <a:solidFill>
                  <a:srgbClr val="222222"/>
                </a:solidFill>
                <a:effectLst/>
                <a:latin typeface="Hack"/>
              </a:rPr>
              <a:t>()</a:t>
            </a:r>
            <a:r>
              <a:rPr kumimoji="0" lang="en-US" altLang="en-US" sz="1800" b="0" i="0" u="none" strike="noStrike" cap="none" normalizeH="0" baseline="0" dirty="0">
                <a:ln>
                  <a:noFill/>
                </a:ln>
                <a:solidFill>
                  <a:srgbClr val="222222"/>
                </a:solidFill>
                <a:effectLst/>
                <a:latin typeface="Open Sans"/>
              </a:rPr>
              <a:t> method.</a:t>
            </a:r>
            <a:endParaRPr kumimoji="0" lang="en-US" altLang="en-US" sz="1800" b="0" i="0" u="none" strike="noStrike" cap="none" normalizeH="0" baseline="0" dirty="0">
              <a:ln>
                <a:noFill/>
              </a:ln>
              <a:solidFill>
                <a:schemeClr val="tx1"/>
              </a:solidFill>
              <a:effectLst/>
            </a:endParaRPr>
          </a:p>
        </p:txBody>
      </p:sp>
      <p:pic>
        <p:nvPicPr>
          <p:cNvPr id="6" name="Picture 2" descr="Heapsort - buildHeap - Schritt 1">
            <a:extLst>
              <a:ext uri="{FF2B5EF4-FFF2-40B4-BE49-F238E27FC236}">
                <a16:creationId xmlns:a16="http://schemas.microsoft.com/office/drawing/2014/main" id="{3593DAF5-2CF4-4872-8EBB-A81F6AE926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12"/>
          <a:stretch/>
        </p:blipFill>
        <p:spPr bwMode="auto">
          <a:xfrm>
            <a:off x="2688336" y="1071096"/>
            <a:ext cx="3691128" cy="281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29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3DA012-D220-451D-9468-DBA2B0073BA8}"/>
              </a:ext>
            </a:extLst>
          </p:cNvPr>
          <p:cNvSpPr>
            <a:spLocks noGrp="1"/>
          </p:cNvSpPr>
          <p:nvPr>
            <p:ph type="sldNum" sz="quarter" idx="12"/>
          </p:nvPr>
        </p:nvSpPr>
        <p:spPr/>
        <p:txBody>
          <a:bodyPr/>
          <a:lstStyle/>
          <a:p>
            <a:pPr>
              <a:defRPr/>
            </a:pPr>
            <a:fld id="{9EC544B3-C08B-48E5-A8AE-A1591D0BF105}" type="slidenum">
              <a:rPr lang="en-US" altLang="en-US" smtClean="0"/>
              <a:pPr>
                <a:defRPr/>
              </a:pPr>
              <a:t>34</a:t>
            </a:fld>
            <a:endParaRPr lang="en-US" altLang="en-US"/>
          </a:p>
        </p:txBody>
      </p:sp>
      <p:sp>
        <p:nvSpPr>
          <p:cNvPr id="6" name="Rectangle 3">
            <a:extLst>
              <a:ext uri="{FF2B5EF4-FFF2-40B4-BE49-F238E27FC236}">
                <a16:creationId xmlns:a16="http://schemas.microsoft.com/office/drawing/2014/main" id="{023E60CA-AA72-4FD4-B680-9EFE87903A31}"/>
              </a:ext>
            </a:extLst>
          </p:cNvPr>
          <p:cNvSpPr>
            <a:spLocks noGrp="1" noChangeArrowheads="1"/>
          </p:cNvSpPr>
          <p:nvPr>
            <p:ph type="title"/>
          </p:nvPr>
        </p:nvSpPr>
        <p:spPr bwMode="auto">
          <a:xfrm>
            <a:off x="628650" y="289244"/>
            <a:ext cx="78867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Open Sans"/>
              </a:rPr>
              <a:t>The </a:t>
            </a:r>
            <a:r>
              <a:rPr kumimoji="0" lang="en-US" altLang="en-US" sz="1800" b="0" i="0" u="none" strike="noStrike" cap="none" normalizeH="0" baseline="0" dirty="0" err="1">
                <a:ln>
                  <a:noFill/>
                </a:ln>
                <a:solidFill>
                  <a:srgbClr val="222222"/>
                </a:solidFill>
                <a:effectLst/>
                <a:latin typeface="Hack"/>
              </a:rPr>
              <a:t>heapify</a:t>
            </a:r>
            <a:r>
              <a:rPr kumimoji="0" lang="en-US" altLang="en-US" sz="1800" b="0" i="0" u="none" strike="noStrike" cap="none" normalizeH="0" baseline="0" dirty="0">
                <a:ln>
                  <a:noFill/>
                </a:ln>
                <a:solidFill>
                  <a:srgbClr val="222222"/>
                </a:solidFill>
                <a:effectLst/>
                <a:latin typeface="Hack"/>
              </a:rPr>
              <a:t>()</a:t>
            </a:r>
            <a:r>
              <a:rPr kumimoji="0" lang="en-US" altLang="en-US" sz="1800" b="0" i="0" u="none" strike="noStrike" cap="none" normalizeH="0" baseline="0" dirty="0">
                <a:ln>
                  <a:noFill/>
                </a:ln>
                <a:solidFill>
                  <a:srgbClr val="222222"/>
                </a:solidFill>
                <a:effectLst/>
                <a:latin typeface="Open Sans"/>
              </a:rPr>
              <a:t> method is called first for the last parent node.  Parent nodes are 3, 7, 1, and 8. The last parent node is 8.  The </a:t>
            </a:r>
            <a:r>
              <a:rPr kumimoji="0" lang="en-US" altLang="en-US" sz="1800" b="0" i="0" u="none" strike="noStrike" cap="none" normalizeH="0" baseline="0" dirty="0" err="1">
                <a:ln>
                  <a:noFill/>
                </a:ln>
                <a:solidFill>
                  <a:srgbClr val="222222"/>
                </a:solidFill>
                <a:effectLst/>
                <a:latin typeface="Hack"/>
              </a:rPr>
              <a:t>heapify</a:t>
            </a:r>
            <a:r>
              <a:rPr kumimoji="0" lang="en-US" altLang="en-US" sz="1800" b="0" i="0" u="none" strike="noStrike" cap="none" normalizeH="0" baseline="0" dirty="0">
                <a:ln>
                  <a:noFill/>
                </a:ln>
                <a:solidFill>
                  <a:srgbClr val="222222"/>
                </a:solidFill>
                <a:effectLst/>
                <a:latin typeface="Hack"/>
              </a:rPr>
              <a:t>()</a:t>
            </a:r>
            <a:r>
              <a:rPr kumimoji="0" lang="en-US" altLang="en-US" sz="1800" b="0" i="0" u="none" strike="noStrike" cap="none" normalizeH="0" baseline="0" dirty="0">
                <a:ln>
                  <a:noFill/>
                </a:ln>
                <a:solidFill>
                  <a:srgbClr val="222222"/>
                </a:solidFill>
                <a:effectLst/>
                <a:latin typeface="Open Sans"/>
              </a:rPr>
              <a:t> function checks if the children are smaller than the parent node. 4 and 6 are smaller than 8,  so at this parent node, the heap condition is fulfilled,  and the </a:t>
            </a:r>
            <a:r>
              <a:rPr kumimoji="0" lang="en-US" altLang="en-US" sz="1800" b="0" i="0" u="none" strike="noStrike" cap="none" normalizeH="0" baseline="0" dirty="0" err="1">
                <a:ln>
                  <a:noFill/>
                </a:ln>
                <a:solidFill>
                  <a:srgbClr val="222222"/>
                </a:solidFill>
                <a:effectLst/>
                <a:latin typeface="Hack"/>
              </a:rPr>
              <a:t>heapify</a:t>
            </a:r>
            <a:r>
              <a:rPr kumimoji="0" lang="en-US" altLang="en-US" sz="1800" b="0" i="0" u="none" strike="noStrike" cap="none" normalizeH="0" baseline="0" dirty="0">
                <a:ln>
                  <a:noFill/>
                </a:ln>
                <a:solidFill>
                  <a:srgbClr val="222222"/>
                </a:solidFill>
                <a:effectLst/>
                <a:latin typeface="Hack"/>
              </a:rPr>
              <a:t>()</a:t>
            </a:r>
            <a:r>
              <a:rPr kumimoji="0" lang="en-US" altLang="en-US" sz="1800" b="0" i="0" u="none" strike="noStrike" cap="none" normalizeH="0" baseline="0" dirty="0">
                <a:ln>
                  <a:noFill/>
                </a:ln>
                <a:solidFill>
                  <a:srgbClr val="222222"/>
                </a:solidFill>
                <a:effectLst/>
                <a:latin typeface="Open Sans"/>
              </a:rPr>
              <a:t> function is finished.</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descr="Heapsort - buildHeap - Schritt 2">
            <a:extLst>
              <a:ext uri="{FF2B5EF4-FFF2-40B4-BE49-F238E27FC236}">
                <a16:creationId xmlns:a16="http://schemas.microsoft.com/office/drawing/2014/main" id="{1D7DB60C-62F0-4573-9706-85B277FE2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5735" y="2028566"/>
            <a:ext cx="55945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532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64B-8C75-4FF1-9AAB-3831C7F621E9}"/>
              </a:ext>
            </a:extLst>
          </p:cNvPr>
          <p:cNvSpPr>
            <a:spLocks noGrp="1"/>
          </p:cNvSpPr>
          <p:nvPr>
            <p:ph type="title"/>
          </p:nvPr>
        </p:nvSpPr>
        <p:spPr>
          <a:xfrm>
            <a:off x="628650" y="365126"/>
            <a:ext cx="7886700" cy="1616074"/>
          </a:xfrm>
        </p:spPr>
        <p:txBody>
          <a:bodyPr>
            <a:normAutofit/>
          </a:bodyPr>
          <a:lstStyle/>
          <a:p>
            <a:pPr algn="just"/>
            <a:r>
              <a:rPr lang="en-US" sz="2000" dirty="0">
                <a:solidFill>
                  <a:srgbClr val="222222"/>
                </a:solidFill>
                <a:latin typeface="Open Sans"/>
              </a:rPr>
              <a:t>Second, </a:t>
            </a:r>
            <a:r>
              <a:rPr lang="en-US" sz="2000" dirty="0" err="1">
                <a:solidFill>
                  <a:srgbClr val="222222"/>
                </a:solidFill>
                <a:latin typeface="Open Sans"/>
              </a:rPr>
              <a:t>heapify</a:t>
            </a:r>
            <a:r>
              <a:rPr lang="en-US" sz="2000" dirty="0">
                <a:solidFill>
                  <a:srgbClr val="222222"/>
                </a:solidFill>
                <a:latin typeface="Open Sans"/>
              </a:rPr>
              <a:t>() is called for the penultimate node: the 1. Its children 5 and 9 are both greater than 1, so the heap condition is violated. To restore the heap condition, we now swap the larger child with the parent node, i.e., the 9 with the 1. The </a:t>
            </a:r>
            <a:r>
              <a:rPr lang="en-US" sz="2000" dirty="0" err="1">
                <a:solidFill>
                  <a:srgbClr val="222222"/>
                </a:solidFill>
                <a:latin typeface="Open Sans"/>
              </a:rPr>
              <a:t>heapify</a:t>
            </a:r>
            <a:r>
              <a:rPr lang="en-US" sz="2000" dirty="0">
                <a:solidFill>
                  <a:srgbClr val="222222"/>
                </a:solidFill>
                <a:latin typeface="Open Sans"/>
              </a:rPr>
              <a:t>() method is now finished again.</a:t>
            </a:r>
          </a:p>
        </p:txBody>
      </p:sp>
      <p:sp>
        <p:nvSpPr>
          <p:cNvPr id="4" name="Slide Number Placeholder 3">
            <a:extLst>
              <a:ext uri="{FF2B5EF4-FFF2-40B4-BE49-F238E27FC236}">
                <a16:creationId xmlns:a16="http://schemas.microsoft.com/office/drawing/2014/main" id="{163822C8-A3E6-4890-A484-72EF8583987A}"/>
              </a:ext>
            </a:extLst>
          </p:cNvPr>
          <p:cNvSpPr>
            <a:spLocks noGrp="1"/>
          </p:cNvSpPr>
          <p:nvPr>
            <p:ph type="sldNum" sz="quarter" idx="12"/>
          </p:nvPr>
        </p:nvSpPr>
        <p:spPr/>
        <p:txBody>
          <a:bodyPr/>
          <a:lstStyle/>
          <a:p>
            <a:pPr>
              <a:defRPr/>
            </a:pPr>
            <a:fld id="{9EC544B3-C08B-48E5-A8AE-A1591D0BF105}" type="slidenum">
              <a:rPr lang="en-US" altLang="en-US" smtClean="0"/>
              <a:pPr>
                <a:defRPr/>
              </a:pPr>
              <a:t>35</a:t>
            </a:fld>
            <a:endParaRPr lang="en-US" altLang="en-US"/>
          </a:p>
        </p:txBody>
      </p:sp>
      <p:pic>
        <p:nvPicPr>
          <p:cNvPr id="4098" name="Picture 2" descr="Heapsort - buildHeap - Schritt 3">
            <a:extLst>
              <a:ext uri="{FF2B5EF4-FFF2-40B4-BE49-F238E27FC236}">
                <a16:creationId xmlns:a16="http://schemas.microsoft.com/office/drawing/2014/main" id="{D859E2AA-8995-445B-B138-A45576AB7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286000"/>
            <a:ext cx="67818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276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4076-324C-48F2-92FC-E5BEDC0EE944}"/>
              </a:ext>
            </a:extLst>
          </p:cNvPr>
          <p:cNvSpPr>
            <a:spLocks noGrp="1"/>
          </p:cNvSpPr>
          <p:nvPr>
            <p:ph type="title"/>
          </p:nvPr>
        </p:nvSpPr>
        <p:spPr>
          <a:xfrm>
            <a:off x="628650" y="365127"/>
            <a:ext cx="7886700" cy="854074"/>
          </a:xfrm>
        </p:spPr>
        <p:txBody>
          <a:bodyPr>
            <a:normAutofit/>
          </a:bodyPr>
          <a:lstStyle/>
          <a:p>
            <a:pPr algn="just"/>
            <a:r>
              <a:rPr lang="en-US" sz="2000" dirty="0">
                <a:solidFill>
                  <a:srgbClr val="222222"/>
                </a:solidFill>
                <a:latin typeface="Open Sans"/>
              </a:rPr>
              <a:t>Now </a:t>
            </a:r>
            <a:r>
              <a:rPr lang="en-US" sz="2000" dirty="0" err="1">
                <a:solidFill>
                  <a:srgbClr val="222222"/>
                </a:solidFill>
                <a:latin typeface="Open Sans"/>
              </a:rPr>
              <a:t>heapify</a:t>
            </a:r>
            <a:r>
              <a:rPr lang="en-US" sz="2000" dirty="0">
                <a:solidFill>
                  <a:srgbClr val="222222"/>
                </a:solidFill>
                <a:latin typeface="Open Sans"/>
              </a:rPr>
              <a:t>() is called on the 7. Child nodes are 8 and 2; only the 8 is larger than the parent node. So we exchange the 7 with the 8:</a:t>
            </a:r>
          </a:p>
        </p:txBody>
      </p:sp>
      <p:sp>
        <p:nvSpPr>
          <p:cNvPr id="4" name="Slide Number Placeholder 3">
            <a:extLst>
              <a:ext uri="{FF2B5EF4-FFF2-40B4-BE49-F238E27FC236}">
                <a16:creationId xmlns:a16="http://schemas.microsoft.com/office/drawing/2014/main" id="{127ECC16-D271-4E52-B663-681B3B20784E}"/>
              </a:ext>
            </a:extLst>
          </p:cNvPr>
          <p:cNvSpPr>
            <a:spLocks noGrp="1"/>
          </p:cNvSpPr>
          <p:nvPr>
            <p:ph type="sldNum" sz="quarter" idx="12"/>
          </p:nvPr>
        </p:nvSpPr>
        <p:spPr/>
        <p:txBody>
          <a:bodyPr/>
          <a:lstStyle/>
          <a:p>
            <a:pPr>
              <a:defRPr/>
            </a:pPr>
            <a:fld id="{9EC544B3-C08B-48E5-A8AE-A1591D0BF105}" type="slidenum">
              <a:rPr lang="en-US" altLang="en-US" smtClean="0"/>
              <a:pPr>
                <a:defRPr/>
              </a:pPr>
              <a:t>36</a:t>
            </a:fld>
            <a:endParaRPr lang="en-US" altLang="en-US"/>
          </a:p>
        </p:txBody>
      </p:sp>
      <p:pic>
        <p:nvPicPr>
          <p:cNvPr id="5122" name="Picture 2" descr="Heapsort - buildHeap - Schritt 4">
            <a:extLst>
              <a:ext uri="{FF2B5EF4-FFF2-40B4-BE49-F238E27FC236}">
                <a16:creationId xmlns:a16="http://schemas.microsoft.com/office/drawing/2014/main" id="{49331443-B9A7-4D17-A963-8C458D805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741487"/>
            <a:ext cx="7239000"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1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D5B7-E16A-4DB9-AA1B-24B4EF0BA770}"/>
              </a:ext>
            </a:extLst>
          </p:cNvPr>
          <p:cNvSpPr>
            <a:spLocks noGrp="1"/>
          </p:cNvSpPr>
          <p:nvPr>
            <p:ph type="title"/>
          </p:nvPr>
        </p:nvSpPr>
        <p:spPr>
          <a:xfrm>
            <a:off x="628650" y="365126"/>
            <a:ext cx="7886700" cy="1158874"/>
          </a:xfrm>
        </p:spPr>
        <p:txBody>
          <a:bodyPr>
            <a:normAutofit fontScale="90000"/>
          </a:bodyPr>
          <a:lstStyle/>
          <a:p>
            <a:pPr algn="just"/>
            <a:r>
              <a:rPr lang="en-US" sz="2000" dirty="0">
                <a:solidFill>
                  <a:srgbClr val="222222"/>
                </a:solidFill>
                <a:latin typeface="Open Sans"/>
              </a:rPr>
              <a:t>Since the child node we just swapped has two children itself, the </a:t>
            </a:r>
            <a:r>
              <a:rPr lang="en-US" sz="2000" dirty="0" err="1">
                <a:solidFill>
                  <a:srgbClr val="222222"/>
                </a:solidFill>
                <a:latin typeface="Open Sans"/>
              </a:rPr>
              <a:t>heapify</a:t>
            </a:r>
            <a:r>
              <a:rPr lang="en-US" sz="2000" dirty="0">
                <a:solidFill>
                  <a:srgbClr val="222222"/>
                </a:solidFill>
                <a:latin typeface="Open Sans"/>
              </a:rPr>
              <a:t>() method must now check if the heap condition for this child node is still valid. In this case, the 7 is greater than 4 and 6; the heap condition is fulfilled, and the </a:t>
            </a:r>
            <a:r>
              <a:rPr lang="en-US" sz="2000" dirty="0" err="1">
                <a:solidFill>
                  <a:srgbClr val="222222"/>
                </a:solidFill>
                <a:latin typeface="Open Sans"/>
              </a:rPr>
              <a:t>heapify</a:t>
            </a:r>
            <a:r>
              <a:rPr lang="en-US" sz="2000" dirty="0">
                <a:solidFill>
                  <a:srgbClr val="222222"/>
                </a:solidFill>
                <a:latin typeface="Open Sans"/>
              </a:rPr>
              <a:t>() function is finished.</a:t>
            </a:r>
          </a:p>
        </p:txBody>
      </p:sp>
      <p:sp>
        <p:nvSpPr>
          <p:cNvPr id="4" name="Slide Number Placeholder 3">
            <a:extLst>
              <a:ext uri="{FF2B5EF4-FFF2-40B4-BE49-F238E27FC236}">
                <a16:creationId xmlns:a16="http://schemas.microsoft.com/office/drawing/2014/main" id="{6FB6362E-FEB0-463F-84FC-087902190280}"/>
              </a:ext>
            </a:extLst>
          </p:cNvPr>
          <p:cNvSpPr>
            <a:spLocks noGrp="1"/>
          </p:cNvSpPr>
          <p:nvPr>
            <p:ph type="sldNum" sz="quarter" idx="12"/>
          </p:nvPr>
        </p:nvSpPr>
        <p:spPr/>
        <p:txBody>
          <a:bodyPr/>
          <a:lstStyle/>
          <a:p>
            <a:pPr>
              <a:defRPr/>
            </a:pPr>
            <a:fld id="{9EC544B3-C08B-48E5-A8AE-A1591D0BF105}" type="slidenum">
              <a:rPr lang="en-US" altLang="en-US" smtClean="0"/>
              <a:pPr>
                <a:defRPr/>
              </a:pPr>
              <a:t>37</a:t>
            </a:fld>
            <a:endParaRPr lang="en-US" altLang="en-US"/>
          </a:p>
        </p:txBody>
      </p:sp>
      <p:pic>
        <p:nvPicPr>
          <p:cNvPr id="6147" name="Picture 3" descr="Heapsort - buildHeap - Schritt 5">
            <a:extLst>
              <a:ext uri="{FF2B5EF4-FFF2-40B4-BE49-F238E27FC236}">
                <a16:creationId xmlns:a16="http://schemas.microsoft.com/office/drawing/2014/main" id="{A625C4F3-886E-494E-A84B-3CEE01739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000625" cy="39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74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78A3-CA0C-4577-9265-C384A7C0E44C}"/>
              </a:ext>
            </a:extLst>
          </p:cNvPr>
          <p:cNvSpPr>
            <a:spLocks noGrp="1"/>
          </p:cNvSpPr>
          <p:nvPr>
            <p:ph type="title"/>
          </p:nvPr>
        </p:nvSpPr>
        <p:spPr/>
        <p:txBody>
          <a:bodyPr>
            <a:normAutofit fontScale="90000"/>
          </a:bodyPr>
          <a:lstStyle/>
          <a:p>
            <a:r>
              <a:rPr lang="en-US" dirty="0"/>
              <a:t>Now we have arrived at the root node with element 3. Both child nodes, 8 and 9 are larger, while 9 is the largest child and is, therefore, swapped with the parent node:</a:t>
            </a:r>
          </a:p>
        </p:txBody>
      </p:sp>
      <p:sp>
        <p:nvSpPr>
          <p:cNvPr id="4" name="Slide Number Placeholder 3">
            <a:extLst>
              <a:ext uri="{FF2B5EF4-FFF2-40B4-BE49-F238E27FC236}">
                <a16:creationId xmlns:a16="http://schemas.microsoft.com/office/drawing/2014/main" id="{60E8D621-FD9B-4D5B-8D30-FE0FA82428AC}"/>
              </a:ext>
            </a:extLst>
          </p:cNvPr>
          <p:cNvSpPr>
            <a:spLocks noGrp="1"/>
          </p:cNvSpPr>
          <p:nvPr>
            <p:ph type="sldNum" sz="quarter" idx="12"/>
          </p:nvPr>
        </p:nvSpPr>
        <p:spPr/>
        <p:txBody>
          <a:bodyPr/>
          <a:lstStyle/>
          <a:p>
            <a:pPr>
              <a:defRPr/>
            </a:pPr>
            <a:fld id="{9EC544B3-C08B-48E5-A8AE-A1591D0BF105}" type="slidenum">
              <a:rPr lang="en-US" altLang="en-US" smtClean="0"/>
              <a:pPr>
                <a:defRPr/>
              </a:pPr>
              <a:t>38</a:t>
            </a:fld>
            <a:endParaRPr lang="en-US" altLang="en-US"/>
          </a:p>
        </p:txBody>
      </p:sp>
      <p:pic>
        <p:nvPicPr>
          <p:cNvPr id="7170" name="Picture 2" descr="Heapsort - buildHeap - Schritt 6">
            <a:extLst>
              <a:ext uri="{FF2B5EF4-FFF2-40B4-BE49-F238E27FC236}">
                <a16:creationId xmlns:a16="http://schemas.microsoft.com/office/drawing/2014/main" id="{3FEB4486-9E33-47C1-AB55-231C508B6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7010400"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277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373C-79FF-4977-9442-B5EF584D0808}"/>
              </a:ext>
            </a:extLst>
          </p:cNvPr>
          <p:cNvSpPr>
            <a:spLocks noGrp="1"/>
          </p:cNvSpPr>
          <p:nvPr>
            <p:ph type="title"/>
          </p:nvPr>
        </p:nvSpPr>
        <p:spPr>
          <a:xfrm>
            <a:off x="628650" y="365126"/>
            <a:ext cx="7886700" cy="2149474"/>
          </a:xfrm>
        </p:spPr>
        <p:txBody>
          <a:bodyPr>
            <a:normAutofit fontScale="90000"/>
          </a:bodyPr>
          <a:lstStyle/>
          <a:p>
            <a:r>
              <a:rPr lang="en-US" dirty="0"/>
              <a:t>Again, the swapped child node has children itself, so we need to check the heap condition on this child node. The 5 is greater than the 3, i.e., the heap condition is not fulfilled. It must be restored by swapping the 5 and the 3:</a:t>
            </a:r>
          </a:p>
        </p:txBody>
      </p:sp>
      <p:sp>
        <p:nvSpPr>
          <p:cNvPr id="4" name="Slide Number Placeholder 3">
            <a:extLst>
              <a:ext uri="{FF2B5EF4-FFF2-40B4-BE49-F238E27FC236}">
                <a16:creationId xmlns:a16="http://schemas.microsoft.com/office/drawing/2014/main" id="{C48C0D38-6101-4C94-B1F3-F2E66C1AB5F5}"/>
              </a:ext>
            </a:extLst>
          </p:cNvPr>
          <p:cNvSpPr>
            <a:spLocks noGrp="1"/>
          </p:cNvSpPr>
          <p:nvPr>
            <p:ph type="sldNum" sz="quarter" idx="12"/>
          </p:nvPr>
        </p:nvSpPr>
        <p:spPr/>
        <p:txBody>
          <a:bodyPr/>
          <a:lstStyle/>
          <a:p>
            <a:pPr>
              <a:defRPr/>
            </a:pPr>
            <a:fld id="{9EC544B3-C08B-48E5-A8AE-A1591D0BF105}" type="slidenum">
              <a:rPr lang="en-US" altLang="en-US" smtClean="0"/>
              <a:pPr>
                <a:defRPr/>
              </a:pPr>
              <a:t>39</a:t>
            </a:fld>
            <a:endParaRPr lang="en-US" altLang="en-US"/>
          </a:p>
        </p:txBody>
      </p:sp>
      <p:pic>
        <p:nvPicPr>
          <p:cNvPr id="8194" name="Picture 2" descr="Heapsort - buildHeap - Schritt 7">
            <a:extLst>
              <a:ext uri="{FF2B5EF4-FFF2-40B4-BE49-F238E27FC236}">
                <a16:creationId xmlns:a16="http://schemas.microsoft.com/office/drawing/2014/main" id="{1FCFFB1A-6DD9-44F6-82AB-9C4BC7BCA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3238"/>
            <a:ext cx="6858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37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8650" y="365127"/>
            <a:ext cx="7886700" cy="930274"/>
          </a:xfrm>
        </p:spPr>
        <p:txBody>
          <a:bodyPr/>
          <a:lstStyle/>
          <a:p>
            <a:r>
              <a:rPr lang="en-US" altLang="en-US" b="1" dirty="0"/>
              <a:t>Tree</a:t>
            </a:r>
            <a:endParaRPr lang="en-US" altLang="en-US" dirty="0"/>
          </a:p>
        </p:txBody>
      </p:sp>
      <p:sp>
        <p:nvSpPr>
          <p:cNvPr id="8195" name="Content Placeholder 2"/>
          <p:cNvSpPr>
            <a:spLocks noGrp="1"/>
          </p:cNvSpPr>
          <p:nvPr>
            <p:ph idx="1"/>
          </p:nvPr>
        </p:nvSpPr>
        <p:spPr>
          <a:xfrm>
            <a:off x="988323" y="1062543"/>
            <a:ext cx="7542960" cy="1909257"/>
          </a:xfrm>
        </p:spPr>
        <p:txBody>
          <a:bodyPr/>
          <a:lstStyle/>
          <a:p>
            <a:pPr algn="just"/>
            <a:endParaRPr lang="en-US" altLang="en-US" b="1" i="1" dirty="0"/>
          </a:p>
          <a:p>
            <a:pPr algn="just"/>
            <a:r>
              <a:rPr lang="en-US" altLang="en-US" b="1" i="1" dirty="0"/>
              <a:t>Binary tree : </a:t>
            </a:r>
            <a:r>
              <a:rPr lang="en-US" altLang="en-US" dirty="0"/>
              <a:t>A tree in which every node other than the leaves has two children.</a:t>
            </a:r>
          </a:p>
          <a:p>
            <a:pPr algn="just"/>
            <a:r>
              <a:rPr lang="en-US" altLang="en-US" b="1" i="1" dirty="0"/>
              <a:t>Complete Binary tree: </a:t>
            </a:r>
            <a:r>
              <a:rPr lang="en-US" altLang="en-US" dirty="0"/>
              <a:t>A complete binary tree is a binary tree in which every level, except possibly the last, is completely filled.</a:t>
            </a: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4</a:t>
            </a:fld>
            <a:endParaRPr lang="en-US" altLang="en-US"/>
          </a:p>
        </p:txBody>
      </p:sp>
      <p:sp>
        <p:nvSpPr>
          <p:cNvPr id="5" name="Content Placeholder 2">
            <a:extLst>
              <a:ext uri="{FF2B5EF4-FFF2-40B4-BE49-F238E27FC236}">
                <a16:creationId xmlns:a16="http://schemas.microsoft.com/office/drawing/2014/main" id="{AB2844D7-957A-4A1F-B85E-68509FE7846D}"/>
              </a:ext>
            </a:extLst>
          </p:cNvPr>
          <p:cNvSpPr txBox="1">
            <a:spLocks/>
          </p:cNvSpPr>
          <p:nvPr/>
        </p:nvSpPr>
        <p:spPr>
          <a:xfrm>
            <a:off x="943295" y="2819400"/>
            <a:ext cx="7542960" cy="334118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defRPr/>
            </a:pPr>
            <a:endParaRPr lang="en-US" sz="1800" b="1" i="1" dirty="0"/>
          </a:p>
          <a:p>
            <a:pPr algn="just">
              <a:defRPr/>
            </a:pPr>
            <a:r>
              <a:rPr lang="en-US" sz="1800" b="1" i="1" dirty="0"/>
              <a:t>Height of node:</a:t>
            </a:r>
            <a:r>
              <a:rPr lang="en-US" sz="1800" dirty="0"/>
              <a:t> The </a:t>
            </a:r>
            <a:r>
              <a:rPr lang="en-US" sz="1800" b="1" dirty="0"/>
              <a:t>height</a:t>
            </a:r>
            <a:r>
              <a:rPr lang="en-US" sz="1800" dirty="0"/>
              <a:t> of a </a:t>
            </a:r>
            <a:r>
              <a:rPr lang="en-US" sz="1800" b="1" dirty="0"/>
              <a:t>node</a:t>
            </a:r>
            <a:r>
              <a:rPr lang="en-US" sz="1800" dirty="0"/>
              <a:t> is the number of edges on the longest path from the </a:t>
            </a:r>
            <a:r>
              <a:rPr lang="en-US" sz="1800" b="1" dirty="0"/>
              <a:t>node </a:t>
            </a:r>
            <a:r>
              <a:rPr lang="en-US" sz="1800" dirty="0"/>
              <a:t>to a leaf.</a:t>
            </a:r>
          </a:p>
          <a:p>
            <a:pPr algn="just">
              <a:buFont typeface="Wingdings 2" panose="05020102010507070707" pitchFamily="18" charset="2"/>
              <a:buNone/>
              <a:defRPr/>
            </a:pPr>
            <a:endParaRPr lang="en-US" sz="1800" b="1" i="1" dirty="0"/>
          </a:p>
          <a:p>
            <a:pPr algn="just">
              <a:defRPr/>
            </a:pPr>
            <a:r>
              <a:rPr lang="en-US" sz="1800" b="1" i="1" dirty="0"/>
              <a:t>Height of tree: </a:t>
            </a:r>
            <a:r>
              <a:rPr lang="en-US" sz="1800" dirty="0"/>
              <a:t>It is equal to the height of root node</a:t>
            </a:r>
          </a:p>
          <a:p>
            <a:pPr algn="just">
              <a:buFont typeface="Wingdings 2" panose="05020102010507070707" pitchFamily="18" charset="2"/>
              <a:buNone/>
              <a:defRPr/>
            </a:pPr>
            <a:endParaRPr lang="en-US" sz="1800" dirty="0"/>
          </a:p>
          <a:p>
            <a:pPr algn="just">
              <a:defRPr/>
            </a:pPr>
            <a:r>
              <a:rPr lang="en-US" sz="1800" b="1" i="1" dirty="0"/>
              <a:t>Depth of node:</a:t>
            </a:r>
            <a:r>
              <a:rPr lang="en-US" sz="1800" dirty="0"/>
              <a:t> The depth of a </a:t>
            </a:r>
            <a:r>
              <a:rPr lang="en-US" sz="1800" b="1" dirty="0"/>
              <a:t>node</a:t>
            </a:r>
            <a:r>
              <a:rPr lang="en-US" sz="1800" dirty="0"/>
              <a:t> is the number of edges in the path from root to that node</a:t>
            </a:r>
          </a:p>
          <a:p>
            <a:pPr algn="just">
              <a:defRPr/>
            </a:pPr>
            <a:endParaRPr lang="en-US" sz="1800" dirty="0"/>
          </a:p>
          <a:p>
            <a:pPr algn="just">
              <a:defRPr/>
            </a:pPr>
            <a:r>
              <a:rPr lang="en-US" sz="1800" dirty="0"/>
              <a:t>The height of a </a:t>
            </a:r>
            <a:r>
              <a:rPr lang="en-US" sz="1800" i="1" dirty="0"/>
              <a:t>tree</a:t>
            </a:r>
            <a:r>
              <a:rPr lang="en-US" sz="1800" dirty="0"/>
              <a:t> is equal to the max depth of a </a:t>
            </a:r>
            <a:r>
              <a:rPr lang="en-US" sz="1800" i="1" dirty="0"/>
              <a:t>tree</a:t>
            </a:r>
            <a:r>
              <a:rPr lang="en-US" sz="1800" dirty="0"/>
              <a:t>.</a:t>
            </a:r>
          </a:p>
          <a:p>
            <a:pPr algn="just">
              <a:defRPr/>
            </a:pPr>
            <a:endParaRPr lang="en-US" sz="1800" dirty="0"/>
          </a:p>
          <a:p>
            <a:pPr algn="just">
              <a:defRPr/>
            </a:pPr>
            <a:endParaRPr lang="en-US" sz="1800" dirty="0"/>
          </a:p>
          <a:p>
            <a:pPr algn="just">
              <a:defRPr/>
            </a:pPr>
            <a:endParaRPr lang="en-US" sz="1800" b="1" i="1" dirty="0">
              <a:solidFill>
                <a:schemeClr val="accent2">
                  <a:lumMod val="40000"/>
                  <a:lumOff val="60000"/>
                </a:schemeClr>
              </a:solidFill>
            </a:endParaRPr>
          </a:p>
          <a:p>
            <a:pPr>
              <a:defRPr/>
            </a:pPr>
            <a:endParaRPr lang="en-US" sz="1800" dirty="0"/>
          </a:p>
        </p:txBody>
      </p:sp>
    </p:spTree>
    <p:extLst>
      <p:ext uri="{BB962C8B-B14F-4D97-AF65-F5344CB8AC3E}">
        <p14:creationId xmlns:p14="http://schemas.microsoft.com/office/powerpoint/2010/main" val="481560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3899-8C44-48C1-B018-7F704A5EDD49}"/>
              </a:ext>
            </a:extLst>
          </p:cNvPr>
          <p:cNvSpPr>
            <a:spLocks noGrp="1"/>
          </p:cNvSpPr>
          <p:nvPr>
            <p:ph type="title"/>
          </p:nvPr>
        </p:nvSpPr>
        <p:spPr/>
        <p:txBody>
          <a:bodyPr>
            <a:normAutofit fontScale="90000"/>
          </a:bodyPr>
          <a:lstStyle/>
          <a:p>
            <a:r>
              <a:rPr lang="en-US" dirty="0"/>
              <a:t>The fourth and last call of the </a:t>
            </a:r>
            <a:r>
              <a:rPr lang="en-US" dirty="0" err="1"/>
              <a:t>heapify</a:t>
            </a:r>
            <a:r>
              <a:rPr lang="en-US" dirty="0"/>
              <a:t>() function has finished. A max heap has been created:</a:t>
            </a:r>
          </a:p>
        </p:txBody>
      </p:sp>
      <p:sp>
        <p:nvSpPr>
          <p:cNvPr id="4" name="Slide Number Placeholder 3">
            <a:extLst>
              <a:ext uri="{FF2B5EF4-FFF2-40B4-BE49-F238E27FC236}">
                <a16:creationId xmlns:a16="http://schemas.microsoft.com/office/drawing/2014/main" id="{87C734E5-9049-4099-84B1-D6FC04E66AB9}"/>
              </a:ext>
            </a:extLst>
          </p:cNvPr>
          <p:cNvSpPr>
            <a:spLocks noGrp="1"/>
          </p:cNvSpPr>
          <p:nvPr>
            <p:ph type="sldNum" sz="quarter" idx="12"/>
          </p:nvPr>
        </p:nvSpPr>
        <p:spPr/>
        <p:txBody>
          <a:bodyPr/>
          <a:lstStyle/>
          <a:p>
            <a:pPr>
              <a:defRPr/>
            </a:pPr>
            <a:fld id="{9EC544B3-C08B-48E5-A8AE-A1591D0BF105}" type="slidenum">
              <a:rPr lang="en-US" altLang="en-US" smtClean="0"/>
              <a:pPr>
                <a:defRPr/>
              </a:pPr>
              <a:t>40</a:t>
            </a:fld>
            <a:endParaRPr lang="en-US" altLang="en-US"/>
          </a:p>
        </p:txBody>
      </p:sp>
      <p:pic>
        <p:nvPicPr>
          <p:cNvPr id="9218" name="Picture 2" descr="Heapsort - buildHeap - Schritt 8">
            <a:extLst>
              <a:ext uri="{FF2B5EF4-FFF2-40B4-BE49-F238E27FC236}">
                <a16:creationId xmlns:a16="http://schemas.microsoft.com/office/drawing/2014/main" id="{AB4C79C8-9638-4503-85C7-DC17DF31C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5781675" cy="341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70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DC53-945D-4CB8-A534-FDCA7C480460}"/>
              </a:ext>
            </a:extLst>
          </p:cNvPr>
          <p:cNvSpPr>
            <a:spLocks noGrp="1"/>
          </p:cNvSpPr>
          <p:nvPr>
            <p:ph type="title"/>
          </p:nvPr>
        </p:nvSpPr>
        <p:spPr/>
        <p:txBody>
          <a:bodyPr/>
          <a:lstStyle/>
          <a:p>
            <a:r>
              <a:rPr lang="en-US" dirty="0"/>
              <a:t>Phase 2: Sorting the Array</a:t>
            </a:r>
            <a:br>
              <a:rPr lang="en-US" dirty="0"/>
            </a:br>
            <a:endParaRPr lang="en-US" dirty="0"/>
          </a:p>
        </p:txBody>
      </p:sp>
      <p:sp>
        <p:nvSpPr>
          <p:cNvPr id="4" name="Slide Number Placeholder 3">
            <a:extLst>
              <a:ext uri="{FF2B5EF4-FFF2-40B4-BE49-F238E27FC236}">
                <a16:creationId xmlns:a16="http://schemas.microsoft.com/office/drawing/2014/main" id="{BF81A2B8-BF13-4BDE-9A8C-C77588029171}"/>
              </a:ext>
            </a:extLst>
          </p:cNvPr>
          <p:cNvSpPr>
            <a:spLocks noGrp="1"/>
          </p:cNvSpPr>
          <p:nvPr>
            <p:ph type="sldNum" sz="quarter" idx="12"/>
          </p:nvPr>
        </p:nvSpPr>
        <p:spPr/>
        <p:txBody>
          <a:bodyPr/>
          <a:lstStyle/>
          <a:p>
            <a:pPr>
              <a:defRPr/>
            </a:pPr>
            <a:fld id="{9EC544B3-C08B-48E5-A8AE-A1591D0BF105}" type="slidenum">
              <a:rPr lang="en-US" altLang="en-US" smtClean="0"/>
              <a:pPr>
                <a:defRPr/>
              </a:pPr>
              <a:t>41</a:t>
            </a:fld>
            <a:endParaRPr lang="en-US" altLang="en-US"/>
          </a:p>
        </p:txBody>
      </p:sp>
      <p:pic>
        <p:nvPicPr>
          <p:cNvPr id="10242" name="Picture 2" descr="Heapsort - Phase 2 - Schritt 1">
            <a:extLst>
              <a:ext uri="{FF2B5EF4-FFF2-40B4-BE49-F238E27FC236}">
                <a16:creationId xmlns:a16="http://schemas.microsoft.com/office/drawing/2014/main" id="{D9ACE836-912E-4A79-A666-62F1DBF18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4676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545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2E32F2-39E7-4B6D-ACA3-C51E64F0AFBC}"/>
              </a:ext>
            </a:extLst>
          </p:cNvPr>
          <p:cNvSpPr>
            <a:spLocks noGrp="1"/>
          </p:cNvSpPr>
          <p:nvPr>
            <p:ph type="sldNum" sz="quarter" idx="12"/>
          </p:nvPr>
        </p:nvSpPr>
        <p:spPr/>
        <p:txBody>
          <a:bodyPr/>
          <a:lstStyle/>
          <a:p>
            <a:pPr>
              <a:defRPr/>
            </a:pPr>
            <a:fld id="{9EC544B3-C08B-48E5-A8AE-A1591D0BF105}" type="slidenum">
              <a:rPr lang="en-US" altLang="en-US" smtClean="0"/>
              <a:pPr>
                <a:defRPr/>
              </a:pPr>
              <a:t>42</a:t>
            </a:fld>
            <a:endParaRPr lang="en-US" altLang="en-US"/>
          </a:p>
        </p:txBody>
      </p:sp>
      <p:pic>
        <p:nvPicPr>
          <p:cNvPr id="11266" name="Picture 2" descr="Heapsort - Phase 2 - Schritt 2">
            <a:extLst>
              <a:ext uri="{FF2B5EF4-FFF2-40B4-BE49-F238E27FC236}">
                <a16:creationId xmlns:a16="http://schemas.microsoft.com/office/drawing/2014/main" id="{6289D0F9-A755-4A42-A9CD-E4D20D9F6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745456"/>
            <a:ext cx="7543800"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37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96A2AE-4DD5-479D-B55F-A447AF58FAD5}"/>
              </a:ext>
            </a:extLst>
          </p:cNvPr>
          <p:cNvSpPr>
            <a:spLocks noGrp="1"/>
          </p:cNvSpPr>
          <p:nvPr>
            <p:ph type="sldNum" sz="quarter" idx="12"/>
          </p:nvPr>
        </p:nvSpPr>
        <p:spPr/>
        <p:txBody>
          <a:bodyPr/>
          <a:lstStyle/>
          <a:p>
            <a:pPr>
              <a:defRPr/>
            </a:pPr>
            <a:fld id="{9EC544B3-C08B-48E5-A8AE-A1591D0BF105}" type="slidenum">
              <a:rPr lang="en-US" altLang="en-US" smtClean="0"/>
              <a:pPr>
                <a:defRPr/>
              </a:pPr>
              <a:t>43</a:t>
            </a:fld>
            <a:endParaRPr lang="en-US" altLang="en-US"/>
          </a:p>
        </p:txBody>
      </p:sp>
      <p:pic>
        <p:nvPicPr>
          <p:cNvPr id="12290" name="Picture 2" descr="Heapsort - Phase 2 - Schritt 3">
            <a:extLst>
              <a:ext uri="{FF2B5EF4-FFF2-40B4-BE49-F238E27FC236}">
                <a16:creationId xmlns:a16="http://schemas.microsoft.com/office/drawing/2014/main" id="{D6FA73B8-C7C1-43FE-9051-B2BDC44F1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0104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6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B810EF-AC24-44F4-A408-C55BFABAA724}"/>
              </a:ext>
            </a:extLst>
          </p:cNvPr>
          <p:cNvSpPr>
            <a:spLocks noGrp="1"/>
          </p:cNvSpPr>
          <p:nvPr>
            <p:ph type="sldNum" sz="quarter" idx="12"/>
          </p:nvPr>
        </p:nvSpPr>
        <p:spPr/>
        <p:txBody>
          <a:bodyPr/>
          <a:lstStyle/>
          <a:p>
            <a:pPr>
              <a:defRPr/>
            </a:pPr>
            <a:fld id="{9EC544B3-C08B-48E5-A8AE-A1591D0BF105}" type="slidenum">
              <a:rPr lang="en-US" altLang="en-US" smtClean="0"/>
              <a:pPr>
                <a:defRPr/>
              </a:pPr>
              <a:t>44</a:t>
            </a:fld>
            <a:endParaRPr lang="en-US" altLang="en-US"/>
          </a:p>
        </p:txBody>
      </p:sp>
      <p:pic>
        <p:nvPicPr>
          <p:cNvPr id="13314" name="Picture 2" descr="Heapsort - Phase 2 - Schritt 4">
            <a:extLst>
              <a:ext uri="{FF2B5EF4-FFF2-40B4-BE49-F238E27FC236}">
                <a16:creationId xmlns:a16="http://schemas.microsoft.com/office/drawing/2014/main" id="{6A19CC71-A293-43BD-920E-34C4A9FE8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962025"/>
            <a:ext cx="638175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658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0BCFA3-4F4C-46BB-80C1-F04E48CA6704}"/>
              </a:ext>
            </a:extLst>
          </p:cNvPr>
          <p:cNvSpPr>
            <a:spLocks noGrp="1"/>
          </p:cNvSpPr>
          <p:nvPr>
            <p:ph type="sldNum" sz="quarter" idx="12"/>
          </p:nvPr>
        </p:nvSpPr>
        <p:spPr/>
        <p:txBody>
          <a:bodyPr/>
          <a:lstStyle/>
          <a:p>
            <a:pPr>
              <a:defRPr/>
            </a:pPr>
            <a:fld id="{9EC544B3-C08B-48E5-A8AE-A1591D0BF105}" type="slidenum">
              <a:rPr lang="en-US" altLang="en-US" smtClean="0"/>
              <a:pPr>
                <a:defRPr/>
              </a:pPr>
              <a:t>45</a:t>
            </a:fld>
            <a:endParaRPr lang="en-US" altLang="en-US"/>
          </a:p>
        </p:txBody>
      </p:sp>
      <p:pic>
        <p:nvPicPr>
          <p:cNvPr id="14338" name="Picture 2" descr="Heapsort - Phase 2 - Schritt 5">
            <a:extLst>
              <a:ext uri="{FF2B5EF4-FFF2-40B4-BE49-F238E27FC236}">
                <a16:creationId xmlns:a16="http://schemas.microsoft.com/office/drawing/2014/main" id="{A17FA194-BBD7-4353-ADE2-0AAABF441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600200"/>
            <a:ext cx="7848600" cy="326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38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5EB222-2ADE-4176-9BC5-862C7FA3E93D}"/>
              </a:ext>
            </a:extLst>
          </p:cNvPr>
          <p:cNvSpPr>
            <a:spLocks noGrp="1"/>
          </p:cNvSpPr>
          <p:nvPr>
            <p:ph type="sldNum" sz="quarter" idx="12"/>
          </p:nvPr>
        </p:nvSpPr>
        <p:spPr/>
        <p:txBody>
          <a:bodyPr/>
          <a:lstStyle/>
          <a:p>
            <a:pPr>
              <a:defRPr/>
            </a:pPr>
            <a:fld id="{9EC544B3-C08B-48E5-A8AE-A1591D0BF105}" type="slidenum">
              <a:rPr lang="en-US" altLang="en-US" smtClean="0"/>
              <a:pPr>
                <a:defRPr/>
              </a:pPr>
              <a:t>46</a:t>
            </a:fld>
            <a:endParaRPr lang="en-US" altLang="en-US"/>
          </a:p>
        </p:txBody>
      </p:sp>
      <p:pic>
        <p:nvPicPr>
          <p:cNvPr id="15362" name="Picture 2" descr="Heapsort - Phase 2 - Schritt 6">
            <a:extLst>
              <a:ext uri="{FF2B5EF4-FFF2-40B4-BE49-F238E27FC236}">
                <a16:creationId xmlns:a16="http://schemas.microsoft.com/office/drawing/2014/main" id="{2ED111EB-5441-4788-A284-929688D9F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010400" cy="274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50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E34C-7B55-4188-A831-FD90F9AB1B58}"/>
              </a:ext>
            </a:extLst>
          </p:cNvPr>
          <p:cNvSpPr>
            <a:spLocks noGrp="1"/>
          </p:cNvSpPr>
          <p:nvPr>
            <p:ph type="title"/>
          </p:nvPr>
        </p:nvSpPr>
        <p:spPr/>
        <p:txBody>
          <a:bodyPr>
            <a:normAutofit/>
          </a:bodyPr>
          <a:lstStyle/>
          <a:p>
            <a:r>
              <a:rPr lang="en-US" dirty="0"/>
              <a:t>We repeat the process until there is only one element left in the tree:</a:t>
            </a:r>
          </a:p>
        </p:txBody>
      </p:sp>
      <p:sp>
        <p:nvSpPr>
          <p:cNvPr id="4" name="Slide Number Placeholder 3">
            <a:extLst>
              <a:ext uri="{FF2B5EF4-FFF2-40B4-BE49-F238E27FC236}">
                <a16:creationId xmlns:a16="http://schemas.microsoft.com/office/drawing/2014/main" id="{2C65E480-DDAA-4420-BB33-2711A0FFD9DB}"/>
              </a:ext>
            </a:extLst>
          </p:cNvPr>
          <p:cNvSpPr>
            <a:spLocks noGrp="1"/>
          </p:cNvSpPr>
          <p:nvPr>
            <p:ph type="sldNum" sz="quarter" idx="12"/>
          </p:nvPr>
        </p:nvSpPr>
        <p:spPr/>
        <p:txBody>
          <a:bodyPr/>
          <a:lstStyle/>
          <a:p>
            <a:pPr>
              <a:defRPr/>
            </a:pPr>
            <a:fld id="{9EC544B3-C08B-48E5-A8AE-A1591D0BF105}" type="slidenum">
              <a:rPr lang="en-US" altLang="en-US" smtClean="0"/>
              <a:pPr>
                <a:defRPr/>
              </a:pPr>
              <a:t>47</a:t>
            </a:fld>
            <a:endParaRPr lang="en-US" altLang="en-US"/>
          </a:p>
        </p:txBody>
      </p:sp>
      <p:pic>
        <p:nvPicPr>
          <p:cNvPr id="16386" name="Picture 2" descr="Heapsort - Phase 2 - Schritt 7">
            <a:extLst>
              <a:ext uri="{FF2B5EF4-FFF2-40B4-BE49-F238E27FC236}">
                <a16:creationId xmlns:a16="http://schemas.microsoft.com/office/drawing/2014/main" id="{9A8CF732-185C-4251-AF27-32AA79FE1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0023"/>
            <a:ext cx="6858000" cy="243681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eapsort - Phase 2 - Schritt 8">
            <a:extLst>
              <a:ext uri="{FF2B5EF4-FFF2-40B4-BE49-F238E27FC236}">
                <a16:creationId xmlns:a16="http://schemas.microsoft.com/office/drawing/2014/main" id="{A49D3C03-D806-41B4-A447-086670F63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5187977"/>
            <a:ext cx="63817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90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Class Task: </a:t>
            </a:r>
          </a:p>
        </p:txBody>
      </p:sp>
      <p:sp>
        <p:nvSpPr>
          <p:cNvPr id="28675" name="Content Placeholder 2"/>
          <p:cNvSpPr>
            <a:spLocks noGrp="1"/>
          </p:cNvSpPr>
          <p:nvPr>
            <p:ph idx="1"/>
          </p:nvPr>
        </p:nvSpPr>
        <p:spPr>
          <a:xfrm>
            <a:off x="726983" y="1411942"/>
            <a:ext cx="7544360" cy="4916581"/>
          </a:xfrm>
        </p:spPr>
        <p:txBody>
          <a:bodyPr/>
          <a:lstStyle/>
          <a:p>
            <a:pPr algn="just">
              <a:lnSpc>
                <a:spcPts val="2118"/>
              </a:lnSpc>
              <a:tabLst>
                <a:tab pos="301175" algn="l"/>
              </a:tabLst>
            </a:pPr>
            <a:endParaRPr lang="en-CA" altLang="en-US" sz="1765">
              <a:solidFill>
                <a:srgbClr val="000000"/>
              </a:solidFill>
              <a:cs typeface="Times New Roman" panose="02020603050405020304" pitchFamily="18" charset="0"/>
            </a:endParaRPr>
          </a:p>
          <a:p>
            <a:pPr lvl="1" algn="just">
              <a:lnSpc>
                <a:spcPts val="2118"/>
              </a:lnSpc>
              <a:tabLst>
                <a:tab pos="301175" algn="l"/>
              </a:tabLst>
            </a:pPr>
            <a:endParaRPr lang="en-CA" altLang="en-US" sz="1765">
              <a:solidFill>
                <a:srgbClr val="000000"/>
              </a:solidFill>
              <a:cs typeface="Times New Roman" panose="02020603050405020304" pitchFamily="18" charset="0"/>
            </a:endParaRPr>
          </a:p>
          <a:p>
            <a:pPr lvl="1" algn="just">
              <a:lnSpc>
                <a:spcPts val="2118"/>
              </a:lnSpc>
              <a:tabLst>
                <a:tab pos="301175" algn="l"/>
              </a:tabLst>
            </a:pPr>
            <a:endParaRPr lang="en-CA" altLang="en-US" sz="1765">
              <a:solidFill>
                <a:srgbClr val="000000"/>
              </a:solidFill>
              <a:cs typeface="Times New Roman" panose="02020603050405020304" pitchFamily="18" charset="0"/>
            </a:endParaRPr>
          </a:p>
          <a:p>
            <a:pPr algn="just">
              <a:lnSpc>
                <a:spcPts val="2118"/>
              </a:lnSpc>
              <a:tabLst>
                <a:tab pos="301175" algn="l"/>
              </a:tabLst>
            </a:pPr>
            <a:endParaRPr lang="en-CA" altLang="en-US" sz="1765">
              <a:solidFill>
                <a:srgbClr val="000000"/>
              </a:solidFill>
              <a:cs typeface="Times New Roman" panose="02020603050405020304" pitchFamily="18" charset="0"/>
            </a:endParaRPr>
          </a:p>
          <a:p>
            <a:pPr algn="just">
              <a:lnSpc>
                <a:spcPts val="2030"/>
              </a:lnSpc>
              <a:tabLst>
                <a:tab pos="301175" algn="l"/>
              </a:tabLst>
            </a:pPr>
            <a:endParaRPr lang="en-CA" altLang="en-US" sz="1765">
              <a:solidFill>
                <a:srgbClr val="000000"/>
              </a:solidFill>
              <a:cs typeface="Times New Roman" panose="02020603050405020304" pitchFamily="18" charset="0"/>
            </a:endParaRPr>
          </a:p>
          <a:p>
            <a:pPr algn="just">
              <a:lnSpc>
                <a:spcPts val="2030"/>
              </a:lnSpc>
              <a:tabLst>
                <a:tab pos="301175" algn="l"/>
              </a:tabLst>
            </a:pPr>
            <a:endParaRPr lang="en-CA" altLang="en-US" sz="1765">
              <a:solidFill>
                <a:srgbClr val="000000"/>
              </a:solidFill>
            </a:endParaRPr>
          </a:p>
          <a:p>
            <a:pPr algn="just">
              <a:lnSpc>
                <a:spcPts val="2030"/>
              </a:lnSpc>
              <a:tabLst>
                <a:tab pos="301175" algn="l"/>
              </a:tabLst>
            </a:pPr>
            <a:endParaRPr lang="en-CA" altLang="en-US" sz="1765">
              <a:solidFill>
                <a:srgbClr val="000000"/>
              </a:solidFill>
              <a:cs typeface="Times New Roman" panose="02020603050405020304" pitchFamily="18" charset="0"/>
            </a:endParaRPr>
          </a:p>
          <a:p>
            <a:pPr algn="just">
              <a:lnSpc>
                <a:spcPts val="2030"/>
              </a:lnSpc>
              <a:buNone/>
              <a:tabLst>
                <a:tab pos="301175" algn="l"/>
              </a:tabLst>
            </a:pPr>
            <a:endParaRPr lang="en-CA" altLang="en-US" sz="1765">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48</a:t>
            </a:fld>
            <a:endParaRPr lang="en-US" altLang="en-US"/>
          </a:p>
        </p:txBody>
      </p:sp>
      <p:graphicFrame>
        <p:nvGraphicFramePr>
          <p:cNvPr id="4" name="Table 3"/>
          <p:cNvGraphicFramePr>
            <a:graphicFrameLocks noGrp="1"/>
          </p:cNvGraphicFramePr>
          <p:nvPr/>
        </p:nvGraphicFramePr>
        <p:xfrm>
          <a:off x="1546412" y="2492897"/>
          <a:ext cx="5916710" cy="385620"/>
        </p:xfrm>
        <a:graphic>
          <a:graphicData uri="http://schemas.openxmlformats.org/drawingml/2006/table">
            <a:tbl>
              <a:tblPr firstRow="1" bandRow="1">
                <a:tableStyleId>{5940675A-B579-460E-94D1-54222C63F5DA}</a:tableStyleId>
              </a:tblPr>
              <a:tblGrid>
                <a:gridCol w="591671">
                  <a:extLst>
                    <a:ext uri="{9D8B030D-6E8A-4147-A177-3AD203B41FA5}">
                      <a16:colId xmlns:a16="http://schemas.microsoft.com/office/drawing/2014/main" val="20000"/>
                    </a:ext>
                  </a:extLst>
                </a:gridCol>
                <a:gridCol w="591671">
                  <a:extLst>
                    <a:ext uri="{9D8B030D-6E8A-4147-A177-3AD203B41FA5}">
                      <a16:colId xmlns:a16="http://schemas.microsoft.com/office/drawing/2014/main" val="20001"/>
                    </a:ext>
                  </a:extLst>
                </a:gridCol>
                <a:gridCol w="591671">
                  <a:extLst>
                    <a:ext uri="{9D8B030D-6E8A-4147-A177-3AD203B41FA5}">
                      <a16:colId xmlns:a16="http://schemas.microsoft.com/office/drawing/2014/main" val="20002"/>
                    </a:ext>
                  </a:extLst>
                </a:gridCol>
                <a:gridCol w="591671">
                  <a:extLst>
                    <a:ext uri="{9D8B030D-6E8A-4147-A177-3AD203B41FA5}">
                      <a16:colId xmlns:a16="http://schemas.microsoft.com/office/drawing/2014/main" val="20003"/>
                    </a:ext>
                  </a:extLst>
                </a:gridCol>
                <a:gridCol w="591671">
                  <a:extLst>
                    <a:ext uri="{9D8B030D-6E8A-4147-A177-3AD203B41FA5}">
                      <a16:colId xmlns:a16="http://schemas.microsoft.com/office/drawing/2014/main" val="20004"/>
                    </a:ext>
                  </a:extLst>
                </a:gridCol>
                <a:gridCol w="591671">
                  <a:extLst>
                    <a:ext uri="{9D8B030D-6E8A-4147-A177-3AD203B41FA5}">
                      <a16:colId xmlns:a16="http://schemas.microsoft.com/office/drawing/2014/main" val="20005"/>
                    </a:ext>
                  </a:extLst>
                </a:gridCol>
                <a:gridCol w="591671">
                  <a:extLst>
                    <a:ext uri="{9D8B030D-6E8A-4147-A177-3AD203B41FA5}">
                      <a16:colId xmlns:a16="http://schemas.microsoft.com/office/drawing/2014/main" val="20006"/>
                    </a:ext>
                  </a:extLst>
                </a:gridCol>
                <a:gridCol w="591671">
                  <a:extLst>
                    <a:ext uri="{9D8B030D-6E8A-4147-A177-3AD203B41FA5}">
                      <a16:colId xmlns:a16="http://schemas.microsoft.com/office/drawing/2014/main" val="20007"/>
                    </a:ext>
                  </a:extLst>
                </a:gridCol>
                <a:gridCol w="591671">
                  <a:extLst>
                    <a:ext uri="{9D8B030D-6E8A-4147-A177-3AD203B41FA5}">
                      <a16:colId xmlns:a16="http://schemas.microsoft.com/office/drawing/2014/main" val="20008"/>
                    </a:ext>
                  </a:extLst>
                </a:gridCol>
                <a:gridCol w="591671">
                  <a:extLst>
                    <a:ext uri="{9D8B030D-6E8A-4147-A177-3AD203B41FA5}">
                      <a16:colId xmlns:a16="http://schemas.microsoft.com/office/drawing/2014/main" val="20009"/>
                    </a:ext>
                  </a:extLst>
                </a:gridCol>
              </a:tblGrid>
              <a:tr h="360040">
                <a:tc>
                  <a:txBody>
                    <a:bodyPr/>
                    <a:lstStyle/>
                    <a:p>
                      <a:r>
                        <a:rPr lang="en-US" sz="2000" dirty="0"/>
                        <a:t>1</a:t>
                      </a:r>
                    </a:p>
                  </a:txBody>
                  <a:tcPr marL="80682" marR="80682" marT="40410" marB="40410"/>
                </a:tc>
                <a:tc>
                  <a:txBody>
                    <a:bodyPr/>
                    <a:lstStyle/>
                    <a:p>
                      <a:r>
                        <a:rPr lang="en-US" sz="2000" dirty="0"/>
                        <a:t>6</a:t>
                      </a:r>
                    </a:p>
                  </a:txBody>
                  <a:tcPr marL="80682" marR="80682" marT="40410" marB="40410"/>
                </a:tc>
                <a:tc>
                  <a:txBody>
                    <a:bodyPr/>
                    <a:lstStyle/>
                    <a:p>
                      <a:r>
                        <a:rPr lang="en-US" sz="2000" dirty="0"/>
                        <a:t>9</a:t>
                      </a:r>
                    </a:p>
                  </a:txBody>
                  <a:tcPr marL="80682" marR="80682" marT="40410" marB="40410"/>
                </a:tc>
                <a:tc>
                  <a:txBody>
                    <a:bodyPr/>
                    <a:lstStyle/>
                    <a:p>
                      <a:r>
                        <a:rPr lang="en-US" sz="2000" dirty="0"/>
                        <a:t>2</a:t>
                      </a:r>
                    </a:p>
                  </a:txBody>
                  <a:tcPr marL="80682" marR="80682" marT="40410" marB="40410"/>
                </a:tc>
                <a:tc>
                  <a:txBody>
                    <a:bodyPr/>
                    <a:lstStyle/>
                    <a:p>
                      <a:r>
                        <a:rPr lang="en-US" sz="2000" dirty="0"/>
                        <a:t>7</a:t>
                      </a:r>
                    </a:p>
                  </a:txBody>
                  <a:tcPr marL="80682" marR="80682" marT="40410" marB="40410"/>
                </a:tc>
                <a:tc>
                  <a:txBody>
                    <a:bodyPr/>
                    <a:lstStyle/>
                    <a:p>
                      <a:r>
                        <a:rPr lang="en-US" sz="2000" dirty="0"/>
                        <a:t>5</a:t>
                      </a:r>
                    </a:p>
                  </a:txBody>
                  <a:tcPr marL="80682" marR="80682" marT="40410" marB="40410"/>
                </a:tc>
                <a:tc>
                  <a:txBody>
                    <a:bodyPr/>
                    <a:lstStyle/>
                    <a:p>
                      <a:r>
                        <a:rPr lang="en-US" sz="2000" dirty="0"/>
                        <a:t>2</a:t>
                      </a:r>
                    </a:p>
                  </a:txBody>
                  <a:tcPr marL="80682" marR="80682" marT="40410" marB="40410"/>
                </a:tc>
                <a:tc>
                  <a:txBody>
                    <a:bodyPr/>
                    <a:lstStyle/>
                    <a:p>
                      <a:r>
                        <a:rPr lang="en-US" sz="2000" dirty="0"/>
                        <a:t>7</a:t>
                      </a:r>
                    </a:p>
                  </a:txBody>
                  <a:tcPr marL="80682" marR="80682" marT="40410" marB="40410"/>
                </a:tc>
                <a:tc>
                  <a:txBody>
                    <a:bodyPr/>
                    <a:lstStyle/>
                    <a:p>
                      <a:r>
                        <a:rPr lang="en-US" sz="2000" dirty="0"/>
                        <a:t>4</a:t>
                      </a:r>
                    </a:p>
                  </a:txBody>
                  <a:tcPr marL="80682" marR="80682" marT="40410" marB="40410"/>
                </a:tc>
                <a:tc>
                  <a:txBody>
                    <a:bodyPr/>
                    <a:lstStyle/>
                    <a:p>
                      <a:r>
                        <a:rPr lang="en-US" sz="2000" dirty="0"/>
                        <a:t>10</a:t>
                      </a:r>
                    </a:p>
                  </a:txBody>
                  <a:tcPr marL="80682" marR="80682" marT="40410" marB="40410"/>
                </a:tc>
                <a:extLst>
                  <a:ext uri="{0D108BD9-81ED-4DB2-BD59-A6C34878D82A}">
                    <a16:rowId xmlns:a16="http://schemas.microsoft.com/office/drawing/2014/main" val="10000"/>
                  </a:ext>
                </a:extLst>
              </a:tr>
            </a:tbl>
          </a:graphicData>
        </a:graphic>
      </p:graphicFrame>
      <p:sp>
        <p:nvSpPr>
          <p:cNvPr id="28700" name="TextBox 14"/>
          <p:cNvSpPr txBox="1">
            <a:spLocks noChangeArrowheads="1"/>
          </p:cNvSpPr>
          <p:nvPr/>
        </p:nvSpPr>
        <p:spPr bwMode="auto">
          <a:xfrm>
            <a:off x="1344706" y="3574676"/>
            <a:ext cx="42358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342900" indent="-342900" eaLnBrk="1" hangingPunct="1">
              <a:lnSpc>
                <a:spcPts val="2382"/>
              </a:lnSpc>
              <a:buFont typeface="Arial" panose="020B0604020202020204" pitchFamily="34" charset="0"/>
              <a:buChar char="•"/>
            </a:pPr>
            <a:r>
              <a:rPr lang="en-CA" altLang="en-US" sz="2206" b="1" dirty="0">
                <a:solidFill>
                  <a:srgbClr val="000000"/>
                </a:solidFill>
                <a:cs typeface="Times New Roman" panose="02020603050405020304" pitchFamily="18" charset="0"/>
              </a:rPr>
              <a:t>Maintain minimum heap tree</a:t>
            </a:r>
          </a:p>
          <a:p>
            <a:pPr marL="342900" indent="-342900" eaLnBrk="1" hangingPunct="1">
              <a:lnSpc>
                <a:spcPts val="2382"/>
              </a:lnSpc>
              <a:buFont typeface="Arial" panose="020B0604020202020204" pitchFamily="34" charset="0"/>
              <a:buChar char="•"/>
            </a:pPr>
            <a:r>
              <a:rPr lang="en-CA" altLang="en-US" sz="2206" b="1" dirty="0">
                <a:solidFill>
                  <a:srgbClr val="000000"/>
                </a:solidFill>
                <a:cs typeface="Times New Roman" panose="02020603050405020304" pitchFamily="18" charset="0"/>
              </a:rPr>
              <a:t>Sort heap in descending order</a:t>
            </a:r>
            <a:endParaRPr lang="en-CA" altLang="en-US" sz="2206" dirty="0">
              <a:solidFill>
                <a:srgbClr val="000000"/>
              </a:solidFill>
              <a:cs typeface="Times New Roman" panose="02020603050405020304" pitchFamily="18" charset="0"/>
            </a:endParaRPr>
          </a:p>
          <a:p>
            <a:pPr marL="342900" indent="-342900" eaLnBrk="1" hangingPunct="1">
              <a:lnSpc>
                <a:spcPts val="2438"/>
              </a:lnSpc>
              <a:buFont typeface="Arial" panose="020B0604020202020204" pitchFamily="34" charset="0"/>
              <a:buChar char="•"/>
            </a:pPr>
            <a:endParaRPr lang="en-CA" altLang="en-US" sz="2206" dirty="0">
              <a:solidFill>
                <a:srgbClr val="000000"/>
              </a:solidFill>
            </a:endParaRPr>
          </a:p>
        </p:txBody>
      </p:sp>
    </p:spTree>
    <p:extLst>
      <p:ext uri="{BB962C8B-B14F-4D97-AF65-F5344CB8AC3E}">
        <p14:creationId xmlns:p14="http://schemas.microsoft.com/office/powerpoint/2010/main" val="1672696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Task1</a:t>
            </a:r>
          </a:p>
        </p:txBody>
      </p:sp>
      <p:sp>
        <p:nvSpPr>
          <p:cNvPr id="3" name="Content Placeholder 2"/>
          <p:cNvSpPr>
            <a:spLocks noGrp="1"/>
          </p:cNvSpPr>
          <p:nvPr>
            <p:ph idx="1"/>
          </p:nvPr>
        </p:nvSpPr>
        <p:spPr/>
        <p:txBody>
          <a:bodyPr/>
          <a:lstStyle/>
          <a:p>
            <a:r>
              <a:rPr lang="en-US" dirty="0"/>
              <a:t>Sort the array in descending order using heap sort algorithm</a:t>
            </a:r>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49</a:t>
            </a:fld>
            <a:endParaRPr lang="en-US" altLang="en-US"/>
          </a:p>
        </p:txBody>
      </p:sp>
      <p:grpSp>
        <p:nvGrpSpPr>
          <p:cNvPr id="16" name="Group 4"/>
          <p:cNvGrpSpPr>
            <a:grpSpLocks/>
          </p:cNvGrpSpPr>
          <p:nvPr/>
        </p:nvGrpSpPr>
        <p:grpSpPr bwMode="auto">
          <a:xfrm>
            <a:off x="1143000" y="2743200"/>
            <a:ext cx="5121275" cy="469900"/>
            <a:chOff x="444" y="668"/>
            <a:chExt cx="3226" cy="296"/>
          </a:xfrm>
        </p:grpSpPr>
        <p:sp>
          <p:nvSpPr>
            <p:cNvPr id="17" name="Text Box 5"/>
            <p:cNvSpPr txBox="1">
              <a:spLocks noChangeArrowheads="1"/>
            </p:cNvSpPr>
            <p:nvPr/>
          </p:nvSpPr>
          <p:spPr bwMode="auto">
            <a:xfrm>
              <a:off x="444"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24</a:t>
              </a:r>
            </a:p>
          </p:txBody>
        </p:sp>
        <p:sp>
          <p:nvSpPr>
            <p:cNvPr id="18" name="Text Box 6"/>
            <p:cNvSpPr txBox="1">
              <a:spLocks noChangeArrowheads="1"/>
            </p:cNvSpPr>
            <p:nvPr/>
          </p:nvSpPr>
          <p:spPr bwMode="auto">
            <a:xfrm>
              <a:off x="770"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21</a:t>
              </a:r>
            </a:p>
          </p:txBody>
        </p:sp>
        <p:sp>
          <p:nvSpPr>
            <p:cNvPr id="19" name="Text Box 7"/>
            <p:cNvSpPr txBox="1">
              <a:spLocks noChangeArrowheads="1"/>
            </p:cNvSpPr>
            <p:nvPr/>
          </p:nvSpPr>
          <p:spPr bwMode="auto">
            <a:xfrm>
              <a:off x="1096"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23</a:t>
              </a:r>
            </a:p>
          </p:txBody>
        </p:sp>
        <p:sp>
          <p:nvSpPr>
            <p:cNvPr id="20" name="Text Box 8"/>
            <p:cNvSpPr txBox="1">
              <a:spLocks noChangeArrowheads="1"/>
            </p:cNvSpPr>
            <p:nvPr/>
          </p:nvSpPr>
          <p:spPr bwMode="auto">
            <a:xfrm>
              <a:off x="1423"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22</a:t>
              </a:r>
            </a:p>
          </p:txBody>
        </p:sp>
        <p:sp>
          <p:nvSpPr>
            <p:cNvPr id="21" name="Text Box 9"/>
            <p:cNvSpPr txBox="1">
              <a:spLocks noChangeArrowheads="1"/>
            </p:cNvSpPr>
            <p:nvPr/>
          </p:nvSpPr>
          <p:spPr bwMode="auto">
            <a:xfrm>
              <a:off x="1749"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36</a:t>
              </a:r>
            </a:p>
          </p:txBody>
        </p:sp>
        <p:sp>
          <p:nvSpPr>
            <p:cNvPr id="22" name="Text Box 10"/>
            <p:cNvSpPr txBox="1">
              <a:spLocks noChangeArrowheads="1"/>
            </p:cNvSpPr>
            <p:nvPr/>
          </p:nvSpPr>
          <p:spPr bwMode="auto">
            <a:xfrm>
              <a:off x="2076"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29</a:t>
              </a:r>
            </a:p>
          </p:txBody>
        </p:sp>
        <p:sp>
          <p:nvSpPr>
            <p:cNvPr id="23" name="Text Box 11"/>
            <p:cNvSpPr txBox="1">
              <a:spLocks noChangeArrowheads="1"/>
            </p:cNvSpPr>
            <p:nvPr/>
          </p:nvSpPr>
          <p:spPr bwMode="auto">
            <a:xfrm>
              <a:off x="2383"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30</a:t>
              </a:r>
            </a:p>
          </p:txBody>
        </p:sp>
        <p:sp>
          <p:nvSpPr>
            <p:cNvPr id="24" name="Text Box 12"/>
            <p:cNvSpPr txBox="1">
              <a:spLocks noChangeArrowheads="1"/>
            </p:cNvSpPr>
            <p:nvPr/>
          </p:nvSpPr>
          <p:spPr bwMode="auto">
            <a:xfrm>
              <a:off x="2710"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34</a:t>
              </a:r>
            </a:p>
          </p:txBody>
        </p:sp>
        <p:sp>
          <p:nvSpPr>
            <p:cNvPr id="25" name="Text Box 13"/>
            <p:cNvSpPr txBox="1">
              <a:spLocks noChangeArrowheads="1"/>
            </p:cNvSpPr>
            <p:nvPr/>
          </p:nvSpPr>
          <p:spPr bwMode="auto">
            <a:xfrm>
              <a:off x="3027"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28</a:t>
              </a:r>
            </a:p>
          </p:txBody>
        </p:sp>
        <p:sp>
          <p:nvSpPr>
            <p:cNvPr id="26" name="Text Box 14"/>
            <p:cNvSpPr txBox="1">
              <a:spLocks noChangeArrowheads="1"/>
            </p:cNvSpPr>
            <p:nvPr/>
          </p:nvSpPr>
          <p:spPr bwMode="auto">
            <a:xfrm>
              <a:off x="3354" y="668"/>
              <a:ext cx="316" cy="296"/>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a:t>27</a:t>
              </a:r>
            </a:p>
          </p:txBody>
        </p:sp>
      </p:grpSp>
    </p:spTree>
    <p:extLst>
      <p:ext uri="{BB962C8B-B14F-4D97-AF65-F5344CB8AC3E}">
        <p14:creationId xmlns:p14="http://schemas.microsoft.com/office/powerpoint/2010/main" val="118033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dirty="0"/>
              <a:t>Binary Heap </a:t>
            </a:r>
          </a:p>
        </p:txBody>
      </p:sp>
      <p:sp>
        <p:nvSpPr>
          <p:cNvPr id="10243" name="Content Placeholder 2"/>
          <p:cNvSpPr>
            <a:spLocks noGrp="1"/>
          </p:cNvSpPr>
          <p:nvPr>
            <p:ph idx="1"/>
          </p:nvPr>
        </p:nvSpPr>
        <p:spPr>
          <a:xfrm>
            <a:off x="914400" y="1447800"/>
            <a:ext cx="7542960" cy="4572000"/>
          </a:xfrm>
        </p:spPr>
        <p:txBody>
          <a:bodyPr/>
          <a:lstStyle/>
          <a:p>
            <a:pPr algn="just" eaLnBrk="1" hangingPunct="1"/>
            <a:endParaRPr lang="en-CA" altLang="en-US" sz="2400" dirty="0"/>
          </a:p>
          <a:p>
            <a:pPr algn="just" eaLnBrk="1" hangingPunct="1"/>
            <a:r>
              <a:rPr lang="en-CA" altLang="en-US" sz="2400" dirty="0"/>
              <a:t>A heap is a complete binary tree which satisfy heap ordering property (max heap or min heap)</a:t>
            </a:r>
            <a:endParaRPr lang="en-US" altLang="en-US" sz="2400" dirty="0"/>
          </a:p>
          <a:p>
            <a:pPr algn="just" eaLnBrk="1" hangingPunct="1"/>
            <a:endParaRPr lang="en-CA" altLang="en-US" sz="2400" dirty="0"/>
          </a:p>
          <a:p>
            <a:pPr algn="just" eaLnBrk="1" hangingPunct="1"/>
            <a:r>
              <a:rPr lang="en-CA" altLang="en-US" sz="2400" dirty="0"/>
              <a:t>Can  be implemented efficiently in an array.</a:t>
            </a:r>
          </a:p>
          <a:p>
            <a:pPr algn="just" eaLnBrk="1" hangingPunct="1"/>
            <a:endParaRPr lang="en-CA" altLang="en-US" sz="2400" dirty="0">
              <a:solidFill>
                <a:srgbClr val="000000"/>
              </a:solidFill>
              <a:cs typeface="Times New Roman" panose="02020603050405020304" pitchFamily="18" charset="0"/>
            </a:endParaRPr>
          </a:p>
          <a:p>
            <a:pPr algn="just">
              <a:defRPr/>
            </a:pPr>
            <a:r>
              <a:rPr lang="en-CA" altLang="en-US" sz="2400" dirty="0">
                <a:solidFill>
                  <a:srgbClr val="000000"/>
                </a:solidFill>
                <a:cs typeface="Times New Roman" panose="02020603050405020304" pitchFamily="18" charset="0"/>
              </a:rPr>
              <a:t> </a:t>
            </a:r>
            <a:r>
              <a:rPr lang="en-CA" altLang="en-US" sz="2400" dirty="0"/>
              <a:t>It can be used for heap sort and  the efficient representation of certain dynamic priority lists, such the list of tasks to be scheduled by an operating system.</a:t>
            </a:r>
          </a:p>
          <a:p>
            <a:pPr algn="just">
              <a:defRPr/>
            </a:pPr>
            <a:endParaRPr lang="en-CA" altLang="en-US" sz="2400" dirty="0"/>
          </a:p>
          <a:p>
            <a:pPr algn="just">
              <a:defRPr/>
            </a:pPr>
            <a:endParaRPr lang="en-CA" altLang="en-US" sz="2400" b="1" i="1" dirty="0"/>
          </a:p>
          <a:p>
            <a:pPr algn="just">
              <a:defRPr/>
            </a:pPr>
            <a:endParaRPr lang="en-CA" altLang="en-US" sz="2400" b="1" i="1" dirty="0"/>
          </a:p>
          <a:p>
            <a:pPr algn="just" eaLnBrk="1" hangingPunct="1"/>
            <a:endParaRPr lang="en-US" altLang="en-US" sz="2400" b="1" i="1" dirty="0"/>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5</a:t>
            </a:fld>
            <a:endParaRPr lang="en-US" altLang="en-US"/>
          </a:p>
        </p:txBody>
      </p:sp>
    </p:spTree>
    <p:extLst>
      <p:ext uri="{BB962C8B-B14F-4D97-AF65-F5344CB8AC3E}">
        <p14:creationId xmlns:p14="http://schemas.microsoft.com/office/powerpoint/2010/main" val="2614532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Task2</a:t>
            </a:r>
          </a:p>
        </p:txBody>
      </p:sp>
      <p:sp>
        <p:nvSpPr>
          <p:cNvPr id="3" name="Content Placeholder 2"/>
          <p:cNvSpPr>
            <a:spLocks noGrp="1"/>
          </p:cNvSpPr>
          <p:nvPr>
            <p:ph idx="1"/>
          </p:nvPr>
        </p:nvSpPr>
        <p:spPr/>
        <p:txBody>
          <a:bodyPr/>
          <a:lstStyle/>
          <a:p>
            <a:r>
              <a:rPr lang="en-US" dirty="0"/>
              <a:t>Sort the array in descending order using heap sort algorithm</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50</a:t>
            </a:fld>
            <a:endParaRPr lang="en-US" altLang="en-US"/>
          </a:p>
        </p:txBody>
      </p:sp>
      <p:grpSp>
        <p:nvGrpSpPr>
          <p:cNvPr id="6" name="Group 4"/>
          <p:cNvGrpSpPr>
            <a:grpSpLocks/>
          </p:cNvGrpSpPr>
          <p:nvPr/>
        </p:nvGrpSpPr>
        <p:grpSpPr bwMode="auto">
          <a:xfrm>
            <a:off x="1981200" y="3048000"/>
            <a:ext cx="5029200" cy="609600"/>
            <a:chOff x="444" y="668"/>
            <a:chExt cx="2342" cy="233"/>
          </a:xfrm>
        </p:grpSpPr>
        <p:sp>
          <p:nvSpPr>
            <p:cNvPr id="7" name="Text Box 5"/>
            <p:cNvSpPr txBox="1">
              <a:spLocks noChangeArrowheads="1"/>
            </p:cNvSpPr>
            <p:nvPr/>
          </p:nvSpPr>
          <p:spPr bwMode="auto">
            <a:xfrm>
              <a:off x="444" y="668"/>
              <a:ext cx="318" cy="233"/>
            </a:xfrm>
            <a:prstGeom prst="rect">
              <a:avLst/>
            </a:prstGeom>
            <a:solidFill>
              <a:srgbClr val="CCECFF"/>
            </a:solidFill>
            <a:ln w="12700">
              <a:solidFill>
                <a:schemeClr val="tx1"/>
              </a:solidFill>
              <a:miter lim="800000"/>
              <a:headEnd type="none" w="sm" len="sm"/>
              <a:tailEnd type="none" w="sm" len="sm"/>
            </a:ln>
            <a:effectLst/>
          </p:spPr>
          <p:txBody>
            <a:bodyPr wrap="square">
              <a:spAutoFit/>
            </a:bodyPr>
            <a:lstStyle/>
            <a:p>
              <a:r>
                <a:rPr lang="en-US" dirty="0"/>
                <a:t>5   </a:t>
              </a:r>
            </a:p>
          </p:txBody>
        </p:sp>
        <p:sp>
          <p:nvSpPr>
            <p:cNvPr id="8" name="Text Box 6"/>
            <p:cNvSpPr txBox="1">
              <a:spLocks noChangeArrowheads="1"/>
            </p:cNvSpPr>
            <p:nvPr/>
          </p:nvSpPr>
          <p:spPr bwMode="auto">
            <a:xfrm>
              <a:off x="770"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3  </a:t>
              </a:r>
            </a:p>
          </p:txBody>
        </p:sp>
        <p:sp>
          <p:nvSpPr>
            <p:cNvPr id="9" name="Text Box 7"/>
            <p:cNvSpPr txBox="1">
              <a:spLocks noChangeArrowheads="1"/>
            </p:cNvSpPr>
            <p:nvPr/>
          </p:nvSpPr>
          <p:spPr bwMode="auto">
            <a:xfrm>
              <a:off x="1068"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1  </a:t>
              </a:r>
            </a:p>
          </p:txBody>
        </p:sp>
        <p:sp>
          <p:nvSpPr>
            <p:cNvPr id="10" name="Text Box 8"/>
            <p:cNvSpPr txBox="1">
              <a:spLocks noChangeArrowheads="1"/>
            </p:cNvSpPr>
            <p:nvPr/>
          </p:nvSpPr>
          <p:spPr bwMode="auto">
            <a:xfrm>
              <a:off x="1356"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9  </a:t>
              </a:r>
            </a:p>
          </p:txBody>
        </p:sp>
        <p:sp>
          <p:nvSpPr>
            <p:cNvPr id="11" name="Text Box 9"/>
            <p:cNvSpPr txBox="1">
              <a:spLocks noChangeArrowheads="1"/>
            </p:cNvSpPr>
            <p:nvPr/>
          </p:nvSpPr>
          <p:spPr bwMode="auto">
            <a:xfrm>
              <a:off x="1644"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8  </a:t>
              </a:r>
            </a:p>
          </p:txBody>
        </p:sp>
        <p:sp>
          <p:nvSpPr>
            <p:cNvPr id="12" name="Text Box 10"/>
            <p:cNvSpPr txBox="1">
              <a:spLocks noChangeArrowheads="1"/>
            </p:cNvSpPr>
            <p:nvPr/>
          </p:nvSpPr>
          <p:spPr bwMode="auto">
            <a:xfrm>
              <a:off x="1932"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2  </a:t>
              </a:r>
            </a:p>
          </p:txBody>
        </p:sp>
        <p:sp>
          <p:nvSpPr>
            <p:cNvPr id="13" name="Text Box 11"/>
            <p:cNvSpPr txBox="1">
              <a:spLocks noChangeArrowheads="1"/>
            </p:cNvSpPr>
            <p:nvPr/>
          </p:nvSpPr>
          <p:spPr bwMode="auto">
            <a:xfrm>
              <a:off x="2220"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4  </a:t>
              </a:r>
            </a:p>
          </p:txBody>
        </p:sp>
        <p:sp>
          <p:nvSpPr>
            <p:cNvPr id="14" name="Text Box 12"/>
            <p:cNvSpPr txBox="1">
              <a:spLocks noChangeArrowheads="1"/>
            </p:cNvSpPr>
            <p:nvPr/>
          </p:nvSpPr>
          <p:spPr bwMode="auto">
            <a:xfrm>
              <a:off x="2508" y="668"/>
              <a:ext cx="278" cy="23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dirty="0"/>
                <a:t>7  </a:t>
              </a:r>
            </a:p>
          </p:txBody>
        </p:sp>
      </p:grpSp>
    </p:spTree>
    <p:extLst>
      <p:ext uri="{BB962C8B-B14F-4D97-AF65-F5344CB8AC3E}">
        <p14:creationId xmlns:p14="http://schemas.microsoft.com/office/powerpoint/2010/main" val="1663445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51</a:t>
            </a:fld>
            <a:endParaRPr lang="en-US" altLang="en-US"/>
          </a:p>
        </p:txBody>
      </p:sp>
      <p:sp>
        <p:nvSpPr>
          <p:cNvPr id="5" name="Rectangle 4"/>
          <p:cNvSpPr/>
          <p:nvPr/>
        </p:nvSpPr>
        <p:spPr>
          <a:xfrm>
            <a:off x="2286000" y="2209800"/>
            <a:ext cx="4115229" cy="1107996"/>
          </a:xfrm>
          <a:prstGeom prst="rect">
            <a:avLst/>
          </a:prstGeom>
        </p:spPr>
        <p:txBody>
          <a:bodyPr wrap="none">
            <a:spAutoFit/>
          </a:bodyPr>
          <a:lstStyle/>
          <a:p>
            <a:r>
              <a:rPr lang="en-CA" altLang="en-US" sz="6600" b="1" dirty="0">
                <a:solidFill>
                  <a:srgbClr val="000000"/>
                </a:solidFill>
                <a:latin typeface="Times New Roman Bold" pitchFamily="18" charset="0"/>
                <a:cs typeface="Times New Roman Bold" pitchFamily="18" charset="0"/>
              </a:rPr>
              <a:t>Thank you</a:t>
            </a:r>
            <a:endParaRPr lang="en-US" sz="6600" dirty="0"/>
          </a:p>
        </p:txBody>
      </p:sp>
    </p:spTree>
    <p:extLst>
      <p:ext uri="{BB962C8B-B14F-4D97-AF65-F5344CB8AC3E}">
        <p14:creationId xmlns:p14="http://schemas.microsoft.com/office/powerpoint/2010/main" val="210153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34471" y="260648"/>
            <a:ext cx="8875059" cy="62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2"/>
          <p:cNvSpPr txBox="1">
            <a:spLocks noChangeArrowheads="1"/>
          </p:cNvSpPr>
          <p:nvPr/>
        </p:nvSpPr>
        <p:spPr bwMode="auto">
          <a:xfrm>
            <a:off x="1322295" y="907676"/>
            <a:ext cx="5499454" cy="105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4059"/>
              </a:lnSpc>
            </a:pPr>
            <a:r>
              <a:rPr lang="en-CA" altLang="en-US" sz="3530" dirty="0">
                <a:solidFill>
                  <a:srgbClr val="000000"/>
                </a:solidFill>
                <a:cs typeface="Times New Roman" panose="02020603050405020304" pitchFamily="18" charset="0"/>
              </a:rPr>
              <a:t>Heap : A complete binary tree</a:t>
            </a:r>
          </a:p>
          <a:p>
            <a:pPr eaLnBrk="1" hangingPunct="1">
              <a:lnSpc>
                <a:spcPts val="4059"/>
              </a:lnSpc>
            </a:pPr>
            <a:endParaRPr lang="en-CA" altLang="en-US" sz="3530" dirty="0">
              <a:solidFill>
                <a:srgbClr val="000000"/>
              </a:solidFill>
            </a:endParaRPr>
          </a:p>
        </p:txBody>
      </p:sp>
      <p:sp>
        <p:nvSpPr>
          <p:cNvPr id="12292" name="TextBox 3"/>
          <p:cNvSpPr txBox="1">
            <a:spLocks noChangeArrowheads="1"/>
          </p:cNvSpPr>
          <p:nvPr/>
        </p:nvSpPr>
        <p:spPr bwMode="auto">
          <a:xfrm>
            <a:off x="5244353" y="2123951"/>
            <a:ext cx="36388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T[1]</a:t>
            </a:r>
          </a:p>
          <a:p>
            <a:pPr eaLnBrk="1" hangingPunct="1">
              <a:lnSpc>
                <a:spcPts val="2030"/>
              </a:lnSpc>
            </a:pPr>
            <a:endParaRPr lang="en-CA" altLang="en-US" sz="1765" dirty="0">
              <a:solidFill>
                <a:srgbClr val="000000"/>
              </a:solidFill>
            </a:endParaRPr>
          </a:p>
        </p:txBody>
      </p:sp>
      <p:sp>
        <p:nvSpPr>
          <p:cNvPr id="12293" name="TextBox 4"/>
          <p:cNvSpPr txBox="1">
            <a:spLocks noChangeArrowheads="1"/>
          </p:cNvSpPr>
          <p:nvPr/>
        </p:nvSpPr>
        <p:spPr bwMode="auto">
          <a:xfrm>
            <a:off x="6858000" y="2945747"/>
            <a:ext cx="36388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T[3]</a:t>
            </a:r>
          </a:p>
          <a:p>
            <a:pPr eaLnBrk="1" hangingPunct="1">
              <a:lnSpc>
                <a:spcPts val="2030"/>
              </a:lnSpc>
            </a:pPr>
            <a:endParaRPr lang="en-US" altLang="en-US"/>
          </a:p>
        </p:txBody>
      </p:sp>
      <p:sp>
        <p:nvSpPr>
          <p:cNvPr id="12294" name="TextBox 5"/>
          <p:cNvSpPr txBox="1">
            <a:spLocks noChangeArrowheads="1"/>
          </p:cNvSpPr>
          <p:nvPr/>
        </p:nvSpPr>
        <p:spPr bwMode="auto">
          <a:xfrm>
            <a:off x="2823883" y="3429000"/>
            <a:ext cx="36388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T[2]</a:t>
            </a:r>
          </a:p>
          <a:p>
            <a:pPr eaLnBrk="1" hangingPunct="1">
              <a:lnSpc>
                <a:spcPts val="2030"/>
              </a:lnSpc>
            </a:pPr>
            <a:endParaRPr lang="en-US" altLang="en-US" dirty="0"/>
          </a:p>
        </p:txBody>
      </p:sp>
      <p:sp>
        <p:nvSpPr>
          <p:cNvPr id="12295" name="TextBox 6"/>
          <p:cNvSpPr txBox="1">
            <a:spLocks noChangeArrowheads="1"/>
          </p:cNvSpPr>
          <p:nvPr/>
        </p:nvSpPr>
        <p:spPr bwMode="auto">
          <a:xfrm>
            <a:off x="1680883" y="4140175"/>
            <a:ext cx="36388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T[4]</a:t>
            </a:r>
          </a:p>
          <a:p>
            <a:pPr eaLnBrk="1" hangingPunct="1">
              <a:lnSpc>
                <a:spcPts val="2030"/>
              </a:lnSpc>
            </a:pPr>
            <a:endParaRPr lang="en-CA" altLang="en-US" sz="1765" dirty="0">
              <a:solidFill>
                <a:srgbClr val="000000"/>
              </a:solidFill>
            </a:endParaRPr>
          </a:p>
        </p:txBody>
      </p:sp>
      <p:sp>
        <p:nvSpPr>
          <p:cNvPr id="12296" name="TextBox 7"/>
          <p:cNvSpPr txBox="1">
            <a:spLocks noChangeArrowheads="1"/>
          </p:cNvSpPr>
          <p:nvPr/>
        </p:nvSpPr>
        <p:spPr bwMode="auto">
          <a:xfrm>
            <a:off x="1043608" y="5076279"/>
            <a:ext cx="1599797"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3573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3573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3573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3573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3573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13573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13573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13573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13573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T[8]                 T[9]</a:t>
            </a:r>
          </a:p>
          <a:p>
            <a:pPr eaLnBrk="1" hangingPunct="1">
              <a:lnSpc>
                <a:spcPts val="2030"/>
              </a:lnSpc>
            </a:pPr>
            <a:endParaRPr lang="en-CA" altLang="en-US" sz="1765" dirty="0">
              <a:solidFill>
                <a:srgbClr val="000000"/>
              </a:solidFill>
            </a:endParaRPr>
          </a:p>
        </p:txBody>
      </p:sp>
      <p:sp>
        <p:nvSpPr>
          <p:cNvPr id="12297" name="TextBox 8"/>
          <p:cNvSpPr txBox="1">
            <a:spLocks noChangeArrowheads="1"/>
          </p:cNvSpPr>
          <p:nvPr/>
        </p:nvSpPr>
        <p:spPr bwMode="auto">
          <a:xfrm>
            <a:off x="4102754" y="4005064"/>
            <a:ext cx="36388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T[5]</a:t>
            </a:r>
          </a:p>
          <a:p>
            <a:pPr eaLnBrk="1" hangingPunct="1">
              <a:lnSpc>
                <a:spcPts val="2030"/>
              </a:lnSpc>
            </a:pPr>
            <a:endParaRPr lang="en-CA" altLang="en-US" sz="1765" dirty="0">
              <a:solidFill>
                <a:srgbClr val="000000"/>
              </a:solidFill>
            </a:endParaRPr>
          </a:p>
        </p:txBody>
      </p:sp>
      <p:sp>
        <p:nvSpPr>
          <p:cNvPr id="12298" name="TextBox 9"/>
          <p:cNvSpPr txBox="1">
            <a:spLocks noChangeArrowheads="1"/>
          </p:cNvSpPr>
          <p:nvPr/>
        </p:nvSpPr>
        <p:spPr bwMode="auto">
          <a:xfrm>
            <a:off x="3507441" y="5004271"/>
            <a:ext cx="479298"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T[10]</a:t>
            </a:r>
          </a:p>
          <a:p>
            <a:pPr eaLnBrk="1" hangingPunct="1">
              <a:lnSpc>
                <a:spcPts val="2030"/>
              </a:lnSpc>
            </a:pPr>
            <a:endParaRPr lang="en-CA" altLang="en-US" sz="1765" dirty="0">
              <a:solidFill>
                <a:srgbClr val="000000"/>
              </a:solidFill>
            </a:endParaRPr>
          </a:p>
        </p:txBody>
      </p:sp>
      <p:sp>
        <p:nvSpPr>
          <p:cNvPr id="12299" name="TextBox 10"/>
          <p:cNvSpPr txBox="1">
            <a:spLocks noChangeArrowheads="1"/>
          </p:cNvSpPr>
          <p:nvPr/>
        </p:nvSpPr>
        <p:spPr bwMode="auto">
          <a:xfrm>
            <a:off x="5868144" y="4049463"/>
            <a:ext cx="2664296"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220821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220821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220821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220821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2208213" algn="l"/>
              </a:tabLst>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tabLst>
                <a:tab pos="2208213" algn="l"/>
              </a:tabLs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tabLst>
                <a:tab pos="2208213" algn="l"/>
              </a:tabLs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tabLst>
                <a:tab pos="2208213" algn="l"/>
              </a:tabLs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tabLst>
                <a:tab pos="2208213" algn="l"/>
              </a:tabLst>
              <a:defRPr>
                <a:solidFill>
                  <a:schemeClr val="tx1"/>
                </a:solidFill>
                <a:latin typeface="Calibri" panose="020F0502020204030204" pitchFamily="34" charset="0"/>
                <a:cs typeface="Arial" panose="020B0604020202020204" pitchFamily="34" charset="0"/>
              </a:defRPr>
            </a:lvl9pPr>
          </a:lstStyle>
          <a:p>
            <a:pPr eaLnBrk="1" hangingPunct="1">
              <a:lnSpc>
                <a:spcPts val="1412"/>
              </a:lnSpc>
            </a:pPr>
            <a:r>
              <a:rPr lang="en-CA" altLang="en-US" sz="1765" dirty="0">
                <a:solidFill>
                  <a:srgbClr val="000000"/>
                </a:solidFill>
                <a:cs typeface="Times New Roman" panose="02020603050405020304" pitchFamily="18" charset="0"/>
              </a:rPr>
              <a:t>T[6]                                T[7]</a:t>
            </a:r>
          </a:p>
          <a:p>
            <a:pPr eaLnBrk="1" hangingPunct="1">
              <a:lnSpc>
                <a:spcPts val="1412"/>
              </a:lnSpc>
            </a:pPr>
            <a:endParaRPr lang="en-CA" altLang="en-US" sz="1765" dirty="0">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6</a:t>
            </a:fld>
            <a:endParaRPr lang="en-US" altLang="en-US"/>
          </a:p>
        </p:txBody>
      </p:sp>
      <p:sp>
        <p:nvSpPr>
          <p:cNvPr id="3" name="Rectangle 2"/>
          <p:cNvSpPr/>
          <p:nvPr/>
        </p:nvSpPr>
        <p:spPr>
          <a:xfrm>
            <a:off x="4283968" y="4653136"/>
            <a:ext cx="4788024" cy="2031325"/>
          </a:xfrm>
          <a:prstGeom prst="rect">
            <a:avLst/>
          </a:prstGeom>
        </p:spPr>
        <p:txBody>
          <a:bodyPr wrap="square">
            <a:spAutoFit/>
          </a:bodyPr>
          <a:lstStyle/>
          <a:p>
            <a:pPr algn="just"/>
            <a:r>
              <a:rPr lang="en-CA" altLang="en-US" dirty="0">
                <a:solidFill>
                  <a:srgbClr val="000000"/>
                </a:solidFill>
                <a:cs typeface="Times New Roman" panose="02020603050405020304" pitchFamily="18" charset="0"/>
              </a:rPr>
              <a:t>A complete binary   tree containing 10 nodes.</a:t>
            </a:r>
          </a:p>
          <a:p>
            <a:pPr algn="just"/>
            <a:endParaRPr lang="en-CA" altLang="en-US" dirty="0">
              <a:solidFill>
                <a:srgbClr val="000000"/>
              </a:solidFill>
              <a:cs typeface="Times New Roman" panose="02020603050405020304" pitchFamily="18" charset="0"/>
            </a:endParaRPr>
          </a:p>
          <a:p>
            <a:pPr algn="just"/>
            <a:r>
              <a:rPr lang="en-CA" altLang="en-US" dirty="0">
                <a:solidFill>
                  <a:srgbClr val="000000"/>
                </a:solidFill>
                <a:cs typeface="Times New Roman" panose="02020603050405020304" pitchFamily="18" charset="0"/>
              </a:rPr>
              <a:t>Five </a:t>
            </a:r>
            <a:r>
              <a:rPr lang="en-CA" altLang="en-US" dirty="0">
                <a:solidFill>
                  <a:srgbClr val="00B0F0"/>
                </a:solidFill>
                <a:cs typeface="Times New Roman" panose="02020603050405020304" pitchFamily="18" charset="0"/>
              </a:rPr>
              <a:t>internal nodes </a:t>
            </a:r>
            <a:r>
              <a:rPr lang="en-CA" altLang="en-US" dirty="0">
                <a:solidFill>
                  <a:srgbClr val="000000"/>
                </a:solidFill>
                <a:cs typeface="Times New Roman" panose="02020603050405020304" pitchFamily="18" charset="0"/>
              </a:rPr>
              <a:t>occupy level3 (the root), level 2, and the left side of level 1.</a:t>
            </a:r>
          </a:p>
          <a:p>
            <a:pPr algn="just"/>
            <a:endParaRPr lang="en-CA" altLang="en-US" dirty="0">
              <a:solidFill>
                <a:srgbClr val="000000"/>
              </a:solidFill>
              <a:cs typeface="Times New Roman" panose="02020603050405020304" pitchFamily="18" charset="0"/>
            </a:endParaRPr>
          </a:p>
          <a:p>
            <a:pPr algn="just"/>
            <a:r>
              <a:rPr lang="en-CA" altLang="en-US" dirty="0">
                <a:solidFill>
                  <a:srgbClr val="000000"/>
                </a:solidFill>
                <a:cs typeface="Times New Roman" panose="02020603050405020304" pitchFamily="18" charset="0"/>
              </a:rPr>
              <a:t>Five leaves fill the right side of level 1 and then continue at the left of level 0.</a:t>
            </a:r>
          </a:p>
        </p:txBody>
      </p:sp>
    </p:spTree>
    <p:extLst>
      <p:ext uri="{BB962C8B-B14F-4D97-AF65-F5344CB8AC3E}">
        <p14:creationId xmlns:p14="http://schemas.microsoft.com/office/powerpoint/2010/main" val="55049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4471" y="0"/>
            <a:ext cx="887505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a:spLocks noChangeArrowheads="1"/>
          </p:cNvSpPr>
          <p:nvPr/>
        </p:nvSpPr>
        <p:spPr bwMode="auto">
          <a:xfrm>
            <a:off x="3697942" y="750795"/>
            <a:ext cx="1699183" cy="141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5482"/>
              </a:lnSpc>
            </a:pPr>
            <a:r>
              <a:rPr lang="en-CA" altLang="en-US" sz="4677">
                <a:solidFill>
                  <a:srgbClr val="000000"/>
                </a:solidFill>
                <a:cs typeface="Times New Roman" panose="02020603050405020304" pitchFamily="18" charset="0"/>
              </a:rPr>
              <a:t>A heap</a:t>
            </a:r>
          </a:p>
          <a:p>
            <a:pPr eaLnBrk="1" hangingPunct="1">
              <a:lnSpc>
                <a:spcPts val="5482"/>
              </a:lnSpc>
            </a:pPr>
            <a:endParaRPr lang="en-CA" altLang="en-US" sz="4677">
              <a:solidFill>
                <a:srgbClr val="000000"/>
              </a:solidFill>
            </a:endParaRPr>
          </a:p>
        </p:txBody>
      </p:sp>
      <p:sp>
        <p:nvSpPr>
          <p:cNvPr id="13316" name="TextBox 3"/>
          <p:cNvSpPr txBox="1">
            <a:spLocks noChangeArrowheads="1"/>
          </p:cNvSpPr>
          <p:nvPr/>
        </p:nvSpPr>
        <p:spPr bwMode="auto">
          <a:xfrm>
            <a:off x="4459941" y="1949824"/>
            <a:ext cx="230832"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dirty="0">
                <a:solidFill>
                  <a:srgbClr val="000000"/>
                </a:solidFill>
                <a:cs typeface="Times New Roman" panose="02020603050405020304" pitchFamily="18" charset="0"/>
              </a:rPr>
              <a:t>10</a:t>
            </a:r>
          </a:p>
          <a:p>
            <a:pPr eaLnBrk="1" hangingPunct="1">
              <a:lnSpc>
                <a:spcPts val="2030"/>
              </a:lnSpc>
            </a:pPr>
            <a:endParaRPr lang="en-CA" altLang="en-US" sz="1765" dirty="0">
              <a:solidFill>
                <a:srgbClr val="000000"/>
              </a:solidFill>
            </a:endParaRPr>
          </a:p>
        </p:txBody>
      </p:sp>
      <p:sp>
        <p:nvSpPr>
          <p:cNvPr id="13317" name="TextBox 4"/>
          <p:cNvSpPr txBox="1">
            <a:spLocks noChangeArrowheads="1"/>
          </p:cNvSpPr>
          <p:nvPr/>
        </p:nvSpPr>
        <p:spPr bwMode="auto">
          <a:xfrm>
            <a:off x="3249706" y="2812677"/>
            <a:ext cx="115416"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173"/>
              </a:lnSpc>
            </a:pPr>
            <a:r>
              <a:rPr lang="en-CA" altLang="en-US" sz="1765">
                <a:solidFill>
                  <a:srgbClr val="000000"/>
                </a:solidFill>
                <a:cs typeface="Times New Roman" panose="02020603050405020304" pitchFamily="18" charset="0"/>
              </a:rPr>
              <a:t>7</a:t>
            </a:r>
          </a:p>
          <a:p>
            <a:pPr eaLnBrk="1" hangingPunct="1">
              <a:lnSpc>
                <a:spcPts val="2173"/>
              </a:lnSpc>
            </a:pPr>
            <a:endParaRPr lang="en-US" altLang="en-US"/>
          </a:p>
        </p:txBody>
      </p:sp>
      <p:sp>
        <p:nvSpPr>
          <p:cNvPr id="13318" name="TextBox 5"/>
          <p:cNvSpPr txBox="1">
            <a:spLocks noChangeArrowheads="1"/>
          </p:cNvSpPr>
          <p:nvPr/>
        </p:nvSpPr>
        <p:spPr bwMode="auto">
          <a:xfrm>
            <a:off x="5602941" y="2879912"/>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9</a:t>
            </a:r>
          </a:p>
          <a:p>
            <a:pPr eaLnBrk="1" hangingPunct="1">
              <a:lnSpc>
                <a:spcPts val="2030"/>
              </a:lnSpc>
            </a:pPr>
            <a:endParaRPr lang="en-US" altLang="en-US"/>
          </a:p>
        </p:txBody>
      </p:sp>
      <p:sp>
        <p:nvSpPr>
          <p:cNvPr id="13319" name="TextBox 6"/>
          <p:cNvSpPr txBox="1">
            <a:spLocks noChangeArrowheads="1"/>
          </p:cNvSpPr>
          <p:nvPr/>
        </p:nvSpPr>
        <p:spPr bwMode="auto">
          <a:xfrm>
            <a:off x="2577353" y="3753971"/>
            <a:ext cx="115416" cy="5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284"/>
              </a:lnSpc>
            </a:pPr>
            <a:r>
              <a:rPr lang="en-CA" altLang="en-US" sz="1765">
                <a:solidFill>
                  <a:srgbClr val="000000"/>
                </a:solidFill>
                <a:cs typeface="Times New Roman" panose="02020603050405020304" pitchFamily="18" charset="0"/>
              </a:rPr>
              <a:t>4</a:t>
            </a:r>
          </a:p>
          <a:p>
            <a:pPr eaLnBrk="1" hangingPunct="1">
              <a:lnSpc>
                <a:spcPts val="2284"/>
              </a:lnSpc>
            </a:pPr>
            <a:endParaRPr lang="en-US" altLang="en-US"/>
          </a:p>
        </p:txBody>
      </p:sp>
      <p:sp>
        <p:nvSpPr>
          <p:cNvPr id="13320" name="TextBox 7"/>
          <p:cNvSpPr txBox="1">
            <a:spLocks noChangeArrowheads="1"/>
          </p:cNvSpPr>
          <p:nvPr/>
        </p:nvSpPr>
        <p:spPr bwMode="auto">
          <a:xfrm>
            <a:off x="3856225" y="382120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7</a:t>
            </a:r>
          </a:p>
          <a:p>
            <a:pPr eaLnBrk="1" hangingPunct="1">
              <a:lnSpc>
                <a:spcPts val="2030"/>
              </a:lnSpc>
            </a:pPr>
            <a:endParaRPr lang="en-US" altLang="en-US"/>
          </a:p>
        </p:txBody>
      </p:sp>
      <p:sp>
        <p:nvSpPr>
          <p:cNvPr id="13321" name="TextBox 8"/>
          <p:cNvSpPr txBox="1">
            <a:spLocks noChangeArrowheads="1"/>
          </p:cNvSpPr>
          <p:nvPr/>
        </p:nvSpPr>
        <p:spPr bwMode="auto">
          <a:xfrm>
            <a:off x="4728882" y="382120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5</a:t>
            </a:r>
          </a:p>
          <a:p>
            <a:pPr eaLnBrk="1" hangingPunct="1">
              <a:lnSpc>
                <a:spcPts val="2030"/>
              </a:lnSpc>
            </a:pPr>
            <a:endParaRPr lang="en-US" altLang="en-US"/>
          </a:p>
        </p:txBody>
      </p:sp>
      <p:sp>
        <p:nvSpPr>
          <p:cNvPr id="13322" name="TextBox 9"/>
          <p:cNvSpPr txBox="1">
            <a:spLocks noChangeArrowheads="1"/>
          </p:cNvSpPr>
          <p:nvPr/>
        </p:nvSpPr>
        <p:spPr bwMode="auto">
          <a:xfrm>
            <a:off x="6074989" y="382120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US" altLang="en-US"/>
          </a:p>
        </p:txBody>
      </p:sp>
      <p:sp>
        <p:nvSpPr>
          <p:cNvPr id="13323" name="TextBox 10"/>
          <p:cNvSpPr txBox="1">
            <a:spLocks noChangeArrowheads="1"/>
          </p:cNvSpPr>
          <p:nvPr/>
        </p:nvSpPr>
        <p:spPr bwMode="auto">
          <a:xfrm>
            <a:off x="2039470" y="4829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2</a:t>
            </a:r>
          </a:p>
          <a:p>
            <a:pPr eaLnBrk="1" hangingPunct="1">
              <a:lnSpc>
                <a:spcPts val="2030"/>
              </a:lnSpc>
            </a:pPr>
            <a:endParaRPr lang="en-US" altLang="en-US"/>
          </a:p>
        </p:txBody>
      </p:sp>
      <p:sp>
        <p:nvSpPr>
          <p:cNvPr id="13324" name="TextBox 11"/>
          <p:cNvSpPr txBox="1">
            <a:spLocks noChangeArrowheads="1"/>
          </p:cNvSpPr>
          <p:nvPr/>
        </p:nvSpPr>
        <p:spPr bwMode="auto">
          <a:xfrm>
            <a:off x="2980765" y="4829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1</a:t>
            </a:r>
          </a:p>
          <a:p>
            <a:pPr eaLnBrk="1" hangingPunct="1">
              <a:lnSpc>
                <a:spcPts val="2030"/>
              </a:lnSpc>
            </a:pPr>
            <a:endParaRPr lang="en-US" altLang="en-US"/>
          </a:p>
        </p:txBody>
      </p:sp>
      <p:sp>
        <p:nvSpPr>
          <p:cNvPr id="13325" name="TextBox 12"/>
          <p:cNvSpPr txBox="1">
            <a:spLocks noChangeArrowheads="1"/>
          </p:cNvSpPr>
          <p:nvPr/>
        </p:nvSpPr>
        <p:spPr bwMode="auto">
          <a:xfrm>
            <a:off x="3720353" y="4829736"/>
            <a:ext cx="115416"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030"/>
              </a:lnSpc>
            </a:pPr>
            <a:r>
              <a:rPr lang="en-CA" altLang="en-US" sz="1765">
                <a:solidFill>
                  <a:srgbClr val="000000"/>
                </a:solidFill>
                <a:cs typeface="Times New Roman" panose="02020603050405020304" pitchFamily="18" charset="0"/>
              </a:rPr>
              <a:t>6</a:t>
            </a:r>
          </a:p>
          <a:p>
            <a:pPr eaLnBrk="1" hangingPunct="1">
              <a:lnSpc>
                <a:spcPts val="2030"/>
              </a:lnSpc>
            </a:pPr>
            <a:endParaRPr lang="en-US" altLang="en-US"/>
          </a:p>
        </p:txBody>
      </p:sp>
      <p:sp>
        <p:nvSpPr>
          <p:cNvPr id="13326" name="TextBox 13"/>
          <p:cNvSpPr txBox="1">
            <a:spLocks noChangeArrowheads="1"/>
          </p:cNvSpPr>
          <p:nvPr/>
        </p:nvSpPr>
        <p:spPr bwMode="auto">
          <a:xfrm>
            <a:off x="1423147" y="5602942"/>
            <a:ext cx="6463885" cy="71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835"/>
              </a:lnSpc>
            </a:pPr>
            <a:r>
              <a:rPr lang="en-CA" altLang="en-US" sz="2471">
                <a:solidFill>
                  <a:srgbClr val="000000"/>
                </a:solidFill>
                <a:cs typeface="Times New Roman" panose="02020603050405020304" pitchFamily="18" charset="0"/>
              </a:rPr>
              <a:t>Figure shows an example of a heap with 10 nodes.</a:t>
            </a:r>
          </a:p>
          <a:p>
            <a:pPr eaLnBrk="1" hangingPunct="1">
              <a:lnSpc>
                <a:spcPts val="2835"/>
              </a:lnSpc>
            </a:pPr>
            <a:endParaRPr lang="en-CA" altLang="en-US" sz="2471">
              <a:solidFill>
                <a:srgbClr val="000000"/>
              </a:solidFill>
            </a:endParaRPr>
          </a:p>
        </p:txBody>
      </p:sp>
      <p:sp>
        <p:nvSpPr>
          <p:cNvPr id="2" name="Slide Number Placeholder 1"/>
          <p:cNvSpPr>
            <a:spLocks noGrp="1"/>
          </p:cNvSpPr>
          <p:nvPr>
            <p:ph type="sldNum" sz="quarter" idx="12"/>
          </p:nvPr>
        </p:nvSpPr>
        <p:spPr/>
        <p:txBody>
          <a:bodyPr/>
          <a:lstStyle/>
          <a:p>
            <a:pPr>
              <a:defRPr/>
            </a:pPr>
            <a:fld id="{00F89394-7432-4142-AC3A-ABB8D2DA4FCD}" type="slidenum">
              <a:rPr lang="en-US" altLang="en-US" smtClean="0"/>
              <a:pPr>
                <a:defRPr/>
              </a:pPr>
              <a:t>7</a:t>
            </a:fld>
            <a:endParaRPr lang="en-US" altLang="en-US"/>
          </a:p>
        </p:txBody>
      </p:sp>
      <p:sp>
        <p:nvSpPr>
          <p:cNvPr id="3" name="Rectangle 2"/>
          <p:cNvSpPr/>
          <p:nvPr/>
        </p:nvSpPr>
        <p:spPr>
          <a:xfrm>
            <a:off x="2123728" y="1340768"/>
            <a:ext cx="4896544" cy="369332"/>
          </a:xfrm>
          <a:prstGeom prst="rect">
            <a:avLst/>
          </a:prstGeom>
        </p:spPr>
        <p:txBody>
          <a:bodyPr wrap="square">
            <a:spAutoFit/>
          </a:bodyPr>
          <a:lstStyle/>
          <a:p>
            <a:r>
              <a:rPr lang="en-CA" altLang="en-US" dirty="0">
                <a:solidFill>
                  <a:srgbClr val="000000"/>
                </a:solidFill>
                <a:cs typeface="Times New Roman" panose="02020603050405020304" pitchFamily="18" charset="0"/>
              </a:rPr>
              <a:t>Now we have marked each node with its value</a:t>
            </a:r>
            <a:endParaRPr lang="en-US" dirty="0"/>
          </a:p>
        </p:txBody>
      </p:sp>
    </p:spTree>
    <p:extLst>
      <p:ext uri="{BB962C8B-B14F-4D97-AF65-F5344CB8AC3E}">
        <p14:creationId xmlns:p14="http://schemas.microsoft.com/office/powerpoint/2010/main" val="395136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Heap</a:t>
            </a:r>
          </a:p>
        </p:txBody>
      </p:sp>
      <p:sp>
        <p:nvSpPr>
          <p:cNvPr id="14339" name="Content Placeholder 2"/>
          <p:cNvSpPr>
            <a:spLocks noGrp="1"/>
          </p:cNvSpPr>
          <p:nvPr>
            <p:ph idx="1"/>
          </p:nvPr>
        </p:nvSpPr>
        <p:spPr>
          <a:xfrm>
            <a:off x="916081" y="1474975"/>
            <a:ext cx="7544360" cy="4916581"/>
          </a:xfrm>
        </p:spPr>
        <p:txBody>
          <a:bodyPr/>
          <a:lstStyle/>
          <a:p>
            <a:pPr algn="just"/>
            <a:r>
              <a:rPr lang="en-CA" altLang="en-US" sz="2400" dirty="0">
                <a:solidFill>
                  <a:srgbClr val="000000"/>
                </a:solidFill>
                <a:cs typeface="Times New Roman" panose="02020603050405020304" pitchFamily="18" charset="0"/>
              </a:rPr>
              <a:t>This same heap can be represented by the following array.</a:t>
            </a:r>
          </a:p>
          <a:p>
            <a:pPr algn="just">
              <a:buNone/>
            </a:pPr>
            <a:endParaRPr lang="en-CA" altLang="en-US" sz="2400" dirty="0">
              <a:solidFill>
                <a:srgbClr val="000000"/>
              </a:solidFill>
              <a:cs typeface="Times New Roman" panose="02020603050405020304" pitchFamily="18" charset="0"/>
            </a:endParaRPr>
          </a:p>
          <a:p>
            <a:pPr algn="just">
              <a:buNone/>
            </a:pPr>
            <a:endParaRPr lang="en-CA" altLang="en-US" sz="2400" dirty="0">
              <a:solidFill>
                <a:srgbClr val="000000"/>
              </a:solidFill>
              <a:cs typeface="Times New Roman" panose="02020603050405020304" pitchFamily="18" charset="0"/>
            </a:endParaRPr>
          </a:p>
          <a:p>
            <a:pPr algn="just"/>
            <a:r>
              <a:rPr lang="en-CA" altLang="en-US" sz="2400" dirty="0">
                <a:solidFill>
                  <a:srgbClr val="000000"/>
                </a:solidFill>
                <a:cs typeface="Times New Roman" panose="02020603050405020304" pitchFamily="18" charset="0"/>
              </a:rPr>
              <a:t>The crucial characteristic of this data structure is that the </a:t>
            </a:r>
            <a:r>
              <a:rPr lang="en-CA" altLang="en-US" sz="2400" dirty="0">
                <a:solidFill>
                  <a:srgbClr val="00B0F0"/>
                </a:solidFill>
                <a:cs typeface="Times New Roman" panose="02020603050405020304" pitchFamily="18" charset="0"/>
              </a:rPr>
              <a:t>heap  property can be restored efficiently </a:t>
            </a:r>
            <a:r>
              <a:rPr lang="en-CA" altLang="en-US" sz="2400" dirty="0">
                <a:solidFill>
                  <a:srgbClr val="000000"/>
                </a:solidFill>
                <a:cs typeface="Times New Roman" panose="02020603050405020304" pitchFamily="18" charset="0"/>
              </a:rPr>
              <a:t>if the value of a node is modified.</a:t>
            </a:r>
          </a:p>
          <a:p>
            <a:pPr algn="just"/>
            <a:r>
              <a:rPr lang="en-CA" altLang="en-US" sz="2400" dirty="0">
                <a:solidFill>
                  <a:srgbClr val="000000"/>
                </a:solidFill>
                <a:cs typeface="Times New Roman" panose="02020603050405020304" pitchFamily="18" charset="0"/>
              </a:rPr>
              <a:t>If the </a:t>
            </a:r>
            <a:r>
              <a:rPr lang="en-CA" altLang="en-US" sz="2400" dirty="0">
                <a:solidFill>
                  <a:srgbClr val="00B0F0"/>
                </a:solidFill>
                <a:cs typeface="Times New Roman" panose="02020603050405020304" pitchFamily="18" charset="0"/>
              </a:rPr>
              <a:t>value of a node increases to the extent that it becomes greater than the value of its parent</a:t>
            </a:r>
            <a:r>
              <a:rPr lang="en-CA" altLang="en-US" sz="2400" dirty="0">
                <a:solidFill>
                  <a:srgbClr val="000000"/>
                </a:solidFill>
                <a:cs typeface="Times New Roman" panose="02020603050405020304" pitchFamily="18" charset="0"/>
              </a:rPr>
              <a:t>, it should be sufficient to exchange these two values, and then to continue the same process upwards in the tree if  necessary until the heap property is restored.</a:t>
            </a:r>
          </a:p>
          <a:p>
            <a:pPr algn="just">
              <a:lnSpc>
                <a:spcPts val="2118"/>
              </a:lnSpc>
            </a:pPr>
            <a:endParaRPr lang="en-CA" altLang="en-US" sz="2400" dirty="0">
              <a:solidFill>
                <a:srgbClr val="000000"/>
              </a:solidFill>
              <a:cs typeface="Times New Roman" panose="02020603050405020304" pitchFamily="18" charset="0"/>
            </a:endParaRPr>
          </a:p>
          <a:p>
            <a:pPr algn="just">
              <a:lnSpc>
                <a:spcPts val="2118"/>
              </a:lnSpc>
            </a:pPr>
            <a:endParaRPr lang="en-CA" altLang="en-US" sz="2400" dirty="0">
              <a:solidFill>
                <a:srgbClr val="000000"/>
              </a:solidFill>
              <a:cs typeface="Times New Roman" panose="02020603050405020304" pitchFamily="18" charset="0"/>
            </a:endParaRPr>
          </a:p>
          <a:p>
            <a:pPr algn="just">
              <a:lnSpc>
                <a:spcPts val="2030"/>
              </a:lnSpc>
            </a:pPr>
            <a:endParaRPr lang="en-CA" altLang="en-US" sz="2400" dirty="0">
              <a:solidFill>
                <a:srgbClr val="000000"/>
              </a:solidFill>
              <a:cs typeface="Times New Roman" panose="02020603050405020304" pitchFamily="18" charset="0"/>
            </a:endParaRPr>
          </a:p>
          <a:p>
            <a:pPr algn="just">
              <a:lnSpc>
                <a:spcPts val="2030"/>
              </a:lnSpc>
            </a:pPr>
            <a:endParaRPr lang="en-CA" altLang="en-US" sz="2400" dirty="0">
              <a:solidFill>
                <a:srgbClr val="000000"/>
              </a:solidFill>
            </a:endParaRPr>
          </a:p>
          <a:p>
            <a:pPr algn="just">
              <a:lnSpc>
                <a:spcPts val="2030"/>
              </a:lnSpc>
            </a:pPr>
            <a:endParaRPr lang="en-CA" altLang="en-US" sz="2400" dirty="0">
              <a:solidFill>
                <a:srgbClr val="000000"/>
              </a:solidFill>
              <a:cs typeface="Times New Roman" panose="02020603050405020304" pitchFamily="18" charset="0"/>
            </a:endParaRPr>
          </a:p>
          <a:p>
            <a:pPr algn="just">
              <a:lnSpc>
                <a:spcPts val="2030"/>
              </a:lnSpc>
              <a:buNone/>
            </a:pPr>
            <a:endParaRPr lang="en-CA" altLang="en-US" sz="2400" dirty="0">
              <a:solidFill>
                <a:srgbClr val="000000"/>
              </a:solidFill>
            </a:endParaRP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8</a:t>
            </a:fld>
            <a:endParaRPr lang="en-US" altLang="en-US"/>
          </a:p>
        </p:txBody>
      </p:sp>
      <p:pic>
        <p:nvPicPr>
          <p:cNvPr id="14340" name="Picture 3" descr="12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7644" y="2258713"/>
            <a:ext cx="4611221" cy="3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a:t>
            </a:r>
          </a:p>
        </p:txBody>
      </p:sp>
      <p:sp>
        <p:nvSpPr>
          <p:cNvPr id="3" name="Content Placeholder 2"/>
          <p:cNvSpPr>
            <a:spLocks noGrp="1"/>
          </p:cNvSpPr>
          <p:nvPr>
            <p:ph idx="1"/>
          </p:nvPr>
        </p:nvSpPr>
        <p:spPr/>
        <p:txBody>
          <a:bodyPr/>
          <a:lstStyle/>
          <a:p>
            <a:pPr algn="just"/>
            <a:endParaRPr lang="en-CA" altLang="en-US" sz="2400" dirty="0">
              <a:solidFill>
                <a:srgbClr val="000000"/>
              </a:solidFill>
              <a:cs typeface="Times New Roman" panose="02020603050405020304" pitchFamily="18" charset="0"/>
            </a:endParaRPr>
          </a:p>
          <a:p>
            <a:pPr algn="just"/>
            <a:r>
              <a:rPr lang="en-CA" altLang="en-US" sz="2400" dirty="0">
                <a:solidFill>
                  <a:srgbClr val="000000"/>
                </a:solidFill>
                <a:cs typeface="Times New Roman" panose="02020603050405020304" pitchFamily="18" charset="0"/>
              </a:rPr>
              <a:t>The modified value is moved up to its new position in the heap</a:t>
            </a:r>
          </a:p>
          <a:p>
            <a:pPr algn="just"/>
            <a:r>
              <a:rPr lang="en-CA" altLang="en-US" sz="2400" dirty="0">
                <a:solidFill>
                  <a:srgbClr val="000000"/>
                </a:solidFill>
                <a:cs typeface="Times New Roman" panose="02020603050405020304" pitchFamily="18" charset="0"/>
              </a:rPr>
              <a:t>This operation is often called sifting up</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9</a:t>
            </a:fld>
            <a:endParaRPr lang="en-US" altLang="en-US"/>
          </a:p>
        </p:txBody>
      </p:sp>
      <p:pic>
        <p:nvPicPr>
          <p:cNvPr id="5" name="Picture 4">
            <a:extLst>
              <a:ext uri="{FF2B5EF4-FFF2-40B4-BE49-F238E27FC236}">
                <a16:creationId xmlns:a16="http://schemas.microsoft.com/office/drawing/2014/main" id="{B3494449-76B9-401D-8EF9-2DA060F1FAA4}"/>
              </a:ext>
            </a:extLst>
          </p:cNvPr>
          <p:cNvPicPr>
            <a:picLocks noChangeAspect="1"/>
          </p:cNvPicPr>
          <p:nvPr/>
        </p:nvPicPr>
        <p:blipFill>
          <a:blip r:embed="rId2"/>
          <a:stretch>
            <a:fillRect/>
          </a:stretch>
        </p:blipFill>
        <p:spPr>
          <a:xfrm>
            <a:off x="1447800" y="4191000"/>
            <a:ext cx="6448425" cy="1590675"/>
          </a:xfrm>
          <a:prstGeom prst="rect">
            <a:avLst/>
          </a:prstGeom>
        </p:spPr>
      </p:pic>
    </p:spTree>
    <p:extLst>
      <p:ext uri="{BB962C8B-B14F-4D97-AF65-F5344CB8AC3E}">
        <p14:creationId xmlns:p14="http://schemas.microsoft.com/office/powerpoint/2010/main" val="350961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2554</Words>
  <Application>Microsoft Office PowerPoint</Application>
  <PresentationFormat>On-screen Show (4:3)</PresentationFormat>
  <Paragraphs>581</Paragraphs>
  <Slides>51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Courier New</vt:lpstr>
      <vt:lpstr>Hack</vt:lpstr>
      <vt:lpstr>Open Sans</vt:lpstr>
      <vt:lpstr>Times New Roman Bold</vt:lpstr>
      <vt:lpstr>Wingdings 2</vt:lpstr>
      <vt:lpstr>Office Theme</vt:lpstr>
      <vt:lpstr>Sorting techniques Continue</vt:lpstr>
      <vt:lpstr>PowerPoint Presentation</vt:lpstr>
      <vt:lpstr>PowerPoint Presentation</vt:lpstr>
      <vt:lpstr>Tree</vt:lpstr>
      <vt:lpstr>Binary Heap </vt:lpstr>
      <vt:lpstr>PowerPoint Presentation</vt:lpstr>
      <vt:lpstr>PowerPoint Presentation</vt:lpstr>
      <vt:lpstr>Heap</vt:lpstr>
      <vt:lpstr>Heap</vt:lpstr>
      <vt:lpstr>PowerPoint Presentation</vt:lpstr>
      <vt:lpstr>Heap – Purculate Down</vt:lpstr>
      <vt:lpstr>PowerPoint Presentation</vt:lpstr>
      <vt:lpstr>PowerPoint Presentation</vt:lpstr>
      <vt:lpstr>PowerPoint Presentation</vt:lpstr>
      <vt:lpstr>PowerPoint Presentation</vt:lpstr>
      <vt:lpstr>Build Heap</vt:lpstr>
      <vt:lpstr>Max Heapify</vt:lpstr>
      <vt:lpstr>Example</vt:lpstr>
      <vt:lpstr>PowerPoint Presentation</vt:lpstr>
      <vt:lpstr>Build Heap analysis of heap sort</vt:lpstr>
      <vt:lpstr>PowerPoint Presentation</vt:lpstr>
      <vt:lpstr>Heap sort</vt:lpstr>
      <vt:lpstr>Heap sort</vt:lpstr>
      <vt:lpstr>How to sort heap</vt:lpstr>
      <vt:lpstr>PowerPoint Presentation</vt:lpstr>
      <vt:lpstr>PowerPoint Presentation</vt:lpstr>
      <vt:lpstr>PowerPoint Presentation</vt:lpstr>
      <vt:lpstr>Analysis of heap sort</vt:lpstr>
      <vt:lpstr>Heap sort (Analysis) extra</vt:lpstr>
      <vt:lpstr>Time Complexity of the heapify() Method Let's start with the heapify() method since we also need it for the heap's initial build.  In the heapify() function, we walk through the tree from top to bottom. The height of a binary tree (the root not being counted) of size n is log2 n at most, i.e., if the number of elements doubles, the tree becomes only one level deeper:  The complexity for the heapify() function is accordingly O(log n).</vt:lpstr>
      <vt:lpstr>Time Complexity of the buildHeap() Method To initially build the heap, the heapify() method is called for each parent node – backward, starting with the last node and ending at the tree root.  A heap of size n has n/2 (rounded down) parent nodes:</vt:lpstr>
      <vt:lpstr>Total Time Complexity of Heapsort</vt:lpstr>
      <vt:lpstr>[3, 7, 1, 8, 2, 5, 9, 4, 6]</vt:lpstr>
      <vt:lpstr>The heapify() method is called first for the last parent node.  Parent nodes are 3, 7, 1, and 8. The last parent node is 8.  The heapify() function checks if the children are smaller than the parent node. 4 and 6 are smaller than 8,  so at this parent node, the heap condition is fulfilled,  and the heapify() function is finished. </vt:lpstr>
      <vt:lpstr>Second, heapify() is called for the penultimate node: the 1. Its children 5 and 9 are both greater than 1, so the heap condition is violated. To restore the heap condition, we now swap the larger child with the parent node, i.e., the 9 with the 1. The heapify() method is now finished again.</vt:lpstr>
      <vt:lpstr>Now heapify() is called on the 7. Child nodes are 8 and 2; only the 8 is larger than the parent node. So we exchange the 7 with the 8:</vt:lpstr>
      <vt:lpstr>Since the child node we just swapped has two children itself, the heapify() method must now check if the heap condition for this child node is still valid. In this case, the 7 is greater than 4 and 6; the heap condition is fulfilled, and the heapify() function is finished.</vt:lpstr>
      <vt:lpstr>Now we have arrived at the root node with element 3. Both child nodes, 8 and 9 are larger, while 9 is the largest child and is, therefore, swapped with the parent node:</vt:lpstr>
      <vt:lpstr>Again, the swapped child node has children itself, so we need to check the heap condition on this child node. The 5 is greater than the 3, i.e., the heap condition is not fulfilled. It must be restored by swapping the 5 and the 3:</vt:lpstr>
      <vt:lpstr>The fourth and last call of the heapify() function has finished. A max heap has been created:</vt:lpstr>
      <vt:lpstr>Phase 2: Sorting the Array </vt:lpstr>
      <vt:lpstr>PowerPoint Presentation</vt:lpstr>
      <vt:lpstr>PowerPoint Presentation</vt:lpstr>
      <vt:lpstr>PowerPoint Presentation</vt:lpstr>
      <vt:lpstr>PowerPoint Presentation</vt:lpstr>
      <vt:lpstr>PowerPoint Presentation</vt:lpstr>
      <vt:lpstr>We repeat the process until there is only one element left in the tree:</vt:lpstr>
      <vt:lpstr>Class Task: </vt:lpstr>
      <vt:lpstr>Home Task1</vt:lpstr>
      <vt:lpstr>Home Task2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2019-09-15T17:57:32Z</dcterms:created>
  <dcterms:modified xsi:type="dcterms:W3CDTF">2021-04-28T06:06:15Z</dcterms:modified>
</cp:coreProperties>
</file>