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00" r:id="rId1"/>
  </p:sldMasterIdLst>
  <p:notesMasterIdLst>
    <p:notesMasterId r:id="rId48"/>
  </p:notesMasterIdLst>
  <p:sldIdLst>
    <p:sldId id="436" r:id="rId2"/>
    <p:sldId id="276" r:id="rId3"/>
    <p:sldId id="440" r:id="rId4"/>
    <p:sldId id="384" r:id="rId5"/>
    <p:sldId id="458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5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79053" autoAdjust="0"/>
  </p:normalViewPr>
  <p:slideViewPr>
    <p:cSldViewPr>
      <p:cViewPr varScale="1">
        <p:scale>
          <a:sx n="58" d="100"/>
          <a:sy n="58" d="100"/>
        </p:scale>
        <p:origin x="1830" y="6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EED7EA-6FD9-4EFB-A47E-3269D7185C0F}" type="datetimeFigureOut">
              <a:rPr lang="en-US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69C32AA-29E0-4558-BC14-174AC8456D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527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88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06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5174F-189E-40B0-BB93-397137413090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6CBAB-534E-4712-AA17-E31CD05A06B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6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37FD50-74D2-4A8D-94FD-D9EC93C7A523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227DE-CE32-44AE-A161-120C4BB761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0AD70-4081-4E14-AD79-C664B0298531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449DC-529D-4A39-9DC2-A0151CFEA3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08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53D32-1ACC-4654-94E6-E56A8ED1ACAB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80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8BA85B-CEF2-4FBF-A0B1-CF6D10AEEEF6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0E16E-1C27-431A-97BB-B1E54A1F07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73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72FA2-C53D-45EC-9451-237AADD338BE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2AE34-C994-41F1-8AB0-0E6D250AC2D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807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80F50-8342-4C01-B9B7-D658DD60955A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3B842-D885-4CB1-8239-20698607C1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36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4527CD-3025-4635-811D-331AE64AB8E1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3635F-DFA8-44BA-8715-8BF71702F4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62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BA8191-FB4B-4F7F-9246-3F65BAE67B18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9394-7432-4142-AC3A-ABB8D2DA4F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53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CA2E48-0F9E-47C0-BD81-E04DEB9CFBEF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C79C3-D587-4339-93EE-E3DE2325D0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8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1EECAE-B25A-4E4D-AA9E-BBF75DDA24C8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1D5FA-E505-4634-888D-1299CD39E1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90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B6A447-00A6-4323-A71C-6CB906EB8FB9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099839-891C-4A6B-AE45-4A2E26D7BF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51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0"/>
            <a:ext cx="5162550" cy="1325563"/>
          </a:xfrm>
        </p:spPr>
        <p:txBody>
          <a:bodyPr/>
          <a:lstStyle/>
          <a:p>
            <a:r>
              <a:rPr lang="en-US" dirty="0"/>
              <a:t>Sorting techniques Continue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93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5062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5063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5064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5065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5066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5067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5068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69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0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1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2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3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4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5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6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7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8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79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0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1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2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3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4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5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6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7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8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89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5090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5091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5092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[3]] = C [A [3]] + 1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[4] = C [4]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4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6086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6087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6088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6089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6090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6091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6092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093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094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095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096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097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098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099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100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101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102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03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04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05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06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07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08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09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10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11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12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113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6114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6115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6116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[4]] = C [A [4]] + 1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[5] = C [5]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5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7110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7111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7112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7113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7114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7115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7116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17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18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19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20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21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22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23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24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25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26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27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28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29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30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31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32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33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34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35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36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37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7138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7139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7140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[5]] = C [A [5]] + 1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[1] = C [1]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6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8134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8135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8136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8137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8138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8139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8140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1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2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3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4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5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6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7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8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9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50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1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2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3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4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5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6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7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8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9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60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61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8162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8163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8164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[6]] = C [A [6]] + 1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[1] = C [1]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9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9158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9160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9161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9162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9163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9164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65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66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67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68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69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70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71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72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73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74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75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76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77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78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79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80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81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82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83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84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85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9186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9187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9188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[7]] = C [A [7]] + 1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[1] = C [1]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7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0182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0183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0184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0185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0186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0187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0188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89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0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1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2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3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4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5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6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7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8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199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0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1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2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3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4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5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6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7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8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209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0210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0211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0212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[8]] = C [A [8]] + 1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[8] = C [8]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3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1205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1206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1207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1208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1209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1210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1211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1212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13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14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15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16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17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18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19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20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21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22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23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24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25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26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27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28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29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30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31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32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33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1234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1235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1236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[9]] = C [A [9]] + 1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[6] = C [6]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8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2229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2230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2231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2232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2233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2234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2235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2236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37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38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39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40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41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42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43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44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45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46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47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48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49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50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51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52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53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54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55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56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57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2258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2259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867225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2260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818207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[10]] = C [A [10]] + 1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[1] = C [1]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8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3254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3255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3256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3257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3258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3259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3260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1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2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3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4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5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6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7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8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9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70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1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2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3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4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5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6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7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8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9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80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81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3282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3283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858633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11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3284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80102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[11]] = C [A [11]] + 1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[3] = C [3]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06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4278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4279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4280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4281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4282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4283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4284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85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86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87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88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89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90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91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92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93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94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295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296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297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298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299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300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301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302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303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304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305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4306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4307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867225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12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4308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818207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[12]] = C [A [12]] + 1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[9] = C [9]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022537" y="1448360"/>
            <a:ext cx="7542960" cy="4572000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Radix sort</a:t>
            </a:r>
          </a:p>
          <a:p>
            <a:pPr eaLnBrk="1" hangingPunct="1"/>
            <a:r>
              <a:rPr lang="en-US" altLang="en-US" sz="2800" dirty="0"/>
              <a:t>Bucket Sort</a:t>
            </a:r>
          </a:p>
          <a:p>
            <a:pPr eaLnBrk="1" hangingPunct="1"/>
            <a:r>
              <a:rPr lang="en-US" altLang="en-US" sz="2800" dirty="0"/>
              <a:t>Heap Sort</a:t>
            </a:r>
          </a:p>
          <a:p>
            <a:pPr eaLnBrk="1" hangingPunct="1"/>
            <a:r>
              <a:rPr lang="en-US" altLang="en-US" sz="2800" b="1" dirty="0"/>
              <a:t>Count Sort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620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5302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5303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5304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5305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5306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5307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5308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09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0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1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2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3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4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5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6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7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8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19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0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1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2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3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4" name="TextBox 27"/>
          <p:cNvSpPr txBox="1">
            <a:spLocks noChangeArrowheads="1"/>
          </p:cNvSpPr>
          <p:nvPr/>
        </p:nvSpPr>
        <p:spPr bwMode="auto">
          <a:xfrm>
            <a:off x="5518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5" name="TextBox 28"/>
          <p:cNvSpPr txBox="1">
            <a:spLocks noChangeArrowheads="1"/>
          </p:cNvSpPr>
          <p:nvPr/>
        </p:nvSpPr>
        <p:spPr bwMode="auto">
          <a:xfrm>
            <a:off x="623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6" name="TextBox 29"/>
          <p:cNvSpPr txBox="1">
            <a:spLocks noChangeArrowheads="1"/>
          </p:cNvSpPr>
          <p:nvPr/>
        </p:nvSpPr>
        <p:spPr bwMode="auto">
          <a:xfrm>
            <a:off x="6950364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7" name="TextBox 30"/>
          <p:cNvSpPr txBox="1">
            <a:spLocks noChangeArrowheads="1"/>
          </p:cNvSpPr>
          <p:nvPr/>
        </p:nvSpPr>
        <p:spPr bwMode="auto">
          <a:xfrm>
            <a:off x="7666182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8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29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30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31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32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33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[1] = C [1] + C [0]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365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6326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6327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6328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6329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6330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6331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6332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33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34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35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36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37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38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39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40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41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42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43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44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45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46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47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48" name="TextBox 27"/>
          <p:cNvSpPr txBox="1">
            <a:spLocks noChangeArrowheads="1"/>
          </p:cNvSpPr>
          <p:nvPr/>
        </p:nvSpPr>
        <p:spPr bwMode="auto">
          <a:xfrm>
            <a:off x="5518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49" name="TextBox 28"/>
          <p:cNvSpPr txBox="1">
            <a:spLocks noChangeArrowheads="1"/>
          </p:cNvSpPr>
          <p:nvPr/>
        </p:nvSpPr>
        <p:spPr bwMode="auto">
          <a:xfrm>
            <a:off x="623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50" name="TextBox 29"/>
          <p:cNvSpPr txBox="1">
            <a:spLocks noChangeArrowheads="1"/>
          </p:cNvSpPr>
          <p:nvPr/>
        </p:nvSpPr>
        <p:spPr bwMode="auto">
          <a:xfrm>
            <a:off x="6950364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51" name="TextBox 30"/>
          <p:cNvSpPr txBox="1">
            <a:spLocks noChangeArrowheads="1"/>
          </p:cNvSpPr>
          <p:nvPr/>
        </p:nvSpPr>
        <p:spPr bwMode="auto">
          <a:xfrm>
            <a:off x="7666182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52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53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54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55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56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57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[2] = C [2] + C [1]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0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7350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7351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7352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7353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7354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7355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7356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57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58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59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60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61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62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63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64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65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66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67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68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69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70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71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72" name="TextBox 27"/>
          <p:cNvSpPr txBox="1">
            <a:spLocks noChangeArrowheads="1"/>
          </p:cNvSpPr>
          <p:nvPr/>
        </p:nvSpPr>
        <p:spPr bwMode="auto">
          <a:xfrm>
            <a:off x="5518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73" name="TextBox 28"/>
          <p:cNvSpPr txBox="1">
            <a:spLocks noChangeArrowheads="1"/>
          </p:cNvSpPr>
          <p:nvPr/>
        </p:nvSpPr>
        <p:spPr bwMode="auto">
          <a:xfrm>
            <a:off x="623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74" name="TextBox 29"/>
          <p:cNvSpPr txBox="1">
            <a:spLocks noChangeArrowheads="1"/>
          </p:cNvSpPr>
          <p:nvPr/>
        </p:nvSpPr>
        <p:spPr bwMode="auto">
          <a:xfrm>
            <a:off x="6950364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75" name="TextBox 30"/>
          <p:cNvSpPr txBox="1">
            <a:spLocks noChangeArrowheads="1"/>
          </p:cNvSpPr>
          <p:nvPr/>
        </p:nvSpPr>
        <p:spPr bwMode="auto">
          <a:xfrm>
            <a:off x="7666182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76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77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78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79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80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81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[3] = C [3] + C [2]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99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8374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8375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8376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8377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8378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8379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8380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1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2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3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4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5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6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7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8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9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90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1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2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3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4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5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6" name="TextBox 27"/>
          <p:cNvSpPr txBox="1">
            <a:spLocks noChangeArrowheads="1"/>
          </p:cNvSpPr>
          <p:nvPr/>
        </p:nvSpPr>
        <p:spPr bwMode="auto">
          <a:xfrm>
            <a:off x="5518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7" name="TextBox 28"/>
          <p:cNvSpPr txBox="1">
            <a:spLocks noChangeArrowheads="1"/>
          </p:cNvSpPr>
          <p:nvPr/>
        </p:nvSpPr>
        <p:spPr bwMode="auto">
          <a:xfrm>
            <a:off x="623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8" name="TextBox 29"/>
          <p:cNvSpPr txBox="1">
            <a:spLocks noChangeArrowheads="1"/>
          </p:cNvSpPr>
          <p:nvPr/>
        </p:nvSpPr>
        <p:spPr bwMode="auto">
          <a:xfrm>
            <a:off x="6950364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9" name="TextBox 30"/>
          <p:cNvSpPr txBox="1">
            <a:spLocks noChangeArrowheads="1"/>
          </p:cNvSpPr>
          <p:nvPr/>
        </p:nvSpPr>
        <p:spPr bwMode="auto">
          <a:xfrm>
            <a:off x="7666182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400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401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402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403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404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405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[4] = C [4] + C [3]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6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9396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9398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9399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9400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9401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9402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9403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9404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05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06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07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08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09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10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11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12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13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14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15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16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17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18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19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20" name="TextBox 27"/>
          <p:cNvSpPr txBox="1">
            <a:spLocks noChangeArrowheads="1"/>
          </p:cNvSpPr>
          <p:nvPr/>
        </p:nvSpPr>
        <p:spPr bwMode="auto">
          <a:xfrm>
            <a:off x="5518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21" name="TextBox 28"/>
          <p:cNvSpPr txBox="1">
            <a:spLocks noChangeArrowheads="1"/>
          </p:cNvSpPr>
          <p:nvPr/>
        </p:nvSpPr>
        <p:spPr bwMode="auto">
          <a:xfrm>
            <a:off x="623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22" name="TextBox 29"/>
          <p:cNvSpPr txBox="1">
            <a:spLocks noChangeArrowheads="1"/>
          </p:cNvSpPr>
          <p:nvPr/>
        </p:nvSpPr>
        <p:spPr bwMode="auto">
          <a:xfrm>
            <a:off x="6950364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23" name="TextBox 30"/>
          <p:cNvSpPr txBox="1">
            <a:spLocks noChangeArrowheads="1"/>
          </p:cNvSpPr>
          <p:nvPr/>
        </p:nvSpPr>
        <p:spPr bwMode="auto">
          <a:xfrm>
            <a:off x="7666182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24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25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26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27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28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29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[5] = C [5] + C [4]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71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0420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0422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0423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0424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0425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0426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0427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0428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29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0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1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2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3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4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5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6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7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8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39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0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1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2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3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4" name="TextBox 27"/>
          <p:cNvSpPr txBox="1">
            <a:spLocks noChangeArrowheads="1"/>
          </p:cNvSpPr>
          <p:nvPr/>
        </p:nvSpPr>
        <p:spPr bwMode="auto">
          <a:xfrm>
            <a:off x="5437910" y="3585882"/>
            <a:ext cx="320601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5" name="TextBox 28"/>
          <p:cNvSpPr txBox="1">
            <a:spLocks noChangeArrowheads="1"/>
          </p:cNvSpPr>
          <p:nvPr/>
        </p:nvSpPr>
        <p:spPr bwMode="auto">
          <a:xfrm>
            <a:off x="623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6" name="TextBox 29"/>
          <p:cNvSpPr txBox="1">
            <a:spLocks noChangeArrowheads="1"/>
          </p:cNvSpPr>
          <p:nvPr/>
        </p:nvSpPr>
        <p:spPr bwMode="auto">
          <a:xfrm>
            <a:off x="6950364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7" name="TextBox 30"/>
          <p:cNvSpPr txBox="1">
            <a:spLocks noChangeArrowheads="1"/>
          </p:cNvSpPr>
          <p:nvPr/>
        </p:nvSpPr>
        <p:spPr bwMode="auto">
          <a:xfrm>
            <a:off x="7666182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8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49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50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51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52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53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[6] = C [6] + C [5]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65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1444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1445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1446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1447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1448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1449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1450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1451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1452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53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54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55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56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57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58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59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60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61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62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63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64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65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66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67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68" name="TextBox 27"/>
          <p:cNvSpPr txBox="1">
            <a:spLocks noChangeArrowheads="1"/>
          </p:cNvSpPr>
          <p:nvPr/>
        </p:nvSpPr>
        <p:spPr bwMode="auto">
          <a:xfrm>
            <a:off x="5437910" y="3585882"/>
            <a:ext cx="320601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69" name="TextBox 28"/>
          <p:cNvSpPr txBox="1">
            <a:spLocks noChangeArrowheads="1"/>
          </p:cNvSpPr>
          <p:nvPr/>
        </p:nvSpPr>
        <p:spPr bwMode="auto">
          <a:xfrm>
            <a:off x="6153728" y="3585882"/>
            <a:ext cx="320601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70" name="TextBox 29"/>
          <p:cNvSpPr txBox="1">
            <a:spLocks noChangeArrowheads="1"/>
          </p:cNvSpPr>
          <p:nvPr/>
        </p:nvSpPr>
        <p:spPr bwMode="auto">
          <a:xfrm>
            <a:off x="6950364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71" name="TextBox 30"/>
          <p:cNvSpPr txBox="1">
            <a:spLocks noChangeArrowheads="1"/>
          </p:cNvSpPr>
          <p:nvPr/>
        </p:nvSpPr>
        <p:spPr bwMode="auto">
          <a:xfrm>
            <a:off x="7666182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72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73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74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75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76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77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[7] = C [7] + C [6]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620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2468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2470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2471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2472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2473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2474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2475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2476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77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78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79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80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81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82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83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84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85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86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87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88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89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90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91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92" name="TextBox 27"/>
          <p:cNvSpPr txBox="1">
            <a:spLocks noChangeArrowheads="1"/>
          </p:cNvSpPr>
          <p:nvPr/>
        </p:nvSpPr>
        <p:spPr bwMode="auto">
          <a:xfrm>
            <a:off x="5437910" y="3585882"/>
            <a:ext cx="320601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93" name="TextBox 28"/>
          <p:cNvSpPr txBox="1">
            <a:spLocks noChangeArrowheads="1"/>
          </p:cNvSpPr>
          <p:nvPr/>
        </p:nvSpPr>
        <p:spPr bwMode="auto">
          <a:xfrm>
            <a:off x="6153728" y="3585882"/>
            <a:ext cx="320601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94" name="TextBox 29"/>
          <p:cNvSpPr txBox="1">
            <a:spLocks noChangeArrowheads="1"/>
          </p:cNvSpPr>
          <p:nvPr/>
        </p:nvSpPr>
        <p:spPr bwMode="auto">
          <a:xfrm>
            <a:off x="6869546" y="3585882"/>
            <a:ext cx="308674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95" name="TextBox 30"/>
          <p:cNvSpPr txBox="1">
            <a:spLocks noChangeArrowheads="1"/>
          </p:cNvSpPr>
          <p:nvPr/>
        </p:nvSpPr>
        <p:spPr bwMode="auto">
          <a:xfrm>
            <a:off x="7666182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96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97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98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99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500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501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[8] = C [8] + C [7]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19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3492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3493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3494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3495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3496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3497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3498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3499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3500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1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2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3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4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5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6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7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8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9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10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1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2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3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4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5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6" name="TextBox 27"/>
          <p:cNvSpPr txBox="1">
            <a:spLocks noChangeArrowheads="1"/>
          </p:cNvSpPr>
          <p:nvPr/>
        </p:nvSpPr>
        <p:spPr bwMode="auto">
          <a:xfrm>
            <a:off x="5437910" y="3585882"/>
            <a:ext cx="320601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7" name="TextBox 28"/>
          <p:cNvSpPr txBox="1">
            <a:spLocks noChangeArrowheads="1"/>
          </p:cNvSpPr>
          <p:nvPr/>
        </p:nvSpPr>
        <p:spPr bwMode="auto">
          <a:xfrm>
            <a:off x="6153728" y="3585882"/>
            <a:ext cx="320601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8" name="TextBox 29"/>
          <p:cNvSpPr txBox="1">
            <a:spLocks noChangeArrowheads="1"/>
          </p:cNvSpPr>
          <p:nvPr/>
        </p:nvSpPr>
        <p:spPr bwMode="auto">
          <a:xfrm>
            <a:off x="6869546" y="3585882"/>
            <a:ext cx="308674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9" name="TextBox 30"/>
          <p:cNvSpPr txBox="1">
            <a:spLocks noChangeArrowheads="1"/>
          </p:cNvSpPr>
          <p:nvPr/>
        </p:nvSpPr>
        <p:spPr bwMode="auto">
          <a:xfrm>
            <a:off x="7585364" y="3585882"/>
            <a:ext cx="320601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20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21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22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23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24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25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[9] = C [9] + C [8]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88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16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17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18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19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20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21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22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23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24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25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26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27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64528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29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0" name="TextBox 17"/>
          <p:cNvSpPr txBox="1">
            <a:spLocks noChangeArrowheads="1"/>
          </p:cNvSpPr>
          <p:nvPr/>
        </p:nvSpPr>
        <p:spPr bwMode="auto">
          <a:xfrm>
            <a:off x="2759364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1" name="TextBox 18"/>
          <p:cNvSpPr txBox="1">
            <a:spLocks noChangeArrowheads="1"/>
          </p:cNvSpPr>
          <p:nvPr/>
        </p:nvSpPr>
        <p:spPr bwMode="auto">
          <a:xfrm>
            <a:off x="3302000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2" name="TextBox 19"/>
          <p:cNvSpPr txBox="1">
            <a:spLocks noChangeArrowheads="1"/>
          </p:cNvSpPr>
          <p:nvPr/>
        </p:nvSpPr>
        <p:spPr bwMode="auto">
          <a:xfrm>
            <a:off x="3833091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3" name="TextBox 20"/>
          <p:cNvSpPr txBox="1">
            <a:spLocks noChangeArrowheads="1"/>
          </p:cNvSpPr>
          <p:nvPr/>
        </p:nvSpPr>
        <p:spPr bwMode="auto">
          <a:xfrm>
            <a:off x="4375727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4" name="TextBox 21"/>
          <p:cNvSpPr txBox="1">
            <a:spLocks noChangeArrowheads="1"/>
          </p:cNvSpPr>
          <p:nvPr/>
        </p:nvSpPr>
        <p:spPr bwMode="auto">
          <a:xfrm>
            <a:off x="4906818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5" name="TextBox 22"/>
          <p:cNvSpPr txBox="1">
            <a:spLocks noChangeArrowheads="1"/>
          </p:cNvSpPr>
          <p:nvPr/>
        </p:nvSpPr>
        <p:spPr bwMode="auto">
          <a:xfrm>
            <a:off x="5449455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6" name="TextBox 23"/>
          <p:cNvSpPr txBox="1">
            <a:spLocks noChangeArrowheads="1"/>
          </p:cNvSpPr>
          <p:nvPr/>
        </p:nvSpPr>
        <p:spPr bwMode="auto">
          <a:xfrm>
            <a:off x="5980545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7" name="TextBox 24"/>
          <p:cNvSpPr txBox="1">
            <a:spLocks noChangeArrowheads="1"/>
          </p:cNvSpPr>
          <p:nvPr/>
        </p:nvSpPr>
        <p:spPr bwMode="auto">
          <a:xfrm>
            <a:off x="6523182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8" name="TextBox 25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39" name="TextBox 26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0" name="TextBox 27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1" name="TextBox 28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2" name="TextBox 29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3" name="TextBox 30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4" name="TextBox 31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5" name="TextBox 32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6" name="TextBox 33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7" name="TextBox 34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8" name="TextBox 35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9" name="TextBox 36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5	6	7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4550" name="TextBox 37"/>
          <p:cNvSpPr txBox="1">
            <a:spLocks noChangeArrowheads="1"/>
          </p:cNvSpPr>
          <p:nvPr/>
        </p:nvSpPr>
        <p:spPr bwMode="auto">
          <a:xfrm>
            <a:off x="3325092" y="2734235"/>
            <a:ext cx="1504258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17246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883"/>
              </a:lnSpc>
              <a:tabLst>
                <a:tab pos="636807" algn="l"/>
                <a:tab pos="117246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4551" name="TextBox 38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11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4552" name="TextBox 39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4553" name="TextBox 40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54" name="TextBox 41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55" name="TextBox 42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56" name="TextBox 43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57" name="TextBox 44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58" name="TextBox 45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59" name="TextBox 46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60" name="TextBox 47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61" name="TextBox 48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62" name="TextBox 49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63" name="TextBox 50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64" name="TextBox 51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65" name="TextBox 52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4566" name="TextBox 53"/>
          <p:cNvSpPr txBox="1">
            <a:spLocks noChangeArrowheads="1"/>
          </p:cNvSpPr>
          <p:nvPr/>
        </p:nvSpPr>
        <p:spPr bwMode="auto">
          <a:xfrm>
            <a:off x="7054273" y="3955676"/>
            <a:ext cx="753411" cy="74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6842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B</a:t>
            </a:r>
          </a:p>
          <a:p>
            <a:pPr>
              <a:lnSpc>
                <a:spcPts val="2883"/>
              </a:lnSpc>
              <a:tabLst>
                <a:tab pos="568425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4567" name="TextBox 54"/>
          <p:cNvSpPr txBox="1">
            <a:spLocks noChangeArrowheads="1"/>
          </p:cNvSpPr>
          <p:nvPr/>
        </p:nvSpPr>
        <p:spPr bwMode="auto">
          <a:xfrm>
            <a:off x="4722091" y="4538382"/>
            <a:ext cx="809517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=12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4568" name="TextBox 55"/>
          <p:cNvSpPr txBox="1">
            <a:spLocks noChangeArrowheads="1"/>
          </p:cNvSpPr>
          <p:nvPr/>
        </p:nvSpPr>
        <p:spPr bwMode="auto">
          <a:xfrm>
            <a:off x="4722091" y="4807324"/>
            <a:ext cx="2681824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[12]]] = A [12]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[9]] = 9 =&gt;B [12] = 9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[12]] = C[A[12]] - 1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[9] = C[9]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86000" y="2209800"/>
            <a:ext cx="42066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6600" b="1" dirty="0">
                <a:solidFill>
                  <a:srgbClr val="000000"/>
                </a:solidFill>
                <a:latin typeface="Times New Roman Bold" pitchFamily="18" charset="0"/>
                <a:cs typeface="Times New Roman Bold" pitchFamily="18" charset="0"/>
              </a:rPr>
              <a:t>Count Sort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01531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0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2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3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4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5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6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7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8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9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50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51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65552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53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54" name="TextBox 17"/>
          <p:cNvSpPr txBox="1">
            <a:spLocks noChangeArrowheads="1"/>
          </p:cNvSpPr>
          <p:nvPr/>
        </p:nvSpPr>
        <p:spPr bwMode="auto">
          <a:xfrm>
            <a:off x="2759364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55" name="TextBox 18"/>
          <p:cNvSpPr txBox="1">
            <a:spLocks noChangeArrowheads="1"/>
          </p:cNvSpPr>
          <p:nvPr/>
        </p:nvSpPr>
        <p:spPr bwMode="auto">
          <a:xfrm>
            <a:off x="3302000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56" name="TextBox 19"/>
          <p:cNvSpPr txBox="1">
            <a:spLocks noChangeArrowheads="1"/>
          </p:cNvSpPr>
          <p:nvPr/>
        </p:nvSpPr>
        <p:spPr bwMode="auto">
          <a:xfrm>
            <a:off x="3833091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57" name="TextBox 20"/>
          <p:cNvSpPr txBox="1">
            <a:spLocks noChangeArrowheads="1"/>
          </p:cNvSpPr>
          <p:nvPr/>
        </p:nvSpPr>
        <p:spPr bwMode="auto">
          <a:xfrm>
            <a:off x="4375727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58" name="TextBox 21"/>
          <p:cNvSpPr txBox="1">
            <a:spLocks noChangeArrowheads="1"/>
          </p:cNvSpPr>
          <p:nvPr/>
        </p:nvSpPr>
        <p:spPr bwMode="auto">
          <a:xfrm>
            <a:off x="4906818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59" name="TextBox 22"/>
          <p:cNvSpPr txBox="1">
            <a:spLocks noChangeArrowheads="1"/>
          </p:cNvSpPr>
          <p:nvPr/>
        </p:nvSpPr>
        <p:spPr bwMode="auto">
          <a:xfrm>
            <a:off x="5449455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60" name="TextBox 23"/>
          <p:cNvSpPr txBox="1">
            <a:spLocks noChangeArrowheads="1"/>
          </p:cNvSpPr>
          <p:nvPr/>
        </p:nvSpPr>
        <p:spPr bwMode="auto">
          <a:xfrm>
            <a:off x="5980545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61" name="TextBox 24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62" name="TextBox 25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63" name="TextBox 26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64" name="TextBox 27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65" name="TextBox 28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66" name="TextBox 29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67" name="TextBox 30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68" name="TextBox 31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69" name="TextBox 32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70" name="TextBox 33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71" name="TextBox 34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72" name="TextBox 35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5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5573" name="TextBox 36"/>
          <p:cNvSpPr txBox="1">
            <a:spLocks noChangeArrowheads="1"/>
          </p:cNvSpPr>
          <p:nvPr/>
        </p:nvSpPr>
        <p:spPr bwMode="auto">
          <a:xfrm>
            <a:off x="3325092" y="2734235"/>
            <a:ext cx="1504258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17246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883"/>
              </a:lnSpc>
              <a:tabLst>
                <a:tab pos="636807" algn="l"/>
                <a:tab pos="117246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5574" name="TextBox 37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11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5575" name="TextBox 38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5576" name="TextBox 39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77" name="TextBox 40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78" name="TextBox 41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79" name="TextBox 42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0" name="TextBox 43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1" name="TextBox 44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2" name="TextBox 45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3" name="TextBox 46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4" name="TextBox 47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5" name="TextBox 48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6" name="TextBox 49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7" name="TextBox 50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8" name="TextBox 51"/>
          <p:cNvSpPr txBox="1">
            <a:spLocks noChangeArrowheads="1"/>
          </p:cNvSpPr>
          <p:nvPr/>
        </p:nvSpPr>
        <p:spPr bwMode="auto">
          <a:xfrm>
            <a:off x="4375727" y="3944471"/>
            <a:ext cx="1603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84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984"/>
              </a:lnSpc>
            </a:pPr>
            <a:endParaRPr lang="en-US" altLang="en-US" dirty="0"/>
          </a:p>
        </p:txBody>
      </p:sp>
      <p:sp>
        <p:nvSpPr>
          <p:cNvPr id="65589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90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91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5592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800925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=11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5593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[11]]] = A [11]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[3]] = 3 =&gt;B [7] = 3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[11]] = C[A[11]] - 1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[3] = C[3]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106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64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65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66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67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68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69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70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71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72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73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74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75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66576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577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578" name="TextBox 17"/>
          <p:cNvSpPr txBox="1">
            <a:spLocks noChangeArrowheads="1"/>
          </p:cNvSpPr>
          <p:nvPr/>
        </p:nvSpPr>
        <p:spPr bwMode="auto">
          <a:xfrm>
            <a:off x="2759364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579" name="TextBox 18"/>
          <p:cNvSpPr txBox="1">
            <a:spLocks noChangeArrowheads="1"/>
          </p:cNvSpPr>
          <p:nvPr/>
        </p:nvSpPr>
        <p:spPr bwMode="auto">
          <a:xfrm>
            <a:off x="3302000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580" name="TextBox 19"/>
          <p:cNvSpPr txBox="1">
            <a:spLocks noChangeArrowheads="1"/>
          </p:cNvSpPr>
          <p:nvPr/>
        </p:nvSpPr>
        <p:spPr bwMode="auto">
          <a:xfrm>
            <a:off x="3833091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581" name="TextBox 20"/>
          <p:cNvSpPr txBox="1">
            <a:spLocks noChangeArrowheads="1"/>
          </p:cNvSpPr>
          <p:nvPr/>
        </p:nvSpPr>
        <p:spPr bwMode="auto">
          <a:xfrm>
            <a:off x="4375727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582" name="TextBox 21"/>
          <p:cNvSpPr txBox="1">
            <a:spLocks noChangeArrowheads="1"/>
          </p:cNvSpPr>
          <p:nvPr/>
        </p:nvSpPr>
        <p:spPr bwMode="auto">
          <a:xfrm>
            <a:off x="4906818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583" name="TextBox 22"/>
          <p:cNvSpPr txBox="1">
            <a:spLocks noChangeArrowheads="1"/>
          </p:cNvSpPr>
          <p:nvPr/>
        </p:nvSpPr>
        <p:spPr bwMode="auto">
          <a:xfrm>
            <a:off x="5449455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584" name="TextBox 23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85" name="TextBox 24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86" name="TextBox 25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87" name="TextBox 26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88" name="TextBox 27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89" name="TextBox 28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90" name="TextBox 29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91" name="TextBox 30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92" name="TextBox 31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93" name="TextBox 32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94" name="TextBox 33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95" name="TextBox 34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4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6596" name="TextBox 35"/>
          <p:cNvSpPr txBox="1">
            <a:spLocks noChangeArrowheads="1"/>
          </p:cNvSpPr>
          <p:nvPr/>
        </p:nvSpPr>
        <p:spPr bwMode="auto">
          <a:xfrm>
            <a:off x="3325092" y="2734235"/>
            <a:ext cx="1504258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17246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883"/>
              </a:lnSpc>
              <a:tabLst>
                <a:tab pos="636807" algn="l"/>
                <a:tab pos="117246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6597" name="TextBox 36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11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6598" name="TextBox 37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6599" name="TextBox 38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0" name="TextBox 39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1" name="TextBox 40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2" name="TextBox 41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3" name="TextBox 42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4" name="TextBox 43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5" name="TextBox 44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6" name="TextBox 45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7" name="TextBox 46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8" name="TextBox 47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9" name="TextBox 48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10" name="TextBox 49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11" name="TextBox 50"/>
          <p:cNvSpPr txBox="1">
            <a:spLocks noChangeArrowheads="1"/>
          </p:cNvSpPr>
          <p:nvPr/>
        </p:nvSpPr>
        <p:spPr bwMode="auto">
          <a:xfrm>
            <a:off x="3302000" y="3944471"/>
            <a:ext cx="1603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84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984"/>
              </a:lnSpc>
            </a:pPr>
            <a:endParaRPr lang="en-US" altLang="en-US" dirty="0"/>
          </a:p>
        </p:txBody>
      </p:sp>
      <p:sp>
        <p:nvSpPr>
          <p:cNvPr id="66612" name="TextBox 51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613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614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15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6616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809517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6617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[10]]] = A [10]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[1]] = 1 =&gt;B [5] =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[10]] = C[A[10]] - 1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[1] = C[1]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95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88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89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0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1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2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3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4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5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6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7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8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9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67600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01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02" name="TextBox 17"/>
          <p:cNvSpPr txBox="1">
            <a:spLocks noChangeArrowheads="1"/>
          </p:cNvSpPr>
          <p:nvPr/>
        </p:nvSpPr>
        <p:spPr bwMode="auto">
          <a:xfrm>
            <a:off x="2759364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03" name="TextBox 18"/>
          <p:cNvSpPr txBox="1">
            <a:spLocks noChangeArrowheads="1"/>
          </p:cNvSpPr>
          <p:nvPr/>
        </p:nvSpPr>
        <p:spPr bwMode="auto">
          <a:xfrm>
            <a:off x="3302000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04" name="TextBox 19"/>
          <p:cNvSpPr txBox="1">
            <a:spLocks noChangeArrowheads="1"/>
          </p:cNvSpPr>
          <p:nvPr/>
        </p:nvSpPr>
        <p:spPr bwMode="auto">
          <a:xfrm>
            <a:off x="3833091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05" name="TextBox 20"/>
          <p:cNvSpPr txBox="1">
            <a:spLocks noChangeArrowheads="1"/>
          </p:cNvSpPr>
          <p:nvPr/>
        </p:nvSpPr>
        <p:spPr bwMode="auto">
          <a:xfrm>
            <a:off x="4375727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06" name="TextBox 21"/>
          <p:cNvSpPr txBox="1">
            <a:spLocks noChangeArrowheads="1"/>
          </p:cNvSpPr>
          <p:nvPr/>
        </p:nvSpPr>
        <p:spPr bwMode="auto">
          <a:xfrm>
            <a:off x="4906818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07" name="TextBox 22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08" name="TextBox 23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09" name="TextBox 24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0" name="TextBox 25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1" name="TextBox 26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2" name="TextBox 27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3" name="TextBox 28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4" name="TextBox 29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5" name="TextBox 30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6" name="TextBox 31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7" name="TextBox 32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8" name="TextBox 33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4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7619" name="TextBox 34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7620" name="TextBox 35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11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7621" name="TextBox 36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7622" name="TextBox 37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23" name="TextBox 38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24" name="TextBox 39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25" name="TextBox 40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26" name="TextBox 41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27" name="TextBox 42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28" name="TextBox 43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29" name="TextBox 44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30" name="TextBox 45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31" name="TextBox 46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32" name="TextBox 47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33" name="TextBox 48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34" name="TextBox 49"/>
          <p:cNvSpPr txBox="1">
            <a:spLocks noChangeArrowheads="1"/>
          </p:cNvSpPr>
          <p:nvPr/>
        </p:nvSpPr>
        <p:spPr bwMode="auto">
          <a:xfrm>
            <a:off x="3302000" y="3944471"/>
            <a:ext cx="1603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84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984"/>
              </a:lnSpc>
            </a:pPr>
            <a:endParaRPr lang="en-US" altLang="en-US" dirty="0"/>
          </a:p>
        </p:txBody>
      </p:sp>
      <p:sp>
        <p:nvSpPr>
          <p:cNvPr id="67635" name="TextBox 50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36" name="TextBox 51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37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38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39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7640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7641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681824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[9]]] = A [9]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[6]] = 6 =&gt;B [10] = 6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[9]] = C[A[9]] - 1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[6] = C[6]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91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12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13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14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15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16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17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18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19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20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21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22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23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68624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25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26" name="TextBox 17"/>
          <p:cNvSpPr txBox="1">
            <a:spLocks noChangeArrowheads="1"/>
          </p:cNvSpPr>
          <p:nvPr/>
        </p:nvSpPr>
        <p:spPr bwMode="auto">
          <a:xfrm>
            <a:off x="2759364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27" name="TextBox 18"/>
          <p:cNvSpPr txBox="1">
            <a:spLocks noChangeArrowheads="1"/>
          </p:cNvSpPr>
          <p:nvPr/>
        </p:nvSpPr>
        <p:spPr bwMode="auto">
          <a:xfrm>
            <a:off x="3302000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28" name="TextBox 19"/>
          <p:cNvSpPr txBox="1">
            <a:spLocks noChangeArrowheads="1"/>
          </p:cNvSpPr>
          <p:nvPr/>
        </p:nvSpPr>
        <p:spPr bwMode="auto">
          <a:xfrm>
            <a:off x="3833091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29" name="TextBox 20"/>
          <p:cNvSpPr txBox="1">
            <a:spLocks noChangeArrowheads="1"/>
          </p:cNvSpPr>
          <p:nvPr/>
        </p:nvSpPr>
        <p:spPr bwMode="auto">
          <a:xfrm>
            <a:off x="4375727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30" name="TextBox 21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1" name="TextBox 22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2" name="TextBox 23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3" name="TextBox 24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4" name="TextBox 25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5" name="TextBox 26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6" name="TextBox 27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7" name="TextBox 28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8" name="TextBox 29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9" name="TextBox 30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40" name="TextBox 31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41" name="TextBox 32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4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8642" name="TextBox 33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8643" name="TextBox 34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10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8644" name="TextBox 35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8645" name="TextBox 36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46" name="TextBox 37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47" name="TextBox 38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48" name="TextBox 39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49" name="TextBox 40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50" name="TextBox 41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51" name="TextBox 42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52" name="TextBox 43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53" name="TextBox 44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54" name="TextBox 45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55" name="TextBox 46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56" name="TextBox 47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57" name="TextBox 48"/>
          <p:cNvSpPr txBox="1">
            <a:spLocks noChangeArrowheads="1"/>
          </p:cNvSpPr>
          <p:nvPr/>
        </p:nvSpPr>
        <p:spPr bwMode="auto">
          <a:xfrm>
            <a:off x="3302000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58" name="TextBox 49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59" name="TextBox 50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60" name="TextBox 51"/>
          <p:cNvSpPr txBox="1">
            <a:spLocks noChangeArrowheads="1"/>
          </p:cNvSpPr>
          <p:nvPr/>
        </p:nvSpPr>
        <p:spPr bwMode="auto">
          <a:xfrm>
            <a:off x="6523182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61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62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63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8664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8665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673232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[8]]] = A [8]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[8]] = 8 =&gt;B [11] = 8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[8]] = C[A[8]] - 1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[8] = C[8]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97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5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36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38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39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40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41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42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43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44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45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46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47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69648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49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50" name="TextBox 17"/>
          <p:cNvSpPr txBox="1">
            <a:spLocks noChangeArrowheads="1"/>
          </p:cNvSpPr>
          <p:nvPr/>
        </p:nvSpPr>
        <p:spPr bwMode="auto">
          <a:xfrm>
            <a:off x="2759364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51" name="TextBox 18"/>
          <p:cNvSpPr txBox="1">
            <a:spLocks noChangeArrowheads="1"/>
          </p:cNvSpPr>
          <p:nvPr/>
        </p:nvSpPr>
        <p:spPr bwMode="auto">
          <a:xfrm>
            <a:off x="3302000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52" name="TextBox 19"/>
          <p:cNvSpPr txBox="1">
            <a:spLocks noChangeArrowheads="1"/>
          </p:cNvSpPr>
          <p:nvPr/>
        </p:nvSpPr>
        <p:spPr bwMode="auto">
          <a:xfrm>
            <a:off x="3833091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53" name="TextBox 20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54" name="TextBox 21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55" name="TextBox 22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56" name="TextBox 23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57" name="TextBox 24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58" name="TextBox 25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59" name="TextBox 26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60" name="TextBox 27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61" name="TextBox 28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62" name="TextBox 29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63" name="TextBox 30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64" name="TextBox 31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3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9665" name="TextBox 32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9666" name="TextBox 33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10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9667" name="TextBox 34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9668" name="TextBox 35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69" name="TextBox 36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0" name="TextBox 37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1" name="TextBox 38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2" name="TextBox 39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3" name="TextBox 40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4" name="TextBox 41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5" name="TextBox 42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6" name="TextBox 43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7" name="TextBox 44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8" name="TextBox 45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9" name="TextBox 46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80" name="TextBox 47"/>
          <p:cNvSpPr txBox="1">
            <a:spLocks noChangeArrowheads="1"/>
          </p:cNvSpPr>
          <p:nvPr/>
        </p:nvSpPr>
        <p:spPr bwMode="auto">
          <a:xfrm>
            <a:off x="2759364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81" name="TextBox 48"/>
          <p:cNvSpPr txBox="1">
            <a:spLocks noChangeArrowheads="1"/>
          </p:cNvSpPr>
          <p:nvPr/>
        </p:nvSpPr>
        <p:spPr bwMode="auto">
          <a:xfrm>
            <a:off x="3302000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82" name="TextBox 49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83" name="TextBox 50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84" name="TextBox 51"/>
          <p:cNvSpPr txBox="1">
            <a:spLocks noChangeArrowheads="1"/>
          </p:cNvSpPr>
          <p:nvPr/>
        </p:nvSpPr>
        <p:spPr bwMode="auto">
          <a:xfrm>
            <a:off x="6523182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85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86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87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9688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9689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[7]]] = A [7]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[1]] = 1 =&gt;B [4] =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[7]] = C[A[7]] - 1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[1] = C[1]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74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9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0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1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2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3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4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5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6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7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8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9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70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71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70672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673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674" name="TextBox 17"/>
          <p:cNvSpPr txBox="1">
            <a:spLocks noChangeArrowheads="1"/>
          </p:cNvSpPr>
          <p:nvPr/>
        </p:nvSpPr>
        <p:spPr bwMode="auto">
          <a:xfrm>
            <a:off x="2759364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675" name="TextBox 18"/>
          <p:cNvSpPr txBox="1">
            <a:spLocks noChangeArrowheads="1"/>
          </p:cNvSpPr>
          <p:nvPr/>
        </p:nvSpPr>
        <p:spPr bwMode="auto">
          <a:xfrm>
            <a:off x="3302000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676" name="TextBox 19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77" name="TextBox 20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78" name="TextBox 21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79" name="TextBox 22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80" name="TextBox 23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81" name="TextBox 24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82" name="TextBox 25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83" name="TextBox 26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84" name="TextBox 27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85" name="TextBox 28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86" name="TextBox 29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87" name="TextBox 30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0688" name="TextBox 31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0689" name="TextBox 32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10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0690" name="TextBox 33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70691" name="TextBox 34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92" name="TextBox 35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93" name="TextBox 36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94" name="TextBox 37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95" name="TextBox 38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96" name="TextBox 39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97" name="TextBox 40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98" name="TextBox 41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99" name="TextBox 42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700" name="TextBox 43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701" name="TextBox 44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702" name="TextBox 45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703" name="TextBox 46"/>
          <p:cNvSpPr txBox="1">
            <a:spLocks noChangeArrowheads="1"/>
          </p:cNvSpPr>
          <p:nvPr/>
        </p:nvSpPr>
        <p:spPr bwMode="auto">
          <a:xfrm>
            <a:off x="2228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704" name="TextBox 47"/>
          <p:cNvSpPr txBox="1">
            <a:spLocks noChangeArrowheads="1"/>
          </p:cNvSpPr>
          <p:nvPr/>
        </p:nvSpPr>
        <p:spPr bwMode="auto">
          <a:xfrm>
            <a:off x="2759364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705" name="TextBox 48"/>
          <p:cNvSpPr txBox="1">
            <a:spLocks noChangeArrowheads="1"/>
          </p:cNvSpPr>
          <p:nvPr/>
        </p:nvSpPr>
        <p:spPr bwMode="auto">
          <a:xfrm>
            <a:off x="3302000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706" name="TextBox 49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707" name="TextBox 50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708" name="TextBox 51"/>
          <p:cNvSpPr txBox="1">
            <a:spLocks noChangeArrowheads="1"/>
          </p:cNvSpPr>
          <p:nvPr/>
        </p:nvSpPr>
        <p:spPr bwMode="auto">
          <a:xfrm>
            <a:off x="6523182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709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710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711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0712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0713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[6]]] = A [6]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[1]] = 1 =&gt;B [3] =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[6]] = C[A[6]] - 1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[1] = C[1]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23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86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87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88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89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90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91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92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93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94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95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71696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697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698" name="TextBox 17"/>
          <p:cNvSpPr txBox="1">
            <a:spLocks noChangeArrowheads="1"/>
          </p:cNvSpPr>
          <p:nvPr/>
        </p:nvSpPr>
        <p:spPr bwMode="auto">
          <a:xfrm>
            <a:off x="2759364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699" name="TextBox 18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0" name="TextBox 19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1" name="TextBox 20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2" name="TextBox 21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3" name="TextBox 22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4" name="TextBox 23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5" name="TextBox 24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6" name="TextBox 25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7" name="TextBox 26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8" name="TextBox 27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9" name="TextBox 28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10" name="TextBox 29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1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1711" name="TextBox 30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1712" name="TextBox 31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10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1713" name="TextBox 32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71714" name="TextBox 33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15" name="TextBox 34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16" name="TextBox 35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17" name="TextBox 36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18" name="TextBox 37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19" name="TextBox 38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20" name="TextBox 39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21" name="TextBox 40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22" name="TextBox 41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23" name="TextBox 42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24" name="TextBox 43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25" name="TextBox 44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26" name="TextBox 45"/>
          <p:cNvSpPr txBox="1">
            <a:spLocks noChangeArrowheads="1"/>
          </p:cNvSpPr>
          <p:nvPr/>
        </p:nvSpPr>
        <p:spPr bwMode="auto">
          <a:xfrm>
            <a:off x="1685636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727" name="TextBox 46"/>
          <p:cNvSpPr txBox="1">
            <a:spLocks noChangeArrowheads="1"/>
          </p:cNvSpPr>
          <p:nvPr/>
        </p:nvSpPr>
        <p:spPr bwMode="auto">
          <a:xfrm>
            <a:off x="2228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728" name="TextBox 47"/>
          <p:cNvSpPr txBox="1">
            <a:spLocks noChangeArrowheads="1"/>
          </p:cNvSpPr>
          <p:nvPr/>
        </p:nvSpPr>
        <p:spPr bwMode="auto">
          <a:xfrm>
            <a:off x="2759364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729" name="TextBox 48"/>
          <p:cNvSpPr txBox="1">
            <a:spLocks noChangeArrowheads="1"/>
          </p:cNvSpPr>
          <p:nvPr/>
        </p:nvSpPr>
        <p:spPr bwMode="auto">
          <a:xfrm>
            <a:off x="3302000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730" name="TextBox 49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731" name="TextBox 50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732" name="TextBox 51"/>
          <p:cNvSpPr txBox="1">
            <a:spLocks noChangeArrowheads="1"/>
          </p:cNvSpPr>
          <p:nvPr/>
        </p:nvSpPr>
        <p:spPr bwMode="auto">
          <a:xfrm>
            <a:off x="6523182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733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734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35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1736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1737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[5]]] = A [5]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[1]] = 1 =&gt;B [2] =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[5]] = C[A[5]] - 1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[1] = C[1]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22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7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08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09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0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1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2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3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4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5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6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7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8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9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72720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21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22" name="TextBox 17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23" name="TextBox 18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24" name="TextBox 19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25" name="TextBox 20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26" name="TextBox 21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27" name="TextBox 22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28" name="TextBox 23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29" name="TextBox 24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30" name="TextBox 25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31" name="TextBox 26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32" name="TextBox 27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33" name="TextBox 28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1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2734" name="TextBox 29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8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2735" name="TextBox 30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10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2736" name="TextBox 31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72737" name="TextBox 32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38" name="TextBox 33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39" name="TextBox 34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0" name="TextBox 35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1" name="TextBox 36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2" name="TextBox 37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3" name="TextBox 38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4" name="TextBox 39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5" name="TextBox 40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6" name="TextBox 41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7" name="TextBox 42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8" name="TextBox 43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9" name="TextBox 44"/>
          <p:cNvSpPr txBox="1">
            <a:spLocks noChangeArrowheads="1"/>
          </p:cNvSpPr>
          <p:nvPr/>
        </p:nvSpPr>
        <p:spPr bwMode="auto">
          <a:xfrm>
            <a:off x="1685636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0" name="TextBox 45"/>
          <p:cNvSpPr txBox="1">
            <a:spLocks noChangeArrowheads="1"/>
          </p:cNvSpPr>
          <p:nvPr/>
        </p:nvSpPr>
        <p:spPr bwMode="auto">
          <a:xfrm>
            <a:off x="2228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1" name="TextBox 46"/>
          <p:cNvSpPr txBox="1">
            <a:spLocks noChangeArrowheads="1"/>
          </p:cNvSpPr>
          <p:nvPr/>
        </p:nvSpPr>
        <p:spPr bwMode="auto">
          <a:xfrm>
            <a:off x="2759364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2" name="TextBox 47"/>
          <p:cNvSpPr txBox="1">
            <a:spLocks noChangeArrowheads="1"/>
          </p:cNvSpPr>
          <p:nvPr/>
        </p:nvSpPr>
        <p:spPr bwMode="auto">
          <a:xfrm>
            <a:off x="3302000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3" name="TextBox 48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4" name="TextBox 49"/>
          <p:cNvSpPr txBox="1">
            <a:spLocks noChangeArrowheads="1"/>
          </p:cNvSpPr>
          <p:nvPr/>
        </p:nvSpPr>
        <p:spPr bwMode="auto">
          <a:xfrm>
            <a:off x="544945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5" name="TextBox 50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6" name="TextBox 51"/>
          <p:cNvSpPr txBox="1">
            <a:spLocks noChangeArrowheads="1"/>
          </p:cNvSpPr>
          <p:nvPr/>
        </p:nvSpPr>
        <p:spPr bwMode="auto">
          <a:xfrm>
            <a:off x="6523182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7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8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59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2760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2761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[4]]] = A [4]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[5]] = 5 =&gt;B [9] = 5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[4]] = C[A[4]] - 1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[5] = C[5]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27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32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33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34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35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36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37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38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39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40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41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42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43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6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040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3040"/>
              </a:lnSpc>
            </a:pPr>
            <a:endParaRPr lang="en-US" altLang="en-US" dirty="0"/>
          </a:p>
        </p:txBody>
      </p:sp>
      <p:sp>
        <p:nvSpPr>
          <p:cNvPr id="73744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45" name="TextBox 16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46" name="TextBox 17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47" name="TextBox 18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48" name="TextBox 19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49" name="TextBox 20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50" name="TextBox 21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51" name="TextBox 22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52" name="TextBox 23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53" name="TextBox 24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54" name="TextBox 25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55" name="TextBox 26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56" name="TextBox 27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1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3757" name="TextBox 28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	8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3758" name="TextBox 29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10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3759" name="TextBox 30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73760" name="TextBox 31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1" name="TextBox 32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2" name="TextBox 33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3" name="TextBox 34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4" name="TextBox 35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5" name="TextBox 36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6" name="TextBox 37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7" name="TextBox 38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8" name="TextBox 39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9" name="TextBox 40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70" name="TextBox 41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71" name="TextBox 42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72" name="TextBox 43"/>
          <p:cNvSpPr txBox="1">
            <a:spLocks noChangeArrowheads="1"/>
          </p:cNvSpPr>
          <p:nvPr/>
        </p:nvSpPr>
        <p:spPr bwMode="auto">
          <a:xfrm>
            <a:off x="1685636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73" name="TextBox 44"/>
          <p:cNvSpPr txBox="1">
            <a:spLocks noChangeArrowheads="1"/>
          </p:cNvSpPr>
          <p:nvPr/>
        </p:nvSpPr>
        <p:spPr bwMode="auto">
          <a:xfrm>
            <a:off x="2228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74" name="TextBox 45"/>
          <p:cNvSpPr txBox="1">
            <a:spLocks noChangeArrowheads="1"/>
          </p:cNvSpPr>
          <p:nvPr/>
        </p:nvSpPr>
        <p:spPr bwMode="auto">
          <a:xfrm>
            <a:off x="2759364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75" name="TextBox 46"/>
          <p:cNvSpPr txBox="1">
            <a:spLocks noChangeArrowheads="1"/>
          </p:cNvSpPr>
          <p:nvPr/>
        </p:nvSpPr>
        <p:spPr bwMode="auto">
          <a:xfrm>
            <a:off x="3302000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76" name="TextBox 47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77" name="TextBox 48"/>
          <p:cNvSpPr txBox="1">
            <a:spLocks noChangeArrowheads="1"/>
          </p:cNvSpPr>
          <p:nvPr/>
        </p:nvSpPr>
        <p:spPr bwMode="auto">
          <a:xfrm>
            <a:off x="4906818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78" name="TextBox 49"/>
          <p:cNvSpPr txBox="1">
            <a:spLocks noChangeArrowheads="1"/>
          </p:cNvSpPr>
          <p:nvPr/>
        </p:nvSpPr>
        <p:spPr bwMode="auto">
          <a:xfrm>
            <a:off x="544945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79" name="TextBox 50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80" name="TextBox 51"/>
          <p:cNvSpPr txBox="1">
            <a:spLocks noChangeArrowheads="1"/>
          </p:cNvSpPr>
          <p:nvPr/>
        </p:nvSpPr>
        <p:spPr bwMode="auto">
          <a:xfrm>
            <a:off x="6523182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81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82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83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3784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3785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[3]]] = A [3]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[4]] = 4 =&gt;B [8] = 4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[3]] = C[A[3]] - 1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[4] = C[4]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795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56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57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58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59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0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1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2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3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4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5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6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7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6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040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3040"/>
              </a:lnSpc>
            </a:pPr>
            <a:endParaRPr lang="en-US" altLang="en-US" dirty="0"/>
          </a:p>
        </p:txBody>
      </p:sp>
      <p:sp>
        <p:nvSpPr>
          <p:cNvPr id="74768" name="TextBox 15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9" name="TextBox 16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0" name="TextBox 17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1" name="TextBox 18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2" name="TextBox 19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3" name="TextBox 20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4" name="TextBox 21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5" name="TextBox 22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6" name="TextBox 23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7" name="TextBox 24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8" name="TextBox 25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9" name="TextBox 26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1	5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4780" name="TextBox 27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	8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4781" name="TextBox 28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10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4782" name="TextBox 29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74783" name="TextBox 30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84" name="TextBox 31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85" name="TextBox 32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86" name="TextBox 33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87" name="TextBox 34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88" name="TextBox 35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89" name="TextBox 36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90" name="TextBox 37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91" name="TextBox 38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92" name="TextBox 39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93" name="TextBox 40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94" name="TextBox 41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95" name="TextBox 42"/>
          <p:cNvSpPr txBox="1">
            <a:spLocks noChangeArrowheads="1"/>
          </p:cNvSpPr>
          <p:nvPr/>
        </p:nvSpPr>
        <p:spPr bwMode="auto">
          <a:xfrm>
            <a:off x="1685636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796" name="TextBox 43"/>
          <p:cNvSpPr txBox="1">
            <a:spLocks noChangeArrowheads="1"/>
          </p:cNvSpPr>
          <p:nvPr/>
        </p:nvSpPr>
        <p:spPr bwMode="auto">
          <a:xfrm>
            <a:off x="2228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797" name="TextBox 44"/>
          <p:cNvSpPr txBox="1">
            <a:spLocks noChangeArrowheads="1"/>
          </p:cNvSpPr>
          <p:nvPr/>
        </p:nvSpPr>
        <p:spPr bwMode="auto">
          <a:xfrm>
            <a:off x="2759364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798" name="TextBox 45"/>
          <p:cNvSpPr txBox="1">
            <a:spLocks noChangeArrowheads="1"/>
          </p:cNvSpPr>
          <p:nvPr/>
        </p:nvSpPr>
        <p:spPr bwMode="auto">
          <a:xfrm>
            <a:off x="3302000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799" name="TextBox 46"/>
          <p:cNvSpPr txBox="1">
            <a:spLocks noChangeArrowheads="1"/>
          </p:cNvSpPr>
          <p:nvPr/>
        </p:nvSpPr>
        <p:spPr bwMode="auto">
          <a:xfrm>
            <a:off x="3833091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800" name="TextBox 47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801" name="TextBox 48"/>
          <p:cNvSpPr txBox="1">
            <a:spLocks noChangeArrowheads="1"/>
          </p:cNvSpPr>
          <p:nvPr/>
        </p:nvSpPr>
        <p:spPr bwMode="auto">
          <a:xfrm>
            <a:off x="4906818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802" name="TextBox 49"/>
          <p:cNvSpPr txBox="1">
            <a:spLocks noChangeArrowheads="1"/>
          </p:cNvSpPr>
          <p:nvPr/>
        </p:nvSpPr>
        <p:spPr bwMode="auto">
          <a:xfrm>
            <a:off x="544945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803" name="TextBox 50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804" name="TextBox 51"/>
          <p:cNvSpPr txBox="1">
            <a:spLocks noChangeArrowheads="1"/>
          </p:cNvSpPr>
          <p:nvPr/>
        </p:nvSpPr>
        <p:spPr bwMode="auto">
          <a:xfrm>
            <a:off x="6523182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805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806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807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4808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4809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[2]]] = A [2]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[2]] = 2 =&gt;B [6] = 2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[2]] = C[A[2]] - 1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[2] = C[2]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35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Counting Sort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022537" y="1448360"/>
            <a:ext cx="7542960" cy="4572000"/>
          </a:xfrm>
        </p:spPr>
        <p:txBody>
          <a:bodyPr/>
          <a:lstStyle/>
          <a:p>
            <a:pPr eaLnBrk="1" hangingPunct="1"/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Idea</a:t>
            </a:r>
          </a:p>
          <a:p>
            <a:pPr lvl="1">
              <a:lnSpc>
                <a:spcPts val="2602"/>
              </a:lnSpc>
              <a:buFont typeface="Courier New" pitchFamily="49" charset="0"/>
              <a:buChar char="o"/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each input element x, determine the number of elements less than or equal to x</a:t>
            </a:r>
          </a:p>
          <a:p>
            <a:pPr lvl="1">
              <a:lnSpc>
                <a:spcPts val="2602"/>
              </a:lnSpc>
              <a:buFont typeface="Courier New" pitchFamily="49" charset="0"/>
              <a:buChar char="o"/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each integer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(0 ≤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k), count how many elements whose values are i</a:t>
            </a:r>
          </a:p>
          <a:p>
            <a:pPr lvl="2">
              <a:lnSpc>
                <a:spcPts val="2602"/>
              </a:lnSpc>
              <a:buFont typeface="Wingdings" pitchFamily="2" charset="2"/>
              <a:buChar char="ü"/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 we know how many elements are less than or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equal to i</a:t>
            </a:r>
          </a:p>
          <a:p>
            <a:pPr>
              <a:lnSpc>
                <a:spcPts val="2602"/>
              </a:lnSpc>
            </a:pPr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 storage</a:t>
            </a:r>
          </a:p>
          <a:p>
            <a:pPr lvl="1">
              <a:lnSpc>
                <a:spcPts val="2602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A[1..n]: input elements</a:t>
            </a:r>
          </a:p>
          <a:p>
            <a:pPr lvl="1">
              <a:lnSpc>
                <a:spcPts val="2602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B[1..n]: sorted elements</a:t>
            </a:r>
          </a:p>
          <a:p>
            <a:pPr lvl="1">
              <a:lnSpc>
                <a:spcPts val="2602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C[0..k]: holds the number of elements less than or equal to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where (0 ≤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k)</a:t>
            </a:r>
          </a:p>
          <a:p>
            <a:pPr lvl="1">
              <a:lnSpc>
                <a:spcPts val="2602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2602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02"/>
              </a:lnSpc>
            </a:pPr>
            <a:endParaRPr lang="en-CA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02"/>
              </a:lnSpc>
            </a:pPr>
            <a:endParaRPr lang="en-CA" altLang="en-US" sz="2800" dirty="0">
              <a:solidFill>
                <a:srgbClr val="000000"/>
              </a:solidFill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1947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0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1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2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3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4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5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6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7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8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9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0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1" name="TextBox 14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2" name="TextBox 15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3" name="TextBox 16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4" name="TextBox 17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5" name="TextBox 18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6" name="TextBox 19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7" name="TextBox 20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8" name="TextBox 21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9" name="TextBox 22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00" name="TextBox 23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01" name="TextBox 24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02" name="TextBox 25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1	5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5803" name="TextBox 26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	8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5804" name="TextBox 27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10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5805" name="TextBox 28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75806" name="TextBox 29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07" name="TextBox 30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08" name="TextBox 31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09" name="TextBox 32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0" name="TextBox 33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1" name="TextBox 34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2" name="TextBox 35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3" name="TextBox 36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4" name="TextBox 37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5" name="TextBox 38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6" name="TextBox 39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7" name="TextBox 40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8" name="TextBox 41"/>
          <p:cNvSpPr txBox="1">
            <a:spLocks noChangeArrowheads="1"/>
          </p:cNvSpPr>
          <p:nvPr/>
        </p:nvSpPr>
        <p:spPr bwMode="auto">
          <a:xfrm>
            <a:off x="1154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19" name="TextBox 42"/>
          <p:cNvSpPr txBox="1">
            <a:spLocks noChangeArrowheads="1"/>
          </p:cNvSpPr>
          <p:nvPr/>
        </p:nvSpPr>
        <p:spPr bwMode="auto">
          <a:xfrm>
            <a:off x="1685636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0" name="TextBox 43"/>
          <p:cNvSpPr txBox="1">
            <a:spLocks noChangeArrowheads="1"/>
          </p:cNvSpPr>
          <p:nvPr/>
        </p:nvSpPr>
        <p:spPr bwMode="auto">
          <a:xfrm>
            <a:off x="2228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1" name="TextBox 44"/>
          <p:cNvSpPr txBox="1">
            <a:spLocks noChangeArrowheads="1"/>
          </p:cNvSpPr>
          <p:nvPr/>
        </p:nvSpPr>
        <p:spPr bwMode="auto">
          <a:xfrm>
            <a:off x="2759364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2" name="TextBox 45"/>
          <p:cNvSpPr txBox="1">
            <a:spLocks noChangeArrowheads="1"/>
          </p:cNvSpPr>
          <p:nvPr/>
        </p:nvSpPr>
        <p:spPr bwMode="auto">
          <a:xfrm>
            <a:off x="3302000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3" name="TextBox 46"/>
          <p:cNvSpPr txBox="1">
            <a:spLocks noChangeArrowheads="1"/>
          </p:cNvSpPr>
          <p:nvPr/>
        </p:nvSpPr>
        <p:spPr bwMode="auto">
          <a:xfrm>
            <a:off x="3833091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4" name="TextBox 47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5" name="TextBox 48"/>
          <p:cNvSpPr txBox="1">
            <a:spLocks noChangeArrowheads="1"/>
          </p:cNvSpPr>
          <p:nvPr/>
        </p:nvSpPr>
        <p:spPr bwMode="auto">
          <a:xfrm>
            <a:off x="4906818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6" name="TextBox 49"/>
          <p:cNvSpPr txBox="1">
            <a:spLocks noChangeArrowheads="1"/>
          </p:cNvSpPr>
          <p:nvPr/>
        </p:nvSpPr>
        <p:spPr bwMode="auto">
          <a:xfrm>
            <a:off x="544945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7" name="TextBox 50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8" name="TextBox 51"/>
          <p:cNvSpPr txBox="1">
            <a:spLocks noChangeArrowheads="1"/>
          </p:cNvSpPr>
          <p:nvPr/>
        </p:nvSpPr>
        <p:spPr bwMode="auto">
          <a:xfrm>
            <a:off x="6523182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9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30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31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5832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5833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[1]]] = A [1]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[0]] = 0 =&gt;B [1] = 0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[1]] = C[A[1]] - 1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[0] = C[0]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45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1050637" y="773206"/>
            <a:ext cx="4145494" cy="64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 COUNTING SORT(</a:t>
            </a:r>
            <a:r>
              <a:rPr lang="en-CA" altLang="en-US" sz="21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A,B,k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1050637" y="1232647"/>
            <a:ext cx="139301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for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to k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1050636" y="1624853"/>
            <a:ext cx="115416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1512455" y="1624853"/>
            <a:ext cx="1021113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0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1050637" y="2039470"/>
            <a:ext cx="2175275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for j = 1 to length[A]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0968" name="TextBox 7"/>
          <p:cNvSpPr txBox="1">
            <a:spLocks noChangeArrowheads="1"/>
          </p:cNvSpPr>
          <p:nvPr/>
        </p:nvSpPr>
        <p:spPr bwMode="auto">
          <a:xfrm>
            <a:off x="1050636" y="2431676"/>
            <a:ext cx="115416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69" name="TextBox 8"/>
          <p:cNvSpPr txBox="1">
            <a:spLocks noChangeArrowheads="1"/>
          </p:cNvSpPr>
          <p:nvPr/>
        </p:nvSpPr>
        <p:spPr bwMode="auto">
          <a:xfrm>
            <a:off x="1512455" y="2431676"/>
            <a:ext cx="227947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C[A[j]] = C[A[j]] + 1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0" name="TextBox 9"/>
          <p:cNvSpPr txBox="1">
            <a:spLocks noChangeArrowheads="1"/>
          </p:cNvSpPr>
          <p:nvPr/>
        </p:nvSpPr>
        <p:spPr bwMode="auto">
          <a:xfrm>
            <a:off x="1050636" y="2835088"/>
            <a:ext cx="516166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 //C[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now contains the number of elements equal to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CA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1" name="TextBox 10"/>
          <p:cNvSpPr txBox="1">
            <a:spLocks noChangeArrowheads="1"/>
          </p:cNvSpPr>
          <p:nvPr/>
        </p:nvSpPr>
        <p:spPr bwMode="auto">
          <a:xfrm>
            <a:off x="1050637" y="3238500"/>
            <a:ext cx="139301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 for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2" name="TextBox 11"/>
          <p:cNvSpPr txBox="1">
            <a:spLocks noChangeArrowheads="1"/>
          </p:cNvSpPr>
          <p:nvPr/>
        </p:nvSpPr>
        <p:spPr bwMode="auto">
          <a:xfrm>
            <a:off x="1050636" y="3641912"/>
            <a:ext cx="115416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3" name="TextBox 12"/>
          <p:cNvSpPr txBox="1">
            <a:spLocks noChangeArrowheads="1"/>
          </p:cNvSpPr>
          <p:nvPr/>
        </p:nvSpPr>
        <p:spPr bwMode="auto">
          <a:xfrm>
            <a:off x="1512455" y="3641912"/>
            <a:ext cx="208711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4" name="TextBox 13"/>
          <p:cNvSpPr txBox="1">
            <a:spLocks noChangeArrowheads="1"/>
          </p:cNvSpPr>
          <p:nvPr/>
        </p:nvSpPr>
        <p:spPr bwMode="auto">
          <a:xfrm>
            <a:off x="1050637" y="4045323"/>
            <a:ext cx="6270947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  //C[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now contains the number of elements less than or equal to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CA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5" name="TextBox 14"/>
          <p:cNvSpPr txBox="1">
            <a:spLocks noChangeArrowheads="1"/>
          </p:cNvSpPr>
          <p:nvPr/>
        </p:nvSpPr>
        <p:spPr bwMode="auto">
          <a:xfrm>
            <a:off x="1050637" y="4448735"/>
            <a:ext cx="2688236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length[A]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6" name="TextBox 15"/>
          <p:cNvSpPr txBox="1">
            <a:spLocks noChangeArrowheads="1"/>
          </p:cNvSpPr>
          <p:nvPr/>
        </p:nvSpPr>
        <p:spPr bwMode="auto">
          <a:xfrm>
            <a:off x="1050637" y="4852147"/>
            <a:ext cx="230832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7" name="TextBox 16"/>
          <p:cNvSpPr txBox="1">
            <a:spLocks noChangeArrowheads="1"/>
          </p:cNvSpPr>
          <p:nvPr/>
        </p:nvSpPr>
        <p:spPr bwMode="auto">
          <a:xfrm>
            <a:off x="1627909" y="4852147"/>
            <a:ext cx="1906035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B[C[A[j]]] = A[j]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8" name="TextBox 17"/>
          <p:cNvSpPr txBox="1">
            <a:spLocks noChangeArrowheads="1"/>
          </p:cNvSpPr>
          <p:nvPr/>
        </p:nvSpPr>
        <p:spPr bwMode="auto">
          <a:xfrm>
            <a:off x="1050637" y="5255559"/>
            <a:ext cx="22224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9" name="TextBox 18"/>
          <p:cNvSpPr txBox="1">
            <a:spLocks noChangeArrowheads="1"/>
          </p:cNvSpPr>
          <p:nvPr/>
        </p:nvSpPr>
        <p:spPr bwMode="auto">
          <a:xfrm>
            <a:off x="1685637" y="5255559"/>
            <a:ext cx="196367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C[A[j]] = C[A[J]] - 1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1404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Analysis of Algorithm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448360"/>
            <a:ext cx="8032097" cy="4572000"/>
          </a:xfrm>
        </p:spPr>
        <p:txBody>
          <a:bodyPr/>
          <a:lstStyle/>
          <a:p>
            <a:pPr algn="just" eaLnBrk="1" hangingPunct="1"/>
            <a:endParaRPr lang="en-CA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CA" alt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first for loop </a:t>
            </a:r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initializes C[ ] to zero.</a:t>
            </a:r>
          </a:p>
          <a:p>
            <a:pPr algn="just" eaLnBrk="1" hangingPunct="1"/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CA" alt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second for loop </a:t>
            </a:r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increments the values in C[],</a:t>
            </a:r>
            <a:br>
              <a:rPr lang="en-CA" altLang="en-US" sz="28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according to their frequencies in the data.</a:t>
            </a:r>
          </a:p>
          <a:p>
            <a:pPr algn="just" eaLnBrk="1" hangingPunct="1"/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CA" alt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third for loop </a:t>
            </a:r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adds all previous values, making</a:t>
            </a:r>
            <a:br>
              <a:rPr lang="en-CA" altLang="en-US" sz="28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C[] contain a cumulative total.</a:t>
            </a:r>
          </a:p>
          <a:p>
            <a:pPr algn="just" eaLnBrk="1" hangingPunct="1"/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CA" alt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fourth for loop </a:t>
            </a:r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writes out the sorted data into</a:t>
            </a:r>
            <a:br>
              <a:rPr lang="en-CA" altLang="en-US" sz="28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 B[].</a:t>
            </a:r>
          </a:p>
          <a:p>
            <a:pPr algn="just" eaLnBrk="1" hangingPunct="1"/>
            <a:r>
              <a:rPr lang="en-CA" alt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Running time: </a:t>
            </a:r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CA" alt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n+k</a:t>
            </a:r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CA" alt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CA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CA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222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66" y="990600"/>
            <a:ext cx="7886700" cy="4351338"/>
          </a:xfrm>
        </p:spPr>
        <p:txBody>
          <a:bodyPr/>
          <a:lstStyle/>
          <a:p>
            <a:pPr algn="just"/>
            <a:r>
              <a:rPr lang="en-CA" altLang="en-US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of the for loops take O(k) time, and two take</a:t>
            </a:r>
            <a:br>
              <a:rPr lang="en-CA" altLang="en-US" sz="23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O(n) time.</a:t>
            </a:r>
          </a:p>
          <a:p>
            <a:pPr algn="just"/>
            <a:r>
              <a:rPr lang="en-CA" altLang="en-US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algorithm makes two passes over A and two pass over C. </a:t>
            </a:r>
            <a:r>
              <a:rPr lang="en-CA" altLang="en-US" sz="23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size of the range k is smaller than size of input n, then time complexity=O(n).</a:t>
            </a:r>
          </a:p>
          <a:p>
            <a:pPr algn="just"/>
            <a:r>
              <a:rPr lang="en-CA" altLang="en-US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 important point to note is that Counting Sort is</a:t>
            </a:r>
            <a:br>
              <a:rPr lang="en-CA" altLang="en-US" sz="23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sz="23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stable: </a:t>
            </a:r>
            <a:r>
              <a:rPr lang="en-CA" altLang="en-US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elements of the same value will appear in the same order in the output array that they do in the input array.</a:t>
            </a:r>
          </a:p>
          <a:p>
            <a:pPr algn="just"/>
            <a:r>
              <a:rPr lang="en-US" altLang="en-US" sz="23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Suitable if range is less</a:t>
            </a:r>
          </a:p>
          <a:p>
            <a:pPr algn="just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major disadvantage is that counting sort can be used only to sort integers, because otherwise the array of frequencies cannot be constructed.</a:t>
            </a:r>
            <a:endParaRPr lang="en-US" altLang="en-US" sz="23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CA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119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en-US" dirty="0"/>
              <a:t>Count sort in Descending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441AE-AC77-4935-A433-94006E51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6   4   1   3   4   1    4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90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/>
              <a:t>3    6   4   1   3   4   1    4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pic>
        <p:nvPicPr>
          <p:cNvPr id="5" name="Content Placeholder 4" descr="thinking-clipart-Boy_Thinking_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6670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723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86000" y="2209800"/>
            <a:ext cx="41152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6600" b="1" dirty="0">
                <a:solidFill>
                  <a:srgbClr val="000000"/>
                </a:solidFill>
                <a:latin typeface="Times New Roman Bold" pitchFamily="18" charset="0"/>
                <a:cs typeface="Times New Roman Bold" pitchFamily="18" charset="0"/>
              </a:rPr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7425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039C-C300-47D0-A86D-164387FE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A2A0D-37E8-4330-B6A0-9645234B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F0007-ECBB-49DA-9BFD-FCF254448A99}"/>
              </a:ext>
            </a:extLst>
          </p:cNvPr>
          <p:cNvSpPr/>
          <p:nvPr/>
        </p:nvSpPr>
        <p:spPr>
          <a:xfrm>
            <a:off x="533400" y="1981200"/>
            <a:ext cx="79819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OpenSans-Bold"/>
              </a:rPr>
              <a:t>Strengths:</a:t>
            </a:r>
            <a:br>
              <a:rPr lang="en-US" sz="2000" b="1" dirty="0">
                <a:solidFill>
                  <a:srgbClr val="000000"/>
                </a:solidFill>
                <a:latin typeface="OpenSans-Bold"/>
              </a:rPr>
            </a:br>
            <a:r>
              <a:rPr lang="en-US" b="1" dirty="0">
                <a:solidFill>
                  <a:srgbClr val="000000"/>
                </a:solidFill>
                <a:latin typeface="OpenSans-Bold"/>
              </a:rPr>
              <a:t>Linear time</a:t>
            </a:r>
            <a:r>
              <a:rPr lang="en-US" dirty="0">
                <a:solidFill>
                  <a:srgbClr val="000000"/>
                </a:solidFill>
                <a:latin typeface="Lora-Regular"/>
              </a:rPr>
              <a:t>. Counting sort runs in time, making it asymptotically faster than comparison-based sorting algorithms like quicksort or merge sort.</a:t>
            </a:r>
            <a:r>
              <a:rPr lang="en-US" dirty="0"/>
              <a:t> 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0AE2A-B64B-42C3-B7B9-622613C7FF24}"/>
              </a:ext>
            </a:extLst>
          </p:cNvPr>
          <p:cNvSpPr/>
          <p:nvPr/>
        </p:nvSpPr>
        <p:spPr>
          <a:xfrm>
            <a:off x="545868" y="3124200"/>
            <a:ext cx="796948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OpenSans-Bold"/>
              </a:rPr>
              <a:t>Weaknesses:</a:t>
            </a:r>
            <a:br>
              <a:rPr lang="en-US" sz="2000" b="1" dirty="0">
                <a:solidFill>
                  <a:srgbClr val="000000"/>
                </a:solidFill>
                <a:latin typeface="OpenSans-Bold"/>
              </a:rPr>
            </a:br>
            <a:r>
              <a:rPr lang="en-US" b="1" dirty="0">
                <a:solidFill>
                  <a:srgbClr val="000000"/>
                </a:solidFill>
                <a:latin typeface="OpenSans-Bold"/>
              </a:rPr>
              <a:t>Restricted inputs</a:t>
            </a:r>
            <a:r>
              <a:rPr lang="en-US" dirty="0">
                <a:solidFill>
                  <a:srgbClr val="000000"/>
                </a:solidFill>
                <a:latin typeface="Lora-Regular"/>
              </a:rPr>
              <a:t>. Counting sort only works when the range of potential items in the input is known ahead of time.</a:t>
            </a:r>
            <a:br>
              <a:rPr lang="en-US" dirty="0">
                <a:solidFill>
                  <a:srgbClr val="000000"/>
                </a:solidFill>
                <a:latin typeface="Lora-Regular"/>
              </a:rPr>
            </a:br>
            <a:r>
              <a:rPr lang="en-US" b="1" dirty="0">
                <a:solidFill>
                  <a:srgbClr val="000000"/>
                </a:solidFill>
                <a:latin typeface="OpenSans-Bold"/>
              </a:rPr>
              <a:t>Space cost</a:t>
            </a:r>
            <a:r>
              <a:rPr lang="en-US" dirty="0">
                <a:solidFill>
                  <a:srgbClr val="000000"/>
                </a:solidFill>
                <a:latin typeface="Lora-Regular"/>
              </a:rPr>
              <a:t>. If the range of potential values is big, then counting sort requires a lot of space (perhaps more than 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09F6B-B294-4CA0-A3CE-A61F60E004EE}"/>
              </a:ext>
            </a:extLst>
          </p:cNvPr>
          <p:cNvSpPr/>
          <p:nvPr/>
        </p:nvSpPr>
        <p:spPr>
          <a:xfrm>
            <a:off x="628650" y="4879023"/>
            <a:ext cx="716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Complexity O(n)</a:t>
            </a:r>
          </a:p>
          <a:p>
            <a:r>
              <a:rPr lang="en-US" dirty="0"/>
              <a:t>Worst case time</a:t>
            </a:r>
          </a:p>
          <a:p>
            <a:r>
              <a:rPr lang="en-US" dirty="0"/>
              <a:t>Best case time</a:t>
            </a:r>
          </a:p>
          <a:p>
            <a:r>
              <a:rPr lang="en-US" dirty="0"/>
              <a:t>Average case time</a:t>
            </a:r>
          </a:p>
          <a:p>
            <a:r>
              <a:rPr lang="en-US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20604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1050637" y="773206"/>
            <a:ext cx="3106748" cy="64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COUNTING SORT(</a:t>
            </a:r>
            <a:r>
              <a:rPr lang="en-CA" altLang="en-US" sz="21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A,B,k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1050637" y="1232647"/>
            <a:ext cx="139301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for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to k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1050636" y="1624853"/>
            <a:ext cx="115416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1512455" y="1624853"/>
            <a:ext cx="1021113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0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1050637" y="2039470"/>
            <a:ext cx="2175275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for j = 1 to length[A]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0968" name="TextBox 7"/>
          <p:cNvSpPr txBox="1">
            <a:spLocks noChangeArrowheads="1"/>
          </p:cNvSpPr>
          <p:nvPr/>
        </p:nvSpPr>
        <p:spPr bwMode="auto">
          <a:xfrm>
            <a:off x="1050636" y="2431676"/>
            <a:ext cx="115416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69" name="TextBox 8"/>
          <p:cNvSpPr txBox="1">
            <a:spLocks noChangeArrowheads="1"/>
          </p:cNvSpPr>
          <p:nvPr/>
        </p:nvSpPr>
        <p:spPr bwMode="auto">
          <a:xfrm>
            <a:off x="1512455" y="2431676"/>
            <a:ext cx="227947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C[A[j]] = C[A[j]] + 1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0" name="TextBox 9"/>
          <p:cNvSpPr txBox="1">
            <a:spLocks noChangeArrowheads="1"/>
          </p:cNvSpPr>
          <p:nvPr/>
        </p:nvSpPr>
        <p:spPr bwMode="auto">
          <a:xfrm>
            <a:off x="1050636" y="2835088"/>
            <a:ext cx="516166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 //C[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now contains the number of elements equal to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CA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1" name="TextBox 10"/>
          <p:cNvSpPr txBox="1">
            <a:spLocks noChangeArrowheads="1"/>
          </p:cNvSpPr>
          <p:nvPr/>
        </p:nvSpPr>
        <p:spPr bwMode="auto">
          <a:xfrm>
            <a:off x="1050637" y="3238500"/>
            <a:ext cx="139301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 for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2" name="TextBox 11"/>
          <p:cNvSpPr txBox="1">
            <a:spLocks noChangeArrowheads="1"/>
          </p:cNvSpPr>
          <p:nvPr/>
        </p:nvSpPr>
        <p:spPr bwMode="auto">
          <a:xfrm>
            <a:off x="1050636" y="3641912"/>
            <a:ext cx="115416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3" name="TextBox 12"/>
          <p:cNvSpPr txBox="1">
            <a:spLocks noChangeArrowheads="1"/>
          </p:cNvSpPr>
          <p:nvPr/>
        </p:nvSpPr>
        <p:spPr bwMode="auto">
          <a:xfrm>
            <a:off x="1512455" y="3641912"/>
            <a:ext cx="208711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4" name="TextBox 13"/>
          <p:cNvSpPr txBox="1">
            <a:spLocks noChangeArrowheads="1"/>
          </p:cNvSpPr>
          <p:nvPr/>
        </p:nvSpPr>
        <p:spPr bwMode="auto">
          <a:xfrm>
            <a:off x="1050637" y="4045323"/>
            <a:ext cx="6270947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  //C[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now contains the number of elements less than or equal to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CA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5" name="TextBox 14"/>
          <p:cNvSpPr txBox="1">
            <a:spLocks noChangeArrowheads="1"/>
          </p:cNvSpPr>
          <p:nvPr/>
        </p:nvSpPr>
        <p:spPr bwMode="auto">
          <a:xfrm>
            <a:off x="1050637" y="4448735"/>
            <a:ext cx="2688236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length[A]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6" name="TextBox 15"/>
          <p:cNvSpPr txBox="1">
            <a:spLocks noChangeArrowheads="1"/>
          </p:cNvSpPr>
          <p:nvPr/>
        </p:nvSpPr>
        <p:spPr bwMode="auto">
          <a:xfrm>
            <a:off x="1050637" y="4852147"/>
            <a:ext cx="230832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7" name="TextBox 16"/>
          <p:cNvSpPr txBox="1">
            <a:spLocks noChangeArrowheads="1"/>
          </p:cNvSpPr>
          <p:nvPr/>
        </p:nvSpPr>
        <p:spPr bwMode="auto">
          <a:xfrm>
            <a:off x="1627909" y="4852147"/>
            <a:ext cx="1906035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B[C[A[j]]] = A[j]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8" name="TextBox 17"/>
          <p:cNvSpPr txBox="1">
            <a:spLocks noChangeArrowheads="1"/>
          </p:cNvSpPr>
          <p:nvPr/>
        </p:nvSpPr>
        <p:spPr bwMode="auto">
          <a:xfrm>
            <a:off x="1050637" y="5255559"/>
            <a:ext cx="22224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9" name="TextBox 18"/>
          <p:cNvSpPr txBox="1">
            <a:spLocks noChangeArrowheads="1"/>
          </p:cNvSpPr>
          <p:nvPr/>
        </p:nvSpPr>
        <p:spPr bwMode="auto">
          <a:xfrm>
            <a:off x="1685637" y="5255559"/>
            <a:ext cx="196367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C[A[j]] = C[A[j]] - 1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62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extBox 2"/>
          <p:cNvSpPr txBox="1">
            <a:spLocks noChangeArrowheads="1"/>
          </p:cNvSpPr>
          <p:nvPr/>
        </p:nvSpPr>
        <p:spPr bwMode="auto">
          <a:xfrm>
            <a:off x="1119909" y="110938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1154545" y="1591235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2782455" y="110938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2759364" y="1591235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1991" name="TextBox 6"/>
          <p:cNvSpPr txBox="1">
            <a:spLocks noChangeArrowheads="1"/>
          </p:cNvSpPr>
          <p:nvPr/>
        </p:nvSpPr>
        <p:spPr bwMode="auto">
          <a:xfrm>
            <a:off x="4860636" y="110938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1992" name="TextBox 7"/>
          <p:cNvSpPr txBox="1">
            <a:spLocks noChangeArrowheads="1"/>
          </p:cNvSpPr>
          <p:nvPr/>
        </p:nvSpPr>
        <p:spPr bwMode="auto">
          <a:xfrm>
            <a:off x="4906818" y="1591235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1993" name="TextBox 8"/>
          <p:cNvSpPr txBox="1">
            <a:spLocks noChangeArrowheads="1"/>
          </p:cNvSpPr>
          <p:nvPr/>
        </p:nvSpPr>
        <p:spPr bwMode="auto">
          <a:xfrm>
            <a:off x="6453909" y="110938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1994" name="TextBox 9"/>
          <p:cNvSpPr txBox="1">
            <a:spLocks noChangeArrowheads="1"/>
          </p:cNvSpPr>
          <p:nvPr/>
        </p:nvSpPr>
        <p:spPr bwMode="auto">
          <a:xfrm>
            <a:off x="7977910" y="1512794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1995" name="TextBox 10"/>
          <p:cNvSpPr txBox="1">
            <a:spLocks noChangeArrowheads="1"/>
          </p:cNvSpPr>
          <p:nvPr/>
        </p:nvSpPr>
        <p:spPr bwMode="auto">
          <a:xfrm>
            <a:off x="6523182" y="1680883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1996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1997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1998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1999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2000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2001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2002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2003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2004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2005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2006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07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08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09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10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11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12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13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14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15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16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2017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1469954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1 - for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to k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2018" name="TextBox 33"/>
          <p:cNvSpPr txBox="1">
            <a:spLocks noChangeArrowheads="1"/>
          </p:cNvSpPr>
          <p:nvPr/>
        </p:nvSpPr>
        <p:spPr bwMode="auto">
          <a:xfrm>
            <a:off x="1050637" y="4067735"/>
            <a:ext cx="132889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2 - do 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7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3015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3016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3017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3018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3019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3020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1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2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3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4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5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6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7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8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9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30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1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2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3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4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5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6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7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8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9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40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41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3042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3043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3044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[1]] = C [A [1]] + 1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[0] = C [0]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5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4039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4040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4041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4042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4043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4044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45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46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47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48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49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50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51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52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53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54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55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56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57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58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59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60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61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62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63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64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65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4066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4067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4068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[2]] = C [A [2]] + 1</a:t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[2] = C [2]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4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5327</Words>
  <Application>Microsoft Office PowerPoint</Application>
  <PresentationFormat>On-screen Show (4:3)</PresentationFormat>
  <Paragraphs>1508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Lora-Regular</vt:lpstr>
      <vt:lpstr>OpenSans-Bold</vt:lpstr>
      <vt:lpstr>Times New Roman</vt:lpstr>
      <vt:lpstr>Times New Roman Bold</vt:lpstr>
      <vt:lpstr>Wingdings</vt:lpstr>
      <vt:lpstr>Wingdings 2</vt:lpstr>
      <vt:lpstr>Office Theme</vt:lpstr>
      <vt:lpstr>Sorting techniques Continue</vt:lpstr>
      <vt:lpstr>PowerPoint Presentation</vt:lpstr>
      <vt:lpstr>PowerPoint Presentation</vt:lpstr>
      <vt:lpstr>Counting Sort</vt:lpstr>
      <vt:lpstr>Count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Algorithm</vt:lpstr>
      <vt:lpstr>PowerPoint Presentation</vt:lpstr>
      <vt:lpstr>Count sort in Descending order</vt:lpstr>
      <vt:lpstr>Home Task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2019-09-15T17:57:32Z</dcterms:created>
  <dcterms:modified xsi:type="dcterms:W3CDTF">2021-04-28T06:06:41Z</dcterms:modified>
</cp:coreProperties>
</file>