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71" r:id="rId8"/>
    <p:sldId id="262" r:id="rId9"/>
    <p:sldId id="263" r:id="rId10"/>
    <p:sldId id="264" r:id="rId11"/>
    <p:sldId id="267"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6" r:id="rId27"/>
    <p:sldId id="284" r:id="rId28"/>
    <p:sldId id="285"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heed Ahmad" initials="WA" lastIdx="2" clrIdx="0">
    <p:extLst>
      <p:ext uri="{19B8F6BF-5375-455C-9EA6-DF929625EA0E}">
        <p15:presenceInfo xmlns:p15="http://schemas.microsoft.com/office/powerpoint/2012/main" userId="S-1-5-21-3629859978-1343429001-2563496856-48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3" autoAdjust="0"/>
    <p:restoredTop sz="94660"/>
  </p:normalViewPr>
  <p:slideViewPr>
    <p:cSldViewPr snapToGrid="0">
      <p:cViewPr varScale="1">
        <p:scale>
          <a:sx n="61" d="100"/>
          <a:sy n="61" d="100"/>
        </p:scale>
        <p:origin x="7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8/26/2019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8/26/2019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8/26/2019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ADFB-1D5A-4FA3-AA84-138B12DF5783}"/>
              </a:ext>
            </a:extLst>
          </p:cNvPr>
          <p:cNvSpPr>
            <a:spLocks noGrp="1"/>
          </p:cNvSpPr>
          <p:nvPr>
            <p:ph type="ctrTitle"/>
          </p:nvPr>
        </p:nvSpPr>
        <p:spPr>
          <a:xfrm>
            <a:off x="1154955" y="1250731"/>
            <a:ext cx="8825658" cy="3084786"/>
          </a:xfrm>
        </p:spPr>
        <p:txBody>
          <a:bodyPr/>
          <a:lstStyle/>
          <a:p>
            <a:r>
              <a:rPr lang="en-US" sz="4000" dirty="0"/>
              <a:t>Objects moving in a Straight Line (One-dimensional motion)</a:t>
            </a:r>
            <a:br>
              <a:rPr lang="en-US" sz="4000" dirty="0"/>
            </a:br>
            <a:br>
              <a:rPr lang="en-US" sz="4000" dirty="0"/>
            </a:br>
            <a:r>
              <a:rPr lang="en-US" sz="2000" dirty="0">
                <a:solidFill>
                  <a:schemeClr val="bg1"/>
                </a:solidFill>
              </a:rPr>
              <a:t>Chapter 2: Fundamentals of Physics by Halliday, Resnick</a:t>
            </a:r>
          </a:p>
        </p:txBody>
      </p:sp>
      <p:sp>
        <p:nvSpPr>
          <p:cNvPr id="3" name="Subtitle 2">
            <a:extLst>
              <a:ext uri="{FF2B5EF4-FFF2-40B4-BE49-F238E27FC236}">
                <a16:creationId xmlns:a16="http://schemas.microsoft.com/office/drawing/2014/main" id="{F4DBF253-5C02-41E9-95B3-DCA011F264B6}"/>
              </a:ext>
            </a:extLst>
          </p:cNvPr>
          <p:cNvSpPr>
            <a:spLocks noGrp="1"/>
          </p:cNvSpPr>
          <p:nvPr>
            <p:ph type="subTitle" idx="1"/>
          </p:nvPr>
        </p:nvSpPr>
        <p:spPr>
          <a:xfrm>
            <a:off x="1154955" y="4777380"/>
            <a:ext cx="8825658" cy="1292344"/>
          </a:xfrm>
        </p:spPr>
        <p:txBody>
          <a:bodyPr>
            <a:noAutofit/>
          </a:bodyPr>
          <a:lstStyle/>
          <a:p>
            <a:r>
              <a:rPr lang="en-US" sz="1600" dirty="0">
                <a:solidFill>
                  <a:schemeClr val="bg1"/>
                </a:solidFill>
              </a:rPr>
              <a:t>Waheed Ahmad</a:t>
            </a:r>
          </a:p>
          <a:p>
            <a:r>
              <a:rPr lang="en-US" sz="1600" dirty="0">
                <a:solidFill>
                  <a:schemeClr val="bg1"/>
                </a:solidFill>
              </a:rPr>
              <a:t>Lecturer (physics)</a:t>
            </a:r>
          </a:p>
          <a:p>
            <a:r>
              <a:rPr lang="en-US" sz="1600" dirty="0">
                <a:solidFill>
                  <a:schemeClr val="bg1"/>
                </a:solidFill>
              </a:rPr>
              <a:t>FAST-National University of COMPUTER AND EMERGING SCIENCES</a:t>
            </a:r>
          </a:p>
        </p:txBody>
      </p:sp>
    </p:spTree>
    <p:extLst>
      <p:ext uri="{BB962C8B-B14F-4D97-AF65-F5344CB8AC3E}">
        <p14:creationId xmlns:p14="http://schemas.microsoft.com/office/powerpoint/2010/main" val="3930743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D262-7295-4936-A982-92E8F0869B67}"/>
              </a:ext>
            </a:extLst>
          </p:cNvPr>
          <p:cNvSpPr>
            <a:spLocks noGrp="1"/>
          </p:cNvSpPr>
          <p:nvPr>
            <p:ph type="title"/>
          </p:nvPr>
        </p:nvSpPr>
        <p:spPr/>
        <p:txBody>
          <a:bodyPr/>
          <a:lstStyle/>
          <a:p>
            <a:r>
              <a:rPr lang="en-US" dirty="0"/>
              <a:t>Position, Displacement and Distance</a:t>
            </a:r>
          </a:p>
        </p:txBody>
      </p:sp>
      <p:sp>
        <p:nvSpPr>
          <p:cNvPr id="3" name="Content Placeholder 2">
            <a:extLst>
              <a:ext uri="{FF2B5EF4-FFF2-40B4-BE49-F238E27FC236}">
                <a16:creationId xmlns:a16="http://schemas.microsoft.com/office/drawing/2014/main" id="{1376EE92-7C5B-416E-AA5E-949676CCADBF}"/>
              </a:ext>
            </a:extLst>
          </p:cNvPr>
          <p:cNvSpPr>
            <a:spLocks noGrp="1"/>
          </p:cNvSpPr>
          <p:nvPr>
            <p:ph sz="half" idx="1"/>
          </p:nvPr>
        </p:nvSpPr>
        <p:spPr/>
        <p:txBody>
          <a:bodyPr>
            <a:normAutofit fontScale="85000" lnSpcReduction="10000"/>
          </a:bodyPr>
          <a:lstStyle/>
          <a:p>
            <a:r>
              <a:rPr lang="en-US" b="1" dirty="0"/>
              <a:t>Distance</a:t>
            </a:r>
            <a:r>
              <a:rPr lang="en-US" dirty="0"/>
              <a:t> is the total number of meters the object has traveled in a certain period of time. </a:t>
            </a:r>
          </a:p>
          <a:p>
            <a:r>
              <a:rPr lang="en-US" b="1" dirty="0"/>
              <a:t>Scalar</a:t>
            </a:r>
            <a:r>
              <a:rPr lang="en-US" dirty="0"/>
              <a:t> Quantity. (meter)</a:t>
            </a:r>
          </a:p>
          <a:p>
            <a:endParaRPr lang="en-US" dirty="0"/>
          </a:p>
          <a:p>
            <a:endParaRPr lang="en-US" dirty="0"/>
          </a:p>
          <a:p>
            <a:r>
              <a:rPr lang="en-US" dirty="0"/>
              <a:t>Distance and displacement are the same in the case where the object travels in a straight line and always moving in the same direction. </a:t>
            </a:r>
          </a:p>
          <a:p>
            <a:r>
              <a:rPr lang="en-US" dirty="0"/>
              <a:t>always positive or zero.</a:t>
            </a:r>
          </a:p>
        </p:txBody>
      </p:sp>
      <p:sp>
        <p:nvSpPr>
          <p:cNvPr id="6" name="Content Placeholder 5">
            <a:extLst>
              <a:ext uri="{FF2B5EF4-FFF2-40B4-BE49-F238E27FC236}">
                <a16:creationId xmlns:a16="http://schemas.microsoft.com/office/drawing/2014/main" id="{EE09337A-0127-40F4-B270-F8E0CDB2B86C}"/>
              </a:ext>
            </a:extLst>
          </p:cNvPr>
          <p:cNvSpPr>
            <a:spLocks noGrp="1"/>
          </p:cNvSpPr>
          <p:nvPr>
            <p:ph sz="half" idx="2"/>
          </p:nvPr>
        </p:nvSpPr>
        <p:spPr>
          <a:xfrm>
            <a:off x="6211890" y="2574160"/>
            <a:ext cx="4825159" cy="3416300"/>
          </a:xfrm>
        </p:spPr>
        <p:txBody>
          <a:bodyPr>
            <a:normAutofit fontScale="85000" lnSpcReduction="10000"/>
          </a:bodyPr>
          <a:lstStyle/>
          <a:p>
            <a:endParaRPr lang="en-US" dirty="0"/>
          </a:p>
          <a:p>
            <a:endParaRPr lang="en-US" dirty="0"/>
          </a:p>
          <a:p>
            <a:pPr marL="0" indent="0">
              <a:buNone/>
            </a:pPr>
            <a:endParaRPr lang="en-US" dirty="0"/>
          </a:p>
          <a:p>
            <a:endParaRPr lang="en-US" dirty="0"/>
          </a:p>
          <a:p>
            <a:pPr marL="0" indent="0" algn="ctr">
              <a:buNone/>
            </a:pPr>
            <a:r>
              <a:rPr lang="en-US" b="1" dirty="0"/>
              <a:t>Fig. 2.4 </a:t>
            </a:r>
          </a:p>
          <a:p>
            <a:r>
              <a:rPr lang="en-US" dirty="0"/>
              <a:t>a particle moves from A to B and then to O  </a:t>
            </a:r>
          </a:p>
          <a:p>
            <a:pPr marL="0" indent="0" algn="ctr">
              <a:buNone/>
            </a:pPr>
            <a:r>
              <a:rPr lang="en-US" dirty="0"/>
              <a:t>       Displacement is </a:t>
            </a:r>
          </a:p>
          <a:p>
            <a:pPr marL="0" indent="0" algn="ctr">
              <a:buNone/>
            </a:pPr>
            <a:r>
              <a:rPr lang="en-US" dirty="0"/>
              <a:t>4 m</a:t>
            </a:r>
          </a:p>
          <a:p>
            <a:pPr marL="0" indent="0" algn="ctr">
              <a:buNone/>
            </a:pPr>
            <a:r>
              <a:rPr lang="en-US" dirty="0"/>
              <a:t>Distance is</a:t>
            </a:r>
          </a:p>
          <a:p>
            <a:pPr marL="0" indent="0" algn="ctr">
              <a:buNone/>
            </a:pPr>
            <a:r>
              <a:rPr lang="en-US" dirty="0"/>
              <a:t>10 m</a:t>
            </a:r>
          </a:p>
        </p:txBody>
      </p:sp>
      <p:pic>
        <p:nvPicPr>
          <p:cNvPr id="7" name="Picture 6">
            <a:extLst>
              <a:ext uri="{FF2B5EF4-FFF2-40B4-BE49-F238E27FC236}">
                <a16:creationId xmlns:a16="http://schemas.microsoft.com/office/drawing/2014/main" id="{5BE297E9-3A1D-4A2F-B72D-F3335115889B}"/>
              </a:ext>
            </a:extLst>
          </p:cNvPr>
          <p:cNvPicPr>
            <a:picLocks noChangeAspect="1"/>
          </p:cNvPicPr>
          <p:nvPr/>
        </p:nvPicPr>
        <p:blipFill>
          <a:blip r:embed="rId2"/>
          <a:stretch>
            <a:fillRect/>
          </a:stretch>
        </p:blipFill>
        <p:spPr>
          <a:xfrm>
            <a:off x="6684718" y="2364827"/>
            <a:ext cx="3879501" cy="1277007"/>
          </a:xfrm>
          <a:prstGeom prst="rect">
            <a:avLst/>
          </a:prstGeom>
        </p:spPr>
      </p:pic>
    </p:spTree>
    <p:extLst>
      <p:ext uri="{BB962C8B-B14F-4D97-AF65-F5344CB8AC3E}">
        <p14:creationId xmlns:p14="http://schemas.microsoft.com/office/powerpoint/2010/main" val="380592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D3FB-167D-46B8-8CFE-FFD4F8CC91CB}"/>
              </a:ext>
            </a:extLst>
          </p:cNvPr>
          <p:cNvSpPr>
            <a:spLocks noGrp="1"/>
          </p:cNvSpPr>
          <p:nvPr>
            <p:ph type="title"/>
          </p:nvPr>
        </p:nvSpPr>
        <p:spPr/>
        <p:txBody>
          <a:bodyPr/>
          <a:lstStyle/>
          <a:p>
            <a:r>
              <a:rPr lang="en-US" dirty="0"/>
              <a:t>Position, Displacement and Distance</a:t>
            </a:r>
          </a:p>
        </p:txBody>
      </p:sp>
      <p:pic>
        <p:nvPicPr>
          <p:cNvPr id="6" name="Content Placeholder 5">
            <a:extLst>
              <a:ext uri="{FF2B5EF4-FFF2-40B4-BE49-F238E27FC236}">
                <a16:creationId xmlns:a16="http://schemas.microsoft.com/office/drawing/2014/main" id="{0CAEEDA8-8B66-42B2-B393-791783E49BCE}"/>
              </a:ext>
            </a:extLst>
          </p:cNvPr>
          <p:cNvPicPr>
            <a:picLocks noGrp="1" noChangeAspect="1"/>
          </p:cNvPicPr>
          <p:nvPr>
            <p:ph sz="half" idx="1"/>
          </p:nvPr>
        </p:nvPicPr>
        <p:blipFill>
          <a:blip r:embed="rId2"/>
          <a:stretch>
            <a:fillRect/>
          </a:stretch>
        </p:blipFill>
        <p:spPr>
          <a:xfrm>
            <a:off x="1154953" y="2468032"/>
            <a:ext cx="3117502" cy="3551768"/>
          </a:xfrm>
        </p:spPr>
      </p:pic>
      <p:sp>
        <p:nvSpPr>
          <p:cNvPr id="4" name="Content Placeholder 3">
            <a:extLst>
              <a:ext uri="{FF2B5EF4-FFF2-40B4-BE49-F238E27FC236}">
                <a16:creationId xmlns:a16="http://schemas.microsoft.com/office/drawing/2014/main" id="{226516AD-EC25-456B-8E44-6B153365DF8A}"/>
              </a:ext>
            </a:extLst>
          </p:cNvPr>
          <p:cNvSpPr>
            <a:spLocks noGrp="1"/>
          </p:cNvSpPr>
          <p:nvPr>
            <p:ph sz="half" idx="2"/>
          </p:nvPr>
        </p:nvSpPr>
        <p:spPr/>
        <p:txBody>
          <a:bodyPr/>
          <a:lstStyle/>
          <a:p>
            <a:endParaRPr lang="en-US" dirty="0"/>
          </a:p>
          <a:p>
            <a:endParaRPr lang="en-US" dirty="0"/>
          </a:p>
          <a:p>
            <a:endParaRPr lang="en-US" dirty="0"/>
          </a:p>
          <a:p>
            <a:endParaRPr lang="en-US" dirty="0"/>
          </a:p>
          <a:p>
            <a:pPr marL="0" indent="0" algn="ctr">
              <a:buNone/>
            </a:pPr>
            <a:r>
              <a:rPr lang="en-US" b="1" dirty="0"/>
              <a:t>Fig. 2.6</a:t>
            </a:r>
          </a:p>
          <a:p>
            <a:r>
              <a:rPr lang="en-US" dirty="0"/>
              <a:t>A physics teacher walks 4 meters East, 2 meters South, 4 meters West, and finally 2 meters North. </a:t>
            </a:r>
            <a:r>
              <a:rPr lang="en-US" b="1" dirty="0"/>
              <a:t>Displacement</a:t>
            </a:r>
            <a:r>
              <a:rPr lang="en-US" dirty="0"/>
              <a:t> and </a:t>
            </a:r>
            <a:r>
              <a:rPr lang="en-US" b="1" dirty="0"/>
              <a:t>Distance</a:t>
            </a:r>
            <a:r>
              <a:rPr lang="en-US" dirty="0"/>
              <a:t> values</a:t>
            </a:r>
            <a:r>
              <a:rPr lang="en-US" dirty="0">
                <a:solidFill>
                  <a:srgbClr val="545454"/>
                </a:solidFill>
                <a:latin typeface="arial" panose="020B0604020202020204" pitchFamily="34" charset="0"/>
              </a:rPr>
              <a:t>?</a:t>
            </a:r>
            <a:endParaRPr lang="en-US" dirty="0"/>
          </a:p>
        </p:txBody>
      </p:sp>
      <p:pic>
        <p:nvPicPr>
          <p:cNvPr id="8" name="Picture 7">
            <a:extLst>
              <a:ext uri="{FF2B5EF4-FFF2-40B4-BE49-F238E27FC236}">
                <a16:creationId xmlns:a16="http://schemas.microsoft.com/office/drawing/2014/main" id="{9B91E0BD-AFEF-4F10-968A-941AE09D31DE}"/>
              </a:ext>
            </a:extLst>
          </p:cNvPr>
          <p:cNvPicPr>
            <a:picLocks noChangeAspect="1"/>
          </p:cNvPicPr>
          <p:nvPr/>
        </p:nvPicPr>
        <p:blipFill>
          <a:blip r:embed="rId3"/>
          <a:stretch>
            <a:fillRect/>
          </a:stretch>
        </p:blipFill>
        <p:spPr>
          <a:xfrm>
            <a:off x="7267903" y="2352675"/>
            <a:ext cx="2822028" cy="1525642"/>
          </a:xfrm>
          <a:prstGeom prst="rect">
            <a:avLst/>
          </a:prstGeom>
        </p:spPr>
      </p:pic>
      <p:sp>
        <p:nvSpPr>
          <p:cNvPr id="9" name="TextBox 8">
            <a:extLst>
              <a:ext uri="{FF2B5EF4-FFF2-40B4-BE49-F238E27FC236}">
                <a16:creationId xmlns:a16="http://schemas.microsoft.com/office/drawing/2014/main" id="{702464A0-7A15-4ECC-9A99-E3BF08183AA3}"/>
              </a:ext>
            </a:extLst>
          </p:cNvPr>
          <p:cNvSpPr txBox="1"/>
          <p:nvPr/>
        </p:nvSpPr>
        <p:spPr>
          <a:xfrm>
            <a:off x="1828800" y="6243145"/>
            <a:ext cx="1450428" cy="369332"/>
          </a:xfrm>
          <a:prstGeom prst="rect">
            <a:avLst/>
          </a:prstGeom>
          <a:noFill/>
        </p:spPr>
        <p:txBody>
          <a:bodyPr wrap="square" rtlCol="0">
            <a:spAutoFit/>
          </a:bodyPr>
          <a:lstStyle/>
          <a:p>
            <a:pPr algn="ctr"/>
            <a:r>
              <a:rPr lang="en-US" b="1" dirty="0"/>
              <a:t>Fig. 2.5</a:t>
            </a:r>
          </a:p>
        </p:txBody>
      </p:sp>
    </p:spTree>
    <p:extLst>
      <p:ext uri="{BB962C8B-B14F-4D97-AF65-F5344CB8AC3E}">
        <p14:creationId xmlns:p14="http://schemas.microsoft.com/office/powerpoint/2010/main" val="350396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51D9-0B98-488D-8CA4-9BF60B4F3B0B}"/>
              </a:ext>
            </a:extLst>
          </p:cNvPr>
          <p:cNvSpPr>
            <a:spLocks noGrp="1"/>
          </p:cNvSpPr>
          <p:nvPr>
            <p:ph type="title"/>
          </p:nvPr>
        </p:nvSpPr>
        <p:spPr/>
        <p:txBody>
          <a:bodyPr/>
          <a:lstStyle/>
          <a:p>
            <a:r>
              <a:rPr lang="en-US" dirty="0"/>
              <a:t>Position, Displacement and Distance</a:t>
            </a:r>
          </a:p>
        </p:txBody>
      </p:sp>
      <p:sp>
        <p:nvSpPr>
          <p:cNvPr id="3" name="Content Placeholder 2">
            <a:extLst>
              <a:ext uri="{FF2B5EF4-FFF2-40B4-BE49-F238E27FC236}">
                <a16:creationId xmlns:a16="http://schemas.microsoft.com/office/drawing/2014/main" id="{3703A6AD-B30B-4662-9C96-F7E2B2F18CB8}"/>
              </a:ext>
            </a:extLst>
          </p:cNvPr>
          <p:cNvSpPr>
            <a:spLocks noGrp="1"/>
          </p:cNvSpPr>
          <p:nvPr>
            <p:ph sz="half" idx="1"/>
          </p:nvPr>
        </p:nvSpPr>
        <p:spPr/>
        <p:txBody>
          <a:bodyPr>
            <a:normAutofit fontScale="92500" lnSpcReduction="10000"/>
          </a:bodyPr>
          <a:lstStyle/>
          <a:p>
            <a:r>
              <a:rPr lang="en-US" sz="2000" b="1" dirty="0"/>
              <a:t>Food for Thought </a:t>
            </a:r>
          </a:p>
          <a:p>
            <a:endParaRPr lang="en-US" sz="2000" b="1" dirty="0"/>
          </a:p>
          <a:p>
            <a:pPr algn="just"/>
            <a:r>
              <a:rPr lang="en-US" dirty="0"/>
              <a:t>What does the odometer reading in car measure</a:t>
            </a:r>
            <a:r>
              <a:rPr lang="en-US" dirty="0">
                <a:solidFill>
                  <a:srgbClr val="545454"/>
                </a:solidFill>
                <a:latin typeface="arial" panose="020B0604020202020204" pitchFamily="34" charset="0"/>
              </a:rPr>
              <a:t>? Is it distance or displacement ?</a:t>
            </a:r>
          </a:p>
          <a:p>
            <a:endParaRPr lang="en-US" dirty="0">
              <a:solidFill>
                <a:srgbClr val="545454"/>
              </a:solidFill>
              <a:latin typeface="arial" panose="020B0604020202020204" pitchFamily="34" charset="0"/>
            </a:endParaRPr>
          </a:p>
          <a:p>
            <a:endParaRPr lang="en-US" dirty="0">
              <a:solidFill>
                <a:srgbClr val="545454"/>
              </a:solidFill>
              <a:latin typeface="arial" panose="020B0604020202020204" pitchFamily="34" charset="0"/>
            </a:endParaRPr>
          </a:p>
          <a:p>
            <a:pPr algn="just"/>
            <a:r>
              <a:rPr lang="en-US" dirty="0"/>
              <a:t>Suppose you want to  predict how long it takes to get to Lahore from Faisalabad. Do you care about the distance you’ll travel or your displacement</a:t>
            </a:r>
            <a:r>
              <a:rPr lang="en-US" dirty="0">
                <a:solidFill>
                  <a:srgbClr val="545454"/>
                </a:solidFill>
                <a:latin typeface="arial" panose="020B0604020202020204" pitchFamily="34" charset="0"/>
              </a:rPr>
              <a:t> ?</a:t>
            </a:r>
            <a:r>
              <a:rPr lang="en-US" dirty="0"/>
              <a:t> Explain. </a:t>
            </a:r>
          </a:p>
        </p:txBody>
      </p:sp>
      <p:pic>
        <p:nvPicPr>
          <p:cNvPr id="5" name="Content Placeholder 4">
            <a:extLst>
              <a:ext uri="{FF2B5EF4-FFF2-40B4-BE49-F238E27FC236}">
                <a16:creationId xmlns:a16="http://schemas.microsoft.com/office/drawing/2014/main" id="{82ECCD69-F4B2-4143-8020-5CE02F6EA92A}"/>
              </a:ext>
            </a:extLst>
          </p:cNvPr>
          <p:cNvPicPr>
            <a:picLocks noGrp="1" noChangeAspect="1"/>
          </p:cNvPicPr>
          <p:nvPr>
            <p:ph sz="half" idx="2"/>
          </p:nvPr>
        </p:nvPicPr>
        <p:blipFill>
          <a:blip r:embed="rId2"/>
          <a:stretch>
            <a:fillRect/>
          </a:stretch>
        </p:blipFill>
        <p:spPr>
          <a:xfrm>
            <a:off x="7126151" y="2603500"/>
            <a:ext cx="3714750" cy="2667000"/>
          </a:xfrm>
          <a:prstGeom prst="rect">
            <a:avLst/>
          </a:prstGeom>
        </p:spPr>
      </p:pic>
      <p:sp>
        <p:nvSpPr>
          <p:cNvPr id="6" name="TextBox 5">
            <a:extLst>
              <a:ext uri="{FF2B5EF4-FFF2-40B4-BE49-F238E27FC236}">
                <a16:creationId xmlns:a16="http://schemas.microsoft.com/office/drawing/2014/main" id="{25D65379-144B-40C4-AC1A-8DA9FE40F59C}"/>
              </a:ext>
            </a:extLst>
          </p:cNvPr>
          <p:cNvSpPr txBox="1"/>
          <p:nvPr/>
        </p:nvSpPr>
        <p:spPr>
          <a:xfrm>
            <a:off x="8509678" y="5515000"/>
            <a:ext cx="947695" cy="369332"/>
          </a:xfrm>
          <a:prstGeom prst="rect">
            <a:avLst/>
          </a:prstGeom>
          <a:noFill/>
        </p:spPr>
        <p:txBody>
          <a:bodyPr wrap="none" rtlCol="0">
            <a:spAutoFit/>
          </a:bodyPr>
          <a:lstStyle/>
          <a:p>
            <a:pPr algn="ctr"/>
            <a:r>
              <a:rPr lang="en-US" b="1" dirty="0"/>
              <a:t>Fig. 2.7</a:t>
            </a:r>
          </a:p>
        </p:txBody>
      </p:sp>
    </p:spTree>
    <p:extLst>
      <p:ext uri="{BB962C8B-B14F-4D97-AF65-F5344CB8AC3E}">
        <p14:creationId xmlns:p14="http://schemas.microsoft.com/office/powerpoint/2010/main" val="202014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7D09-EFD2-4423-9446-8BD8C2762D60}"/>
              </a:ext>
            </a:extLst>
          </p:cNvPr>
          <p:cNvSpPr>
            <a:spLocks noGrp="1"/>
          </p:cNvSpPr>
          <p:nvPr>
            <p:ph type="title"/>
          </p:nvPr>
        </p:nvSpPr>
        <p:spPr/>
        <p:txBody>
          <a:bodyPr/>
          <a:lstStyle/>
          <a:p>
            <a:r>
              <a:rPr lang="en-US" dirty="0"/>
              <a:t>Speed and Velocity</a:t>
            </a:r>
          </a:p>
        </p:txBody>
      </p:sp>
      <p:sp>
        <p:nvSpPr>
          <p:cNvPr id="3" name="Text Placeholder 2">
            <a:extLst>
              <a:ext uri="{FF2B5EF4-FFF2-40B4-BE49-F238E27FC236}">
                <a16:creationId xmlns:a16="http://schemas.microsoft.com/office/drawing/2014/main" id="{C4C7DEB2-902B-462F-832C-C9D4B5CDD552}"/>
              </a:ext>
            </a:extLst>
          </p:cNvPr>
          <p:cNvSpPr>
            <a:spLocks noGrp="1"/>
          </p:cNvSpPr>
          <p:nvPr>
            <p:ph type="body" idx="1"/>
          </p:nvPr>
        </p:nvSpPr>
        <p:spPr/>
        <p:txBody>
          <a:bodyPr/>
          <a:lstStyle/>
          <a:p>
            <a:r>
              <a:rPr lang="en-US" b="1" dirty="0">
                <a:solidFill>
                  <a:schemeClr val="tx1"/>
                </a:solidFill>
              </a:rPr>
              <a:t>Average speed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2000660-3791-424F-948D-E81845D1A7A4}"/>
                  </a:ext>
                </a:extLst>
              </p:cNvPr>
              <p:cNvSpPr>
                <a:spLocks noGrp="1"/>
              </p:cNvSpPr>
              <p:nvPr>
                <p:ph sz="half" idx="2"/>
              </p:nvPr>
            </p:nvSpPr>
            <p:spPr>
              <a:xfrm>
                <a:off x="1154954" y="3179762"/>
                <a:ext cx="4825158" cy="3552114"/>
              </a:xfrm>
            </p:spPr>
            <p:txBody>
              <a:bodyPr>
                <a:normAutofit/>
              </a:bodyPr>
              <a:lstStyle/>
              <a:p>
                <a:r>
                  <a:rPr lang="en-US" dirty="0"/>
                  <a:t>the ratio of total distance travelled by the object and  the time interval during which the total distance is travelled. </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𝑎𝑣𝑔</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𝑡𝑜𝑡𝑠𝑙</m:t>
                              </m:r>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sub>
                      </m:sSub>
                    </m:oMath>
                  </m:oMathPara>
                </a14:m>
                <a:endParaRPr lang="en-US" dirty="0"/>
              </a:p>
              <a:p>
                <a:pPr marL="0" indent="0">
                  <a:buNone/>
                </a:pPr>
                <a:endParaRPr lang="en-US" dirty="0"/>
              </a:p>
              <a:p>
                <a:r>
                  <a:rPr lang="en-US" dirty="0"/>
                  <a:t>Scalar. m/s (unit)</a:t>
                </a:r>
              </a:p>
              <a:p>
                <a:r>
                  <a:rPr lang="en-US" dirty="0"/>
                  <a:t>Always positive</a:t>
                </a:r>
              </a:p>
              <a:p>
                <a:endParaRPr lang="en-US" dirty="0"/>
              </a:p>
            </p:txBody>
          </p:sp>
        </mc:Choice>
        <mc:Fallback xmlns="">
          <p:sp>
            <p:nvSpPr>
              <p:cNvPr id="4" name="Content Placeholder 3">
                <a:extLst>
                  <a:ext uri="{FF2B5EF4-FFF2-40B4-BE49-F238E27FC236}">
                    <a16:creationId xmlns:a16="http://schemas.microsoft.com/office/drawing/2014/main" id="{72000660-3791-424F-948D-E81845D1A7A4}"/>
                  </a:ext>
                </a:extLst>
              </p:cNvPr>
              <p:cNvSpPr>
                <a:spLocks noGrp="1" noRot="1" noChangeAspect="1" noMove="1" noResize="1" noEditPoints="1" noAdjustHandles="1" noChangeArrowheads="1" noChangeShapeType="1" noTextEdit="1"/>
              </p:cNvSpPr>
              <p:nvPr>
                <p:ph sz="half" idx="2"/>
              </p:nvPr>
            </p:nvSpPr>
            <p:spPr>
              <a:xfrm>
                <a:off x="1154954" y="3179762"/>
                <a:ext cx="4825158" cy="3552114"/>
              </a:xfrm>
              <a:blipFill>
                <a:blip r:embed="rId2"/>
                <a:stretch>
                  <a:fillRect l="-253" t="-1031"/>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48BD2A69-12D3-4547-A662-FD56EF5985BD}"/>
              </a:ext>
            </a:extLst>
          </p:cNvPr>
          <p:cNvSpPr>
            <a:spLocks noGrp="1"/>
          </p:cNvSpPr>
          <p:nvPr>
            <p:ph type="body" sz="quarter" idx="3"/>
          </p:nvPr>
        </p:nvSpPr>
        <p:spPr/>
        <p:txBody>
          <a:bodyPr/>
          <a:lstStyle/>
          <a:p>
            <a:r>
              <a:rPr lang="en-US" b="1" dirty="0">
                <a:solidFill>
                  <a:schemeClr val="tx1"/>
                </a:solidFill>
              </a:rPr>
              <a:t>Average Velocity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04ADBE8-23B4-4679-AB08-7EC6D649F587}"/>
                  </a:ext>
                </a:extLst>
              </p:cNvPr>
              <p:cNvSpPr>
                <a:spLocks noGrp="1"/>
              </p:cNvSpPr>
              <p:nvPr>
                <p:ph sz="quarter" idx="4"/>
              </p:nvPr>
            </p:nvSpPr>
            <p:spPr>
              <a:xfrm>
                <a:off x="6208710" y="3179762"/>
                <a:ext cx="4825159" cy="3552114"/>
              </a:xfrm>
            </p:spPr>
            <p:txBody>
              <a:bodyPr>
                <a:normAutofit/>
              </a:bodyPr>
              <a:lstStyle/>
              <a:p>
                <a:r>
                  <a:rPr lang="en-US" dirty="0"/>
                  <a:t>The ratio of the displacement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r>
                  <a:rPr lang="en-US" dirty="0"/>
                  <a:t>at occurs during a particular time interval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r>
                  <a:rPr lang="en-US" dirty="0"/>
                  <a:t> to that interval. </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𝑎𝑣𝑔</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den>
                          </m:f>
                        </m:sub>
                      </m:sSub>
                    </m:oMath>
                  </m:oMathPara>
                </a14:m>
                <a:endParaRPr lang="en-US" dirty="0"/>
              </a:p>
              <a:p>
                <a:pPr marL="0" indent="0">
                  <a:buNone/>
                </a:pPr>
                <a:endParaRPr lang="en-US" dirty="0"/>
              </a:p>
              <a:p>
                <a:r>
                  <a:rPr lang="en-US" dirty="0"/>
                  <a:t>Vector (has direction). m/s (unit)</a:t>
                </a:r>
              </a:p>
              <a:p>
                <a:r>
                  <a:rPr lang="en-US" dirty="0"/>
                  <a:t>Can be negative or positive</a:t>
                </a:r>
              </a:p>
            </p:txBody>
          </p:sp>
        </mc:Choice>
        <mc:Fallback xmlns="">
          <p:sp>
            <p:nvSpPr>
              <p:cNvPr id="6" name="Content Placeholder 5">
                <a:extLst>
                  <a:ext uri="{FF2B5EF4-FFF2-40B4-BE49-F238E27FC236}">
                    <a16:creationId xmlns:a16="http://schemas.microsoft.com/office/drawing/2014/main" id="{704ADBE8-23B4-4679-AB08-7EC6D649F587}"/>
                  </a:ext>
                </a:extLst>
              </p:cNvPr>
              <p:cNvSpPr>
                <a:spLocks noGrp="1" noRot="1" noChangeAspect="1" noMove="1" noResize="1" noEditPoints="1" noAdjustHandles="1" noChangeArrowheads="1" noChangeShapeType="1" noTextEdit="1"/>
              </p:cNvSpPr>
              <p:nvPr>
                <p:ph sz="quarter" idx="4"/>
              </p:nvPr>
            </p:nvSpPr>
            <p:spPr>
              <a:xfrm>
                <a:off x="6208710" y="3179762"/>
                <a:ext cx="4825159" cy="3552114"/>
              </a:xfrm>
              <a:blipFill>
                <a:blip r:embed="rId3"/>
                <a:stretch>
                  <a:fillRect l="-253" t="-1031" r="-1894"/>
                </a:stretch>
              </a:blipFill>
            </p:spPr>
            <p:txBody>
              <a:bodyPr/>
              <a:lstStyle/>
              <a:p>
                <a:r>
                  <a:rPr lang="en-US">
                    <a:noFill/>
                  </a:rPr>
                  <a:t> </a:t>
                </a:r>
              </a:p>
            </p:txBody>
          </p:sp>
        </mc:Fallback>
      </mc:AlternateContent>
    </p:spTree>
    <p:extLst>
      <p:ext uri="{BB962C8B-B14F-4D97-AF65-F5344CB8AC3E}">
        <p14:creationId xmlns:p14="http://schemas.microsoft.com/office/powerpoint/2010/main" val="106099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E1A4-D70E-4C05-AC91-7A1001C74A16}"/>
              </a:ext>
            </a:extLst>
          </p:cNvPr>
          <p:cNvSpPr>
            <a:spLocks noGrp="1"/>
          </p:cNvSpPr>
          <p:nvPr>
            <p:ph type="title"/>
          </p:nvPr>
        </p:nvSpPr>
        <p:spPr/>
        <p:txBody>
          <a:bodyPr/>
          <a:lstStyle/>
          <a:p>
            <a:r>
              <a:rPr lang="en-US" dirty="0"/>
              <a:t>Speed and Velocity</a:t>
            </a:r>
          </a:p>
        </p:txBody>
      </p:sp>
      <p:sp>
        <p:nvSpPr>
          <p:cNvPr id="3" name="Text Placeholder 2">
            <a:extLst>
              <a:ext uri="{FF2B5EF4-FFF2-40B4-BE49-F238E27FC236}">
                <a16:creationId xmlns:a16="http://schemas.microsoft.com/office/drawing/2014/main" id="{5A12EFC3-5940-4DAD-9875-B93CB7048005}"/>
              </a:ext>
            </a:extLst>
          </p:cNvPr>
          <p:cNvSpPr>
            <a:spLocks noGrp="1"/>
          </p:cNvSpPr>
          <p:nvPr>
            <p:ph type="body" idx="1"/>
          </p:nvPr>
        </p:nvSpPr>
        <p:spPr/>
        <p:txBody>
          <a:bodyPr/>
          <a:lstStyle/>
          <a:p>
            <a:r>
              <a:rPr lang="en-US" b="1" dirty="0">
                <a:solidFill>
                  <a:schemeClr val="tx1"/>
                </a:solidFill>
              </a:rPr>
              <a:t>Instantaneous Speed</a:t>
            </a:r>
          </a:p>
        </p:txBody>
      </p:sp>
      <p:sp>
        <p:nvSpPr>
          <p:cNvPr id="4" name="Content Placeholder 3">
            <a:extLst>
              <a:ext uri="{FF2B5EF4-FFF2-40B4-BE49-F238E27FC236}">
                <a16:creationId xmlns:a16="http://schemas.microsoft.com/office/drawing/2014/main" id="{7A49687D-66BA-4F9D-BAF7-67A26B855EAD}"/>
              </a:ext>
            </a:extLst>
          </p:cNvPr>
          <p:cNvSpPr>
            <a:spLocks noGrp="1"/>
          </p:cNvSpPr>
          <p:nvPr>
            <p:ph sz="half" idx="2"/>
          </p:nvPr>
        </p:nvSpPr>
        <p:spPr/>
        <p:txBody>
          <a:bodyPr/>
          <a:lstStyle/>
          <a:p>
            <a:r>
              <a:rPr lang="en-US" altLang="ja-JP" dirty="0">
                <a:ea typeface="ＭＳ Ｐゴシック" panose="020B0600070205080204" pitchFamily="34" charset="-128"/>
              </a:rPr>
              <a:t>typically called simply </a:t>
            </a:r>
            <a:r>
              <a:rPr lang="en-US" altLang="ja-JP" b="1" dirty="0">
                <a:ea typeface="ＭＳ Ｐゴシック" panose="020B0600070205080204" pitchFamily="34" charset="-128"/>
              </a:rPr>
              <a:t>speed</a:t>
            </a:r>
            <a:r>
              <a:rPr lang="en-US" altLang="ja-JP" dirty="0">
                <a:ea typeface="ＭＳ Ｐゴシック" panose="020B0600070205080204" pitchFamily="34" charset="-128"/>
              </a:rPr>
              <a:t>, is just the magnitude of the instantaneous velocity vector. </a:t>
            </a:r>
            <a:endParaRPr lang="en-US" dirty="0"/>
          </a:p>
        </p:txBody>
      </p:sp>
      <p:sp>
        <p:nvSpPr>
          <p:cNvPr id="5" name="Text Placeholder 4">
            <a:extLst>
              <a:ext uri="{FF2B5EF4-FFF2-40B4-BE49-F238E27FC236}">
                <a16:creationId xmlns:a16="http://schemas.microsoft.com/office/drawing/2014/main" id="{FEEAA8CA-9EA5-4626-8C05-DB85D32E3D14}"/>
              </a:ext>
            </a:extLst>
          </p:cNvPr>
          <p:cNvSpPr>
            <a:spLocks noGrp="1"/>
          </p:cNvSpPr>
          <p:nvPr>
            <p:ph type="body" sz="quarter" idx="3"/>
          </p:nvPr>
        </p:nvSpPr>
        <p:spPr/>
        <p:txBody>
          <a:bodyPr/>
          <a:lstStyle/>
          <a:p>
            <a:r>
              <a:rPr lang="en-US" b="1" dirty="0">
                <a:solidFill>
                  <a:schemeClr val="tx1"/>
                </a:solidFill>
              </a:rPr>
              <a:t>Instantaneous Velocity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45EA470-9511-4F37-A8A1-E3943ECCB1E4}"/>
                  </a:ext>
                </a:extLst>
              </p:cNvPr>
              <p:cNvSpPr>
                <a:spLocks noGrp="1"/>
              </p:cNvSpPr>
              <p:nvPr>
                <p:ph sz="quarter" idx="4"/>
              </p:nvPr>
            </p:nvSpPr>
            <p:spPr/>
            <p:txBody>
              <a:bodyPr/>
              <a:lstStyle/>
              <a:p>
                <a:r>
                  <a:rPr lang="en-US" dirty="0"/>
                  <a:t>At a single moment in time</a:t>
                </a:r>
              </a:p>
              <a:p>
                <a:r>
                  <a:rPr lang="en-US" dirty="0"/>
                  <a:t>Obtained from average velocity by shrinking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r>
                  <a:rPr lang="en-US" dirty="0"/>
                  <a:t>. </a:t>
                </a:r>
              </a:p>
              <a:p>
                <a:endParaRPr lang="en-US" dirty="0"/>
              </a:p>
              <a:p>
                <a:pPr marL="0" indent="0" algn="ctr">
                  <a:buNone/>
                </a:pPr>
                <a:r>
                  <a:rPr lang="en-US" dirty="0"/>
                  <a:t> v =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lim</m:t>
                            </m:r>
                          </m:e>
                          <m:lim>
                            <m:r>
                              <a:rPr lang="pt-B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pt-BR" i="1" smtClean="0">
                                <a:latin typeface="Cambria Math" panose="02040503050406030204" pitchFamily="18" charset="0"/>
                              </a:rPr>
                              <m:t>→</m:t>
                            </m:r>
                            <m:r>
                              <a:rPr lang="en-US" b="0" i="1" smtClean="0">
                                <a:latin typeface="Cambria Math" panose="02040503050406030204" pitchFamily="18" charset="0"/>
                              </a:rPr>
                              <m:t>0</m:t>
                            </m:r>
                          </m:lim>
                        </m:limLow>
                      </m:fName>
                      <m:e>
                        <m:f>
                          <m:fPr>
                            <m:ctrlPr>
                              <a:rPr lang="pt-BR" i="1" smtClean="0">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num>
                          <m:den>
                            <m:r>
                              <a:rPr lang="pt-B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e>
                    </m:func>
                    <m:r>
                      <a:rPr lang="en-US" b="0" i="1" smtClean="0">
                        <a:latin typeface="Cambria Math" panose="02040503050406030204" pitchFamily="18" charset="0"/>
                      </a:rPr>
                      <m:t> </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ⅆ</m:t>
                        </m:r>
                        <m:r>
                          <a:rPr lang="en-US" b="0" i="1" smtClean="0">
                            <a:latin typeface="Cambria Math" panose="02040503050406030204" pitchFamily="18" charset="0"/>
                          </a:rPr>
                          <m:t>𝑥</m:t>
                        </m:r>
                      </m:num>
                      <m:den>
                        <m:r>
                          <a:rPr lang="en-US" b="0" i="1" smtClean="0">
                            <a:latin typeface="Cambria Math" panose="02040503050406030204" pitchFamily="18" charset="0"/>
                          </a:rPr>
                          <m:t>𝑑𝑡</m:t>
                        </m:r>
                      </m:den>
                    </m:f>
                  </m:oMath>
                </a14:m>
                <a:r>
                  <a:rPr lang="en-US" dirty="0"/>
                  <a:t> </a:t>
                </a:r>
              </a:p>
              <a:p>
                <a:pPr marL="0" indent="0">
                  <a:buNone/>
                </a:pPr>
                <a:endParaRPr lang="en-US" dirty="0"/>
              </a:p>
            </p:txBody>
          </p:sp>
        </mc:Choice>
        <mc:Fallback xmlns="">
          <p:sp>
            <p:nvSpPr>
              <p:cNvPr id="6" name="Content Placeholder 5">
                <a:extLst>
                  <a:ext uri="{FF2B5EF4-FFF2-40B4-BE49-F238E27FC236}">
                    <a16:creationId xmlns:a16="http://schemas.microsoft.com/office/drawing/2014/main" id="{D45EA470-9511-4F37-A8A1-E3943ECCB1E4}"/>
                  </a:ext>
                </a:extLst>
              </p:cNvPr>
              <p:cNvSpPr>
                <a:spLocks noGrp="1" noRot="1" noChangeAspect="1" noMove="1" noResize="1" noEditPoints="1" noAdjustHandles="1" noChangeArrowheads="1" noChangeShapeType="1" noTextEdit="1"/>
              </p:cNvSpPr>
              <p:nvPr>
                <p:ph sz="quarter" idx="4"/>
              </p:nvPr>
            </p:nvSpPr>
            <p:spPr>
              <a:blipFill>
                <a:blip r:embed="rId2"/>
                <a:stretch>
                  <a:fillRect l="-253" t="-1288"/>
                </a:stretch>
              </a:blipFill>
            </p:spPr>
            <p:txBody>
              <a:bodyPr/>
              <a:lstStyle/>
              <a:p>
                <a:r>
                  <a:rPr lang="en-US">
                    <a:noFill/>
                  </a:rPr>
                  <a:t> </a:t>
                </a:r>
              </a:p>
            </p:txBody>
          </p:sp>
        </mc:Fallback>
      </mc:AlternateContent>
    </p:spTree>
    <p:extLst>
      <p:ext uri="{BB962C8B-B14F-4D97-AF65-F5344CB8AC3E}">
        <p14:creationId xmlns:p14="http://schemas.microsoft.com/office/powerpoint/2010/main" val="349574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D322-639D-4914-AEEA-4C5754313894}"/>
              </a:ext>
            </a:extLst>
          </p:cNvPr>
          <p:cNvSpPr>
            <a:spLocks noGrp="1"/>
          </p:cNvSpPr>
          <p:nvPr>
            <p:ph type="title"/>
          </p:nvPr>
        </p:nvSpPr>
        <p:spPr/>
        <p:txBody>
          <a:bodyPr/>
          <a:lstStyle/>
          <a:p>
            <a:r>
              <a:rPr lang="en-US" dirty="0"/>
              <a:t>Velocity-Time graphs</a:t>
            </a:r>
            <a:endParaRPr lang="en-US" dirty="0">
              <a:solidFill>
                <a:schemeClr val="bg1"/>
              </a:solidFill>
            </a:endParaRPr>
          </a:p>
        </p:txBody>
      </p:sp>
      <p:sp>
        <p:nvSpPr>
          <p:cNvPr id="4" name="Content Placeholder 3">
            <a:extLst>
              <a:ext uri="{FF2B5EF4-FFF2-40B4-BE49-F238E27FC236}">
                <a16:creationId xmlns:a16="http://schemas.microsoft.com/office/drawing/2014/main" id="{BA43382E-CCD2-44C9-8C73-263BEC314246}"/>
              </a:ext>
            </a:extLst>
          </p:cNvPr>
          <p:cNvSpPr>
            <a:spLocks noGrp="1"/>
          </p:cNvSpPr>
          <p:nvPr>
            <p:ph sz="half" idx="2"/>
          </p:nvPr>
        </p:nvSpPr>
        <p:spPr/>
        <p:txBody>
          <a:bodyPr/>
          <a:lstStyle/>
          <a:p>
            <a:r>
              <a:rPr lang="en-US" dirty="0"/>
              <a:t>The diagram shows </a:t>
            </a:r>
            <a:r>
              <a:rPr lang="en-US" b="1" dirty="0"/>
              <a:t>constant velocity.</a:t>
            </a:r>
          </a:p>
          <a:p>
            <a:endParaRPr lang="en-US" dirty="0"/>
          </a:p>
          <a:p>
            <a:r>
              <a:rPr lang="en-US" dirty="0"/>
              <a:t>Particle moving at 5m/s for 4s. </a:t>
            </a:r>
          </a:p>
        </p:txBody>
      </p:sp>
      <p:pic>
        <p:nvPicPr>
          <p:cNvPr id="8" name="Content Placeholder 7">
            <a:extLst>
              <a:ext uri="{FF2B5EF4-FFF2-40B4-BE49-F238E27FC236}">
                <a16:creationId xmlns:a16="http://schemas.microsoft.com/office/drawing/2014/main" id="{30E2E926-7BD1-4051-B06C-445F31450DB3}"/>
              </a:ext>
            </a:extLst>
          </p:cNvPr>
          <p:cNvPicPr>
            <a:picLocks noGrp="1" noChangeAspect="1"/>
          </p:cNvPicPr>
          <p:nvPr>
            <p:ph sz="quarter" idx="4"/>
          </p:nvPr>
        </p:nvPicPr>
        <p:blipFill>
          <a:blip r:embed="rId2"/>
          <a:stretch>
            <a:fillRect/>
          </a:stretch>
        </p:blipFill>
        <p:spPr>
          <a:xfrm>
            <a:off x="6606100" y="3179761"/>
            <a:ext cx="4618948" cy="2840039"/>
          </a:xfrm>
        </p:spPr>
      </p:pic>
    </p:spTree>
    <p:extLst>
      <p:ext uri="{BB962C8B-B14F-4D97-AF65-F5344CB8AC3E}">
        <p14:creationId xmlns:p14="http://schemas.microsoft.com/office/powerpoint/2010/main" val="68459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CDD9-CAE9-46AE-9E26-E18E3A52F369}"/>
              </a:ext>
            </a:extLst>
          </p:cNvPr>
          <p:cNvSpPr>
            <a:spLocks noGrp="1"/>
          </p:cNvSpPr>
          <p:nvPr>
            <p:ph type="title"/>
          </p:nvPr>
        </p:nvSpPr>
        <p:spPr/>
        <p:txBody>
          <a:bodyPr/>
          <a:lstStyle/>
          <a:p>
            <a:r>
              <a:rPr lang="en-US" dirty="0"/>
              <a:t>Velocity-Time graphs</a:t>
            </a:r>
          </a:p>
        </p:txBody>
      </p:sp>
      <p:sp>
        <p:nvSpPr>
          <p:cNvPr id="4" name="Content Placeholder 3">
            <a:extLst>
              <a:ext uri="{FF2B5EF4-FFF2-40B4-BE49-F238E27FC236}">
                <a16:creationId xmlns:a16="http://schemas.microsoft.com/office/drawing/2014/main" id="{DCF448DC-9F66-4632-8C81-C9585AF8F6B9}"/>
              </a:ext>
            </a:extLst>
          </p:cNvPr>
          <p:cNvSpPr>
            <a:spLocks noGrp="1"/>
          </p:cNvSpPr>
          <p:nvPr>
            <p:ph sz="half" idx="2"/>
          </p:nvPr>
        </p:nvSpPr>
        <p:spPr/>
        <p:txBody>
          <a:bodyPr>
            <a:normAutofit fontScale="47500" lnSpcReduction="20000"/>
          </a:bodyPr>
          <a:lstStyle/>
          <a:p>
            <a:endParaRPr lang="en-US" dirty="0"/>
          </a:p>
          <a:p>
            <a:r>
              <a:rPr lang="en-US" sz="3800" dirty="0"/>
              <a:t>s the product of the velocity and the time taken is the shaded area (rectangle). </a:t>
            </a:r>
          </a:p>
          <a:p>
            <a:pPr marL="0" indent="0" algn="ctr">
              <a:buNone/>
            </a:pPr>
            <a:r>
              <a:rPr lang="en-US" sz="3800" dirty="0"/>
              <a:t>5 × 4 = 20m</a:t>
            </a:r>
          </a:p>
          <a:p>
            <a:r>
              <a:rPr lang="en-US" sz="3800" b="1" dirty="0"/>
              <a:t>this area represents the displacement.</a:t>
            </a:r>
          </a:p>
          <a:p>
            <a:endParaRPr lang="en-US" sz="3800" dirty="0"/>
          </a:p>
          <a:p>
            <a:endParaRPr lang="en-US" dirty="0"/>
          </a:p>
          <a:p>
            <a:pPr marL="0" indent="0" algn="ctr">
              <a:buNone/>
            </a:pPr>
            <a:r>
              <a:rPr lang="en-US" dirty="0"/>
              <a:t>        </a:t>
            </a:r>
          </a:p>
          <a:p>
            <a:pPr marL="0" indent="0" algn="ctr">
              <a:buNone/>
            </a:pPr>
            <a:endParaRPr lang="en-US" dirty="0"/>
          </a:p>
        </p:txBody>
      </p:sp>
      <p:pic>
        <p:nvPicPr>
          <p:cNvPr id="8" name="Content Placeholder 7">
            <a:extLst>
              <a:ext uri="{FF2B5EF4-FFF2-40B4-BE49-F238E27FC236}">
                <a16:creationId xmlns:a16="http://schemas.microsoft.com/office/drawing/2014/main" id="{0983F34E-037F-42CC-AC1C-860252F0F429}"/>
              </a:ext>
            </a:extLst>
          </p:cNvPr>
          <p:cNvPicPr>
            <a:picLocks noGrp="1" noChangeAspect="1"/>
          </p:cNvPicPr>
          <p:nvPr>
            <p:ph sz="quarter" idx="4"/>
          </p:nvPr>
        </p:nvPicPr>
        <p:blipFill>
          <a:blip r:embed="rId2"/>
          <a:stretch>
            <a:fillRect/>
          </a:stretch>
        </p:blipFill>
        <p:spPr>
          <a:xfrm>
            <a:off x="6629916" y="3256569"/>
            <a:ext cx="3982006" cy="2686425"/>
          </a:xfrm>
        </p:spPr>
      </p:pic>
    </p:spTree>
    <p:extLst>
      <p:ext uri="{BB962C8B-B14F-4D97-AF65-F5344CB8AC3E}">
        <p14:creationId xmlns:p14="http://schemas.microsoft.com/office/powerpoint/2010/main" val="71847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CD1-A158-4634-9559-D500C6197F55}"/>
              </a:ext>
            </a:extLst>
          </p:cNvPr>
          <p:cNvSpPr>
            <a:spLocks noGrp="1"/>
          </p:cNvSpPr>
          <p:nvPr>
            <p:ph type="title"/>
          </p:nvPr>
        </p:nvSpPr>
        <p:spPr/>
        <p:txBody>
          <a:bodyPr/>
          <a:lstStyle/>
          <a:p>
            <a:r>
              <a:rPr lang="en-US" dirty="0"/>
              <a:t>Velocity-Time graphs</a:t>
            </a:r>
          </a:p>
        </p:txBody>
      </p:sp>
      <p:sp>
        <p:nvSpPr>
          <p:cNvPr id="4" name="Content Placeholder 3">
            <a:extLst>
              <a:ext uri="{FF2B5EF4-FFF2-40B4-BE49-F238E27FC236}">
                <a16:creationId xmlns:a16="http://schemas.microsoft.com/office/drawing/2014/main" id="{5F21BA63-BC84-48E6-BB0F-50C9F3C3E769}"/>
              </a:ext>
            </a:extLst>
          </p:cNvPr>
          <p:cNvSpPr>
            <a:spLocks noGrp="1"/>
          </p:cNvSpPr>
          <p:nvPr>
            <p:ph sz="half" idx="2"/>
          </p:nvPr>
        </p:nvSpPr>
        <p:spPr/>
        <p:txBody>
          <a:bodyPr/>
          <a:lstStyle/>
          <a:p>
            <a:r>
              <a:rPr lang="en-US" dirty="0"/>
              <a:t>If the particle has a constant velocity of −5 m/s for 4 seconds. </a:t>
            </a:r>
          </a:p>
          <a:p>
            <a:endParaRPr lang="en-US" dirty="0"/>
          </a:p>
          <a:p>
            <a:r>
              <a:rPr lang="en-US" dirty="0"/>
              <a:t>a displacement of −20 m</a:t>
            </a:r>
          </a:p>
          <a:p>
            <a:endParaRPr lang="en-US" dirty="0"/>
          </a:p>
        </p:txBody>
      </p:sp>
      <p:pic>
        <p:nvPicPr>
          <p:cNvPr id="8" name="Content Placeholder 7">
            <a:extLst>
              <a:ext uri="{FF2B5EF4-FFF2-40B4-BE49-F238E27FC236}">
                <a16:creationId xmlns:a16="http://schemas.microsoft.com/office/drawing/2014/main" id="{E7F49B30-8EA9-4EF6-AC8C-69F2004E4820}"/>
              </a:ext>
            </a:extLst>
          </p:cNvPr>
          <p:cNvPicPr>
            <a:picLocks noGrp="1" noChangeAspect="1"/>
          </p:cNvPicPr>
          <p:nvPr>
            <p:ph sz="quarter" idx="4"/>
          </p:nvPr>
        </p:nvPicPr>
        <p:blipFill>
          <a:blip r:embed="rId2"/>
          <a:stretch>
            <a:fillRect/>
          </a:stretch>
        </p:blipFill>
        <p:spPr>
          <a:xfrm>
            <a:off x="6677548" y="3413753"/>
            <a:ext cx="3886742" cy="2372056"/>
          </a:xfrm>
        </p:spPr>
      </p:pic>
    </p:spTree>
    <p:extLst>
      <p:ext uri="{BB962C8B-B14F-4D97-AF65-F5344CB8AC3E}">
        <p14:creationId xmlns:p14="http://schemas.microsoft.com/office/powerpoint/2010/main" val="1509901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B44-D39B-4C69-8B1C-7EA2EAE8553C}"/>
              </a:ext>
            </a:extLst>
          </p:cNvPr>
          <p:cNvSpPr>
            <a:spLocks noGrp="1"/>
          </p:cNvSpPr>
          <p:nvPr>
            <p:ph type="title"/>
          </p:nvPr>
        </p:nvSpPr>
        <p:spPr/>
        <p:txBody>
          <a:bodyPr/>
          <a:lstStyle/>
          <a:p>
            <a:r>
              <a:rPr lang="en-US" dirty="0"/>
              <a:t>Position-time graphs</a:t>
            </a:r>
          </a:p>
        </p:txBody>
      </p:sp>
      <p:sp>
        <p:nvSpPr>
          <p:cNvPr id="4" name="Content Placeholder 3">
            <a:extLst>
              <a:ext uri="{FF2B5EF4-FFF2-40B4-BE49-F238E27FC236}">
                <a16:creationId xmlns:a16="http://schemas.microsoft.com/office/drawing/2014/main" id="{3480500C-B14C-4B20-9684-4962E8CDB497}"/>
              </a:ext>
            </a:extLst>
          </p:cNvPr>
          <p:cNvSpPr>
            <a:spLocks noGrp="1"/>
          </p:cNvSpPr>
          <p:nvPr>
            <p:ph sz="half" idx="2"/>
          </p:nvPr>
        </p:nvSpPr>
        <p:spPr/>
        <p:txBody>
          <a:bodyPr/>
          <a:lstStyle/>
          <a:p>
            <a:r>
              <a:rPr lang="en-US" dirty="0"/>
              <a:t>a particle moves with constant velocity from point A to point B, as shown in the diagram. </a:t>
            </a:r>
          </a:p>
          <a:p>
            <a:r>
              <a:rPr lang="en-US" dirty="0"/>
              <a:t>At time t = 1, the position of the particle is 3 m to the right of O, that is, x(1) = 3. At time t = 4, its position is 9 m to the right of O, that is, x(4) = 9.</a:t>
            </a:r>
          </a:p>
        </p:txBody>
      </p:sp>
      <p:pic>
        <p:nvPicPr>
          <p:cNvPr id="8" name="Content Placeholder 7">
            <a:extLst>
              <a:ext uri="{FF2B5EF4-FFF2-40B4-BE49-F238E27FC236}">
                <a16:creationId xmlns:a16="http://schemas.microsoft.com/office/drawing/2014/main" id="{6339C114-362A-454C-8D1D-A7A98F174201}"/>
              </a:ext>
            </a:extLst>
          </p:cNvPr>
          <p:cNvPicPr>
            <a:picLocks noGrp="1" noChangeAspect="1"/>
          </p:cNvPicPr>
          <p:nvPr>
            <p:ph sz="quarter" idx="4"/>
          </p:nvPr>
        </p:nvPicPr>
        <p:blipFill>
          <a:blip r:embed="rId2"/>
          <a:stretch>
            <a:fillRect/>
          </a:stretch>
        </p:blipFill>
        <p:spPr>
          <a:xfrm>
            <a:off x="6600532" y="3429000"/>
            <a:ext cx="4293440" cy="1143000"/>
          </a:xfrm>
        </p:spPr>
      </p:pic>
    </p:spTree>
    <p:extLst>
      <p:ext uri="{BB962C8B-B14F-4D97-AF65-F5344CB8AC3E}">
        <p14:creationId xmlns:p14="http://schemas.microsoft.com/office/powerpoint/2010/main" val="396097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3A07-C6A6-4FEC-A239-06042CBBB6B0}"/>
              </a:ext>
            </a:extLst>
          </p:cNvPr>
          <p:cNvSpPr>
            <a:spLocks noGrp="1"/>
          </p:cNvSpPr>
          <p:nvPr>
            <p:ph type="title"/>
          </p:nvPr>
        </p:nvSpPr>
        <p:spPr/>
        <p:txBody>
          <a:bodyPr/>
          <a:lstStyle/>
          <a:p>
            <a:r>
              <a:rPr lang="en-US" dirty="0"/>
              <a:t>Position-time graphs</a:t>
            </a:r>
          </a:p>
        </p:txBody>
      </p:sp>
      <p:sp>
        <p:nvSpPr>
          <p:cNvPr id="4" name="Content Placeholder 3">
            <a:extLst>
              <a:ext uri="{FF2B5EF4-FFF2-40B4-BE49-F238E27FC236}">
                <a16:creationId xmlns:a16="http://schemas.microsoft.com/office/drawing/2014/main" id="{A082F3B5-CBF0-49F1-9D70-DF0A6ED4D589}"/>
              </a:ext>
            </a:extLst>
          </p:cNvPr>
          <p:cNvSpPr>
            <a:spLocks noGrp="1"/>
          </p:cNvSpPr>
          <p:nvPr>
            <p:ph sz="half" idx="2"/>
          </p:nvPr>
        </p:nvSpPr>
        <p:spPr/>
        <p:txBody>
          <a:bodyPr>
            <a:normAutofit lnSpcReduction="10000"/>
          </a:bodyPr>
          <a:lstStyle/>
          <a:p>
            <a:endParaRPr lang="en-US" dirty="0"/>
          </a:p>
          <a:p>
            <a:endParaRPr lang="en-US" dirty="0"/>
          </a:p>
          <a:p>
            <a:endParaRPr lang="en-US" dirty="0"/>
          </a:p>
          <a:p>
            <a:endParaRPr lang="en-US" dirty="0"/>
          </a:p>
          <a:p>
            <a:endParaRPr lang="en-US" dirty="0"/>
          </a:p>
          <a:p>
            <a:r>
              <a:rPr lang="en-US" dirty="0"/>
              <a:t>this is the displacement divided by the time taken, </a:t>
            </a:r>
            <a:r>
              <a:rPr lang="en-US" b="1" dirty="0"/>
              <a:t>the gradient of the line is equal to the velocity.</a:t>
            </a:r>
          </a:p>
        </p:txBody>
      </p:sp>
      <p:pic>
        <p:nvPicPr>
          <p:cNvPr id="8" name="Content Placeholder 7">
            <a:extLst>
              <a:ext uri="{FF2B5EF4-FFF2-40B4-BE49-F238E27FC236}">
                <a16:creationId xmlns:a16="http://schemas.microsoft.com/office/drawing/2014/main" id="{D1ECC6C0-A292-47AE-8F00-FD2D62FA963F}"/>
              </a:ext>
            </a:extLst>
          </p:cNvPr>
          <p:cNvPicPr>
            <a:picLocks noGrp="1" noChangeAspect="1"/>
          </p:cNvPicPr>
          <p:nvPr>
            <p:ph sz="quarter" idx="4"/>
          </p:nvPr>
        </p:nvPicPr>
        <p:blipFill>
          <a:blip r:embed="rId2"/>
          <a:stretch>
            <a:fillRect/>
          </a:stretch>
        </p:blipFill>
        <p:spPr>
          <a:xfrm>
            <a:off x="7074592" y="3179763"/>
            <a:ext cx="3092654" cy="2840037"/>
          </a:xfrm>
        </p:spPr>
      </p:pic>
      <p:pic>
        <p:nvPicPr>
          <p:cNvPr id="10" name="Picture 9">
            <a:extLst>
              <a:ext uri="{FF2B5EF4-FFF2-40B4-BE49-F238E27FC236}">
                <a16:creationId xmlns:a16="http://schemas.microsoft.com/office/drawing/2014/main" id="{9252E43E-6CBE-4E68-B1A5-BA180967F8D6}"/>
              </a:ext>
            </a:extLst>
          </p:cNvPr>
          <p:cNvPicPr>
            <a:picLocks noChangeAspect="1"/>
          </p:cNvPicPr>
          <p:nvPr/>
        </p:nvPicPr>
        <p:blipFill>
          <a:blip r:embed="rId3"/>
          <a:stretch>
            <a:fillRect/>
          </a:stretch>
        </p:blipFill>
        <p:spPr>
          <a:xfrm>
            <a:off x="1655380" y="3179762"/>
            <a:ext cx="3058510" cy="1471066"/>
          </a:xfrm>
          <a:prstGeom prst="rect">
            <a:avLst/>
          </a:prstGeom>
        </p:spPr>
      </p:pic>
    </p:spTree>
    <p:extLst>
      <p:ext uri="{BB962C8B-B14F-4D97-AF65-F5344CB8AC3E}">
        <p14:creationId xmlns:p14="http://schemas.microsoft.com/office/powerpoint/2010/main" val="44979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9A8F-A76E-4817-A6EC-2117BC0CBC6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D96FFC-7D86-46BC-9BF5-FED9C19CC8D2}"/>
              </a:ext>
            </a:extLst>
          </p:cNvPr>
          <p:cNvSpPr>
            <a:spLocks noGrp="1"/>
          </p:cNvSpPr>
          <p:nvPr>
            <p:ph idx="1"/>
          </p:nvPr>
        </p:nvSpPr>
        <p:spPr>
          <a:xfrm>
            <a:off x="1154955" y="2603499"/>
            <a:ext cx="8761412" cy="3891893"/>
          </a:xfrm>
        </p:spPr>
        <p:txBody>
          <a:bodyPr>
            <a:normAutofit lnSpcReduction="10000"/>
          </a:bodyPr>
          <a:lstStyle/>
          <a:p>
            <a:r>
              <a:rPr lang="en-US" dirty="0"/>
              <a:t>Concept of Motion in Physics</a:t>
            </a:r>
          </a:p>
          <a:p>
            <a:r>
              <a:rPr lang="en-US" dirty="0"/>
              <a:t>Scalars and Vectors</a:t>
            </a:r>
          </a:p>
          <a:p>
            <a:r>
              <a:rPr lang="en-US" dirty="0"/>
              <a:t>Position, Displacement and Distance</a:t>
            </a:r>
          </a:p>
          <a:p>
            <a:r>
              <a:rPr lang="en-US" dirty="0"/>
              <a:t>Speed and Velocity</a:t>
            </a:r>
          </a:p>
          <a:p>
            <a:r>
              <a:rPr lang="en-US" dirty="0"/>
              <a:t>Velocity-Time Graphs</a:t>
            </a:r>
          </a:p>
          <a:p>
            <a:r>
              <a:rPr lang="en-US" dirty="0"/>
              <a:t>Position-Time Graphs</a:t>
            </a:r>
          </a:p>
          <a:p>
            <a:r>
              <a:rPr lang="en-US" dirty="0"/>
              <a:t>Acceleration</a:t>
            </a:r>
          </a:p>
          <a:p>
            <a:r>
              <a:rPr lang="en-US" dirty="0"/>
              <a:t>Constant Acceleration</a:t>
            </a:r>
          </a:p>
          <a:p>
            <a:r>
              <a:rPr lang="en-US" dirty="0"/>
              <a:t>Gravitation Acceleration</a:t>
            </a:r>
          </a:p>
          <a:p>
            <a:r>
              <a:rPr lang="en-US" dirty="0"/>
              <a:t>Acceleration-Time Graphs</a:t>
            </a:r>
          </a:p>
          <a:p>
            <a:pPr marL="0" indent="0">
              <a:buNone/>
            </a:pPr>
            <a:endParaRPr lang="en-US" dirty="0"/>
          </a:p>
        </p:txBody>
      </p:sp>
    </p:spTree>
    <p:extLst>
      <p:ext uri="{BB962C8B-B14F-4D97-AF65-F5344CB8AC3E}">
        <p14:creationId xmlns:p14="http://schemas.microsoft.com/office/powerpoint/2010/main" val="10727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6D29-B722-4921-83F6-FA8DA07D1DA1}"/>
              </a:ext>
            </a:extLst>
          </p:cNvPr>
          <p:cNvSpPr>
            <a:spLocks noGrp="1"/>
          </p:cNvSpPr>
          <p:nvPr>
            <p:ph type="title"/>
          </p:nvPr>
        </p:nvSpPr>
        <p:spPr/>
        <p:txBody>
          <a:bodyPr/>
          <a:lstStyle/>
          <a:p>
            <a:r>
              <a:rPr lang="en-US" dirty="0"/>
              <a:t>Position-time graphs</a:t>
            </a:r>
          </a:p>
        </p:txBody>
      </p:sp>
      <p:sp>
        <p:nvSpPr>
          <p:cNvPr id="3" name="Content Placeholder 2">
            <a:extLst>
              <a:ext uri="{FF2B5EF4-FFF2-40B4-BE49-F238E27FC236}">
                <a16:creationId xmlns:a16="http://schemas.microsoft.com/office/drawing/2014/main" id="{403D64EB-774E-46D8-94E8-237632F1D974}"/>
              </a:ext>
            </a:extLst>
          </p:cNvPr>
          <p:cNvSpPr>
            <a:spLocks noGrp="1"/>
          </p:cNvSpPr>
          <p:nvPr>
            <p:ph sz="half" idx="1"/>
          </p:nvPr>
        </p:nvSpPr>
        <p:spPr/>
        <p:txBody>
          <a:bodyPr/>
          <a:lstStyle/>
          <a:p>
            <a:r>
              <a:rPr lang="en-US" dirty="0"/>
              <a:t>Assume that a particle moves with constant velocity from A to B, as in the diagram. </a:t>
            </a:r>
          </a:p>
          <a:p>
            <a:endParaRPr lang="en-US" dirty="0"/>
          </a:p>
          <a:p>
            <a:r>
              <a:rPr lang="en-US" dirty="0"/>
              <a:t>At time t = 1, the position of the particle is 3 m to the right of O, that is, x(1) = 3. At time t = 4, its position is 3 m to the left of O, that is, x(4) = −3. </a:t>
            </a:r>
          </a:p>
        </p:txBody>
      </p:sp>
      <p:pic>
        <p:nvPicPr>
          <p:cNvPr id="6" name="Content Placeholder 5">
            <a:extLst>
              <a:ext uri="{FF2B5EF4-FFF2-40B4-BE49-F238E27FC236}">
                <a16:creationId xmlns:a16="http://schemas.microsoft.com/office/drawing/2014/main" id="{7EDCF46F-4F29-477C-93FC-A27A8BB37026}"/>
              </a:ext>
            </a:extLst>
          </p:cNvPr>
          <p:cNvPicPr>
            <a:picLocks noGrp="1" noChangeAspect="1"/>
          </p:cNvPicPr>
          <p:nvPr>
            <p:ph sz="half" idx="2"/>
          </p:nvPr>
        </p:nvPicPr>
        <p:blipFill>
          <a:blip r:embed="rId2"/>
          <a:stretch>
            <a:fillRect/>
          </a:stretch>
        </p:blipFill>
        <p:spPr>
          <a:xfrm>
            <a:off x="7287232" y="3429000"/>
            <a:ext cx="3749814" cy="1789385"/>
          </a:xfrm>
        </p:spPr>
      </p:pic>
    </p:spTree>
    <p:extLst>
      <p:ext uri="{BB962C8B-B14F-4D97-AF65-F5344CB8AC3E}">
        <p14:creationId xmlns:p14="http://schemas.microsoft.com/office/powerpoint/2010/main" val="82038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E565-47E7-41FD-BA22-2C058AB84FE0}"/>
              </a:ext>
            </a:extLst>
          </p:cNvPr>
          <p:cNvSpPr>
            <a:spLocks noGrp="1"/>
          </p:cNvSpPr>
          <p:nvPr>
            <p:ph type="title"/>
          </p:nvPr>
        </p:nvSpPr>
        <p:spPr/>
        <p:txBody>
          <a:bodyPr/>
          <a:lstStyle/>
          <a:p>
            <a:r>
              <a:rPr lang="en-US" dirty="0"/>
              <a:t>Position-time graphs</a:t>
            </a:r>
          </a:p>
        </p:txBody>
      </p:sp>
      <p:sp>
        <p:nvSpPr>
          <p:cNvPr id="3" name="Content Placeholder 2">
            <a:extLst>
              <a:ext uri="{FF2B5EF4-FFF2-40B4-BE49-F238E27FC236}">
                <a16:creationId xmlns:a16="http://schemas.microsoft.com/office/drawing/2014/main" id="{2C6326EE-BD05-4FA2-A0B7-CF54A92948D0}"/>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The displacement is −6 </a:t>
            </a:r>
            <a:r>
              <a:rPr lang="en-US" dirty="0" err="1"/>
              <a:t>metres</a:t>
            </a:r>
            <a:r>
              <a:rPr lang="en-US" dirty="0"/>
              <a:t> over 3 seconds. Therefore the constant velocity is −2 m/s.</a:t>
            </a:r>
          </a:p>
        </p:txBody>
      </p:sp>
      <p:pic>
        <p:nvPicPr>
          <p:cNvPr id="6" name="Content Placeholder 5">
            <a:extLst>
              <a:ext uri="{FF2B5EF4-FFF2-40B4-BE49-F238E27FC236}">
                <a16:creationId xmlns:a16="http://schemas.microsoft.com/office/drawing/2014/main" id="{B9CFE604-D946-4264-8ACB-4A7F87B7964A}"/>
              </a:ext>
            </a:extLst>
          </p:cNvPr>
          <p:cNvPicPr>
            <a:picLocks noGrp="1" noChangeAspect="1"/>
          </p:cNvPicPr>
          <p:nvPr>
            <p:ph sz="half" idx="2"/>
          </p:nvPr>
        </p:nvPicPr>
        <p:blipFill>
          <a:blip r:embed="rId2"/>
          <a:stretch>
            <a:fillRect/>
          </a:stretch>
        </p:blipFill>
        <p:spPr>
          <a:xfrm>
            <a:off x="6610863" y="2801727"/>
            <a:ext cx="4020111" cy="3019846"/>
          </a:xfrm>
        </p:spPr>
      </p:pic>
      <p:pic>
        <p:nvPicPr>
          <p:cNvPr id="8" name="Picture 7">
            <a:extLst>
              <a:ext uri="{FF2B5EF4-FFF2-40B4-BE49-F238E27FC236}">
                <a16:creationId xmlns:a16="http://schemas.microsoft.com/office/drawing/2014/main" id="{D9CF554C-612D-4527-959B-A9E59974B0BD}"/>
              </a:ext>
            </a:extLst>
          </p:cNvPr>
          <p:cNvPicPr>
            <a:picLocks noChangeAspect="1"/>
          </p:cNvPicPr>
          <p:nvPr/>
        </p:nvPicPr>
        <p:blipFill>
          <a:blip r:embed="rId3"/>
          <a:stretch>
            <a:fillRect/>
          </a:stretch>
        </p:blipFill>
        <p:spPr>
          <a:xfrm>
            <a:off x="1686910" y="3184634"/>
            <a:ext cx="3200400" cy="1198180"/>
          </a:xfrm>
          <a:prstGeom prst="rect">
            <a:avLst/>
          </a:prstGeom>
        </p:spPr>
      </p:pic>
    </p:spTree>
    <p:extLst>
      <p:ext uri="{BB962C8B-B14F-4D97-AF65-F5344CB8AC3E}">
        <p14:creationId xmlns:p14="http://schemas.microsoft.com/office/powerpoint/2010/main" val="981368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51C9-D8BF-4692-9DD4-F4C615D33566}"/>
              </a:ext>
            </a:extLst>
          </p:cNvPr>
          <p:cNvSpPr>
            <a:spLocks noGrp="1"/>
          </p:cNvSpPr>
          <p:nvPr>
            <p:ph type="title"/>
          </p:nvPr>
        </p:nvSpPr>
        <p:spPr/>
        <p:txBody>
          <a:bodyPr/>
          <a:lstStyle/>
          <a:p>
            <a:r>
              <a:rPr lang="en-US" dirty="0"/>
              <a:t>Acceleration</a:t>
            </a:r>
          </a:p>
        </p:txBody>
      </p:sp>
      <p:sp>
        <p:nvSpPr>
          <p:cNvPr id="3" name="Content Placeholder 2">
            <a:extLst>
              <a:ext uri="{FF2B5EF4-FFF2-40B4-BE49-F238E27FC236}">
                <a16:creationId xmlns:a16="http://schemas.microsoft.com/office/drawing/2014/main" id="{1CF203DA-547C-4368-AF25-72CC567F01FB}"/>
              </a:ext>
            </a:extLst>
          </p:cNvPr>
          <p:cNvSpPr>
            <a:spLocks noGrp="1"/>
          </p:cNvSpPr>
          <p:nvPr>
            <p:ph sz="half" idx="1"/>
          </p:nvPr>
        </p:nvSpPr>
        <p:spPr/>
        <p:txBody>
          <a:bodyPr/>
          <a:lstStyle/>
          <a:p>
            <a:pPr marL="428625"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dirty="0"/>
              <a:t>A change in a particle's velocity is </a:t>
            </a:r>
            <a:r>
              <a:rPr lang="en-US" b="1" dirty="0"/>
              <a:t>acceleration</a:t>
            </a:r>
          </a:p>
          <a:p>
            <a:pPr marL="428625"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b="1" dirty="0"/>
              <a:t>Average acceleration</a:t>
            </a:r>
            <a:r>
              <a:rPr lang="en-US" dirty="0"/>
              <a:t> over a time interval </a:t>
            </a:r>
            <a:r>
              <a:rPr lang="en-US" i="1" dirty="0">
                <a:cs typeface="Arial" charset="0"/>
              </a:rPr>
              <a:t>∆t</a:t>
            </a:r>
            <a:r>
              <a:rPr lang="en-US" dirty="0"/>
              <a:t> is </a:t>
            </a:r>
          </a:p>
          <a:p>
            <a:pPr marL="0" indent="0">
              <a:buNone/>
            </a:pPr>
            <a:endParaRPr lang="en-US" dirty="0"/>
          </a:p>
        </p:txBody>
      </p:sp>
      <p:sp>
        <p:nvSpPr>
          <p:cNvPr id="4" name="Content Placeholder 3">
            <a:extLst>
              <a:ext uri="{FF2B5EF4-FFF2-40B4-BE49-F238E27FC236}">
                <a16:creationId xmlns:a16="http://schemas.microsoft.com/office/drawing/2014/main" id="{0476C2B0-ADD2-4C00-8EC4-8C70943A5D6C}"/>
              </a:ext>
            </a:extLst>
          </p:cNvPr>
          <p:cNvSpPr>
            <a:spLocks noGrp="1"/>
          </p:cNvSpPr>
          <p:nvPr>
            <p:ph sz="half" idx="2"/>
          </p:nvPr>
        </p:nvSpPr>
        <p:spPr/>
        <p:txBody>
          <a:bodyPr/>
          <a:lstStyle/>
          <a:p>
            <a:r>
              <a:rPr lang="en-US" b="1" dirty="0">
                <a:solidFill>
                  <a:srgbClr val="000000"/>
                </a:solidFill>
              </a:rPr>
              <a:t>Instantaneous acceleration</a:t>
            </a:r>
            <a:r>
              <a:rPr lang="en-US" dirty="0">
                <a:solidFill>
                  <a:srgbClr val="000000"/>
                </a:solidFill>
              </a:rPr>
              <a:t> (or just </a:t>
            </a:r>
            <a:r>
              <a:rPr lang="en-US" b="1" dirty="0">
                <a:solidFill>
                  <a:srgbClr val="000000"/>
                </a:solidFill>
              </a:rPr>
              <a:t>acceleration</a:t>
            </a:r>
            <a:r>
              <a:rPr lang="en-US" dirty="0">
                <a:solidFill>
                  <a:srgbClr val="000000"/>
                </a:solidFill>
              </a:rPr>
              <a:t>), </a:t>
            </a:r>
            <a:r>
              <a:rPr lang="en-US" i="1" dirty="0">
                <a:solidFill>
                  <a:srgbClr val="000000"/>
                </a:solidFill>
              </a:rPr>
              <a:t>a</a:t>
            </a:r>
            <a:r>
              <a:rPr lang="en-US" dirty="0">
                <a:solidFill>
                  <a:srgbClr val="000000"/>
                </a:solidFill>
              </a:rPr>
              <a:t>, for a single moment in time is: </a:t>
            </a:r>
          </a:p>
          <a:p>
            <a:endParaRPr lang="en-US" dirty="0"/>
          </a:p>
          <a:p>
            <a:pPr marL="0" indent="0">
              <a:buNone/>
            </a:pPr>
            <a:endParaRPr lang="en-US" dirty="0"/>
          </a:p>
        </p:txBody>
      </p:sp>
      <p:pic>
        <p:nvPicPr>
          <p:cNvPr id="5" name="Picture 4">
            <a:extLst>
              <a:ext uri="{FF2B5EF4-FFF2-40B4-BE49-F238E27FC236}">
                <a16:creationId xmlns:a16="http://schemas.microsoft.com/office/drawing/2014/main" id="{001E0349-EDF9-42BE-869C-67FF2DC6E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4750" b="24750"/>
          <a:stretch>
            <a:fillRect/>
          </a:stretch>
        </p:blipFill>
        <p:spPr bwMode="auto">
          <a:xfrm>
            <a:off x="1370059" y="4044266"/>
            <a:ext cx="416560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6FE6D4C3-E320-4269-B5F4-0B78E1415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897" b="9897"/>
          <a:stretch>
            <a:fillRect/>
          </a:stretch>
        </p:blipFill>
        <p:spPr bwMode="auto">
          <a:xfrm>
            <a:off x="7499722" y="4141896"/>
            <a:ext cx="224313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554781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BFF6-CF57-4E0D-AF31-1B1BCBFF732B}"/>
              </a:ext>
            </a:extLst>
          </p:cNvPr>
          <p:cNvSpPr>
            <a:spLocks noGrp="1"/>
          </p:cNvSpPr>
          <p:nvPr>
            <p:ph type="title"/>
          </p:nvPr>
        </p:nvSpPr>
        <p:spPr/>
        <p:txBody>
          <a:bodyPr/>
          <a:lstStyle/>
          <a:p>
            <a:r>
              <a:rPr lang="en-US" dirty="0"/>
              <a:t>Acceleration</a:t>
            </a:r>
          </a:p>
        </p:txBody>
      </p:sp>
      <p:sp>
        <p:nvSpPr>
          <p:cNvPr id="3" name="Content Placeholder 2">
            <a:extLst>
              <a:ext uri="{FF2B5EF4-FFF2-40B4-BE49-F238E27FC236}">
                <a16:creationId xmlns:a16="http://schemas.microsoft.com/office/drawing/2014/main" id="{160FA285-B1A6-4782-9B97-4D00C4784C5C}"/>
              </a:ext>
            </a:extLst>
          </p:cNvPr>
          <p:cNvSpPr>
            <a:spLocks noGrp="1"/>
          </p:cNvSpPr>
          <p:nvPr>
            <p:ph sz="half" idx="1"/>
          </p:nvPr>
        </p:nvSpPr>
        <p:spPr/>
        <p:txBody>
          <a:bodyPr/>
          <a:lstStyle/>
          <a:p>
            <a:r>
              <a:rPr lang="en-US" dirty="0"/>
              <a:t>The graph shows the velocity and acceleration of an elevator cab over time.</a:t>
            </a:r>
          </a:p>
          <a:p>
            <a:endParaRPr lang="en-US" dirty="0"/>
          </a:p>
        </p:txBody>
      </p:sp>
      <p:pic>
        <p:nvPicPr>
          <p:cNvPr id="5" name="Content Placeholder 4">
            <a:extLst>
              <a:ext uri="{FF2B5EF4-FFF2-40B4-BE49-F238E27FC236}">
                <a16:creationId xmlns:a16="http://schemas.microsoft.com/office/drawing/2014/main" id="{D77083F2-0090-4250-A0FD-FB91D90D19F4}"/>
              </a:ext>
            </a:extLst>
          </p:cNvPr>
          <p:cNvPicPr>
            <a:picLocks noGrp="1" noChangeAspect="1"/>
          </p:cNvPicPr>
          <p:nvPr>
            <p:ph sz="half" idx="2"/>
          </p:nvPr>
        </p:nvPicPr>
        <p:blipFill>
          <a:blip r:embed="rId2"/>
          <a:stretch>
            <a:fillRect/>
          </a:stretch>
        </p:blipFill>
        <p:spPr>
          <a:xfrm>
            <a:off x="6795908" y="2349062"/>
            <a:ext cx="5028230" cy="4130565"/>
          </a:xfrm>
          <a:prstGeom prst="rect">
            <a:avLst/>
          </a:prstGeom>
        </p:spPr>
      </p:pic>
    </p:spTree>
    <p:extLst>
      <p:ext uri="{BB962C8B-B14F-4D97-AF65-F5344CB8AC3E}">
        <p14:creationId xmlns:p14="http://schemas.microsoft.com/office/powerpoint/2010/main" val="826773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E908-2D03-42D9-99AA-DB98D92AD1F4}"/>
              </a:ext>
            </a:extLst>
          </p:cNvPr>
          <p:cNvSpPr>
            <a:spLocks noGrp="1"/>
          </p:cNvSpPr>
          <p:nvPr>
            <p:ph type="title"/>
          </p:nvPr>
        </p:nvSpPr>
        <p:spPr/>
        <p:txBody>
          <a:bodyPr/>
          <a:lstStyle/>
          <a:p>
            <a:r>
              <a:rPr lang="en-US" dirty="0"/>
              <a:t>Constant acceleration</a:t>
            </a:r>
          </a:p>
        </p:txBody>
      </p:sp>
      <p:sp>
        <p:nvSpPr>
          <p:cNvPr id="3" name="Content Placeholder 2">
            <a:extLst>
              <a:ext uri="{FF2B5EF4-FFF2-40B4-BE49-F238E27FC236}">
                <a16:creationId xmlns:a16="http://schemas.microsoft.com/office/drawing/2014/main" id="{E09B2AAE-79B7-4343-AC89-2C655B8BD844}"/>
              </a:ext>
            </a:extLst>
          </p:cNvPr>
          <p:cNvSpPr>
            <a:spLocks noGrp="1"/>
          </p:cNvSpPr>
          <p:nvPr>
            <p:ph sz="half" idx="1"/>
          </p:nvPr>
        </p:nvSpPr>
        <p:spPr/>
        <p:txBody>
          <a:bodyPr/>
          <a:lstStyle/>
          <a:p>
            <a:r>
              <a:rPr lang="en-US" dirty="0"/>
              <a:t>In many cases acceleration is constant, or nearly so.</a:t>
            </a:r>
          </a:p>
          <a:p>
            <a:r>
              <a:rPr lang="en-US" dirty="0"/>
              <a:t>For these cases, 5 special equations can be used.</a:t>
            </a:r>
          </a:p>
          <a:p>
            <a:r>
              <a:rPr lang="en-US" dirty="0"/>
              <a:t>Note that constant acceleration means a velocity with a constant slope, and a position with varying slope (unless a = 0).</a:t>
            </a:r>
          </a:p>
          <a:p>
            <a:endParaRPr lang="en-US" dirty="0"/>
          </a:p>
        </p:txBody>
      </p:sp>
      <p:pic>
        <p:nvPicPr>
          <p:cNvPr id="5" name="Content Placeholder 4">
            <a:extLst>
              <a:ext uri="{FF2B5EF4-FFF2-40B4-BE49-F238E27FC236}">
                <a16:creationId xmlns:a16="http://schemas.microsoft.com/office/drawing/2014/main" id="{92F7C254-26A2-4AC5-B003-CE5164E760AB}"/>
              </a:ext>
            </a:extLst>
          </p:cNvPr>
          <p:cNvPicPr>
            <a:picLocks noGrp="1" noChangeAspect="1"/>
          </p:cNvPicPr>
          <p:nvPr>
            <p:ph sz="half" idx="2"/>
          </p:nvPr>
        </p:nvPicPr>
        <p:blipFill>
          <a:blip r:embed="rId2"/>
          <a:stretch>
            <a:fillRect/>
          </a:stretch>
        </p:blipFill>
        <p:spPr>
          <a:xfrm>
            <a:off x="6526014" y="2317531"/>
            <a:ext cx="4511032" cy="4367048"/>
          </a:xfrm>
          <a:prstGeom prst="rect">
            <a:avLst/>
          </a:prstGeom>
        </p:spPr>
      </p:pic>
    </p:spTree>
    <p:extLst>
      <p:ext uri="{BB962C8B-B14F-4D97-AF65-F5344CB8AC3E}">
        <p14:creationId xmlns:p14="http://schemas.microsoft.com/office/powerpoint/2010/main" val="3216298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AA31-A013-497B-82DD-7FAF70CD46CB}"/>
              </a:ext>
            </a:extLst>
          </p:cNvPr>
          <p:cNvSpPr>
            <a:spLocks noGrp="1"/>
          </p:cNvSpPr>
          <p:nvPr>
            <p:ph type="title"/>
          </p:nvPr>
        </p:nvSpPr>
        <p:spPr/>
        <p:txBody>
          <a:bodyPr/>
          <a:lstStyle/>
          <a:p>
            <a:r>
              <a:rPr lang="en-US" dirty="0"/>
              <a:t>Constant acceleration</a:t>
            </a:r>
          </a:p>
        </p:txBody>
      </p:sp>
      <p:pic>
        <p:nvPicPr>
          <p:cNvPr id="7" name="Content Placeholder 6">
            <a:extLst>
              <a:ext uri="{FF2B5EF4-FFF2-40B4-BE49-F238E27FC236}">
                <a16:creationId xmlns:a16="http://schemas.microsoft.com/office/drawing/2014/main" id="{C0ECDF74-837D-437C-85C2-58902DB638D2}"/>
              </a:ext>
            </a:extLst>
          </p:cNvPr>
          <p:cNvPicPr>
            <a:picLocks noGrp="1" noChangeAspect="1"/>
          </p:cNvPicPr>
          <p:nvPr>
            <p:ph sz="half" idx="2"/>
          </p:nvPr>
        </p:nvPicPr>
        <p:blipFill>
          <a:blip r:embed="rId2"/>
          <a:stretch>
            <a:fillRect/>
          </a:stretch>
        </p:blipFill>
        <p:spPr>
          <a:xfrm>
            <a:off x="1367950" y="4021916"/>
            <a:ext cx="2724530" cy="419158"/>
          </a:xfrm>
        </p:spPr>
      </p:pic>
      <p:pic>
        <p:nvPicPr>
          <p:cNvPr id="5" name="Picture 5">
            <a:extLst>
              <a:ext uri="{FF2B5EF4-FFF2-40B4-BE49-F238E27FC236}">
                <a16:creationId xmlns:a16="http://schemas.microsoft.com/office/drawing/2014/main" id="{A8E8B12F-9301-4550-A4F6-A42570C613F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t="29698" b="29698"/>
          <a:stretch>
            <a:fillRect/>
          </a:stretch>
        </p:blipFill>
        <p:spPr bwMode="auto">
          <a:xfrm>
            <a:off x="1154953" y="2603500"/>
            <a:ext cx="3150524" cy="91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 name="Picture 7">
            <a:extLst>
              <a:ext uri="{FF2B5EF4-FFF2-40B4-BE49-F238E27FC236}">
                <a16:creationId xmlns:a16="http://schemas.microsoft.com/office/drawing/2014/main" id="{F901EB19-9868-48B1-92A7-4488490E7DD4}"/>
              </a:ext>
            </a:extLst>
          </p:cNvPr>
          <p:cNvPicPr>
            <a:picLocks noChangeAspect="1"/>
          </p:cNvPicPr>
          <p:nvPr/>
        </p:nvPicPr>
        <p:blipFill>
          <a:blip r:embed="rId4"/>
          <a:stretch>
            <a:fillRect/>
          </a:stretch>
        </p:blipFill>
        <p:spPr>
          <a:xfrm>
            <a:off x="5535659" y="2603500"/>
            <a:ext cx="5175953" cy="1140051"/>
          </a:xfrm>
          <a:prstGeom prst="rect">
            <a:avLst/>
          </a:prstGeom>
        </p:spPr>
      </p:pic>
      <p:pic>
        <p:nvPicPr>
          <p:cNvPr id="9" name="Picture 8">
            <a:extLst>
              <a:ext uri="{FF2B5EF4-FFF2-40B4-BE49-F238E27FC236}">
                <a16:creationId xmlns:a16="http://schemas.microsoft.com/office/drawing/2014/main" id="{E6458E91-AFD7-4ADF-806D-0A3292113327}"/>
              </a:ext>
            </a:extLst>
          </p:cNvPr>
          <p:cNvPicPr>
            <a:picLocks noChangeAspect="1"/>
          </p:cNvPicPr>
          <p:nvPr/>
        </p:nvPicPr>
        <p:blipFill>
          <a:blip r:embed="rId5"/>
          <a:stretch>
            <a:fillRect/>
          </a:stretch>
        </p:blipFill>
        <p:spPr>
          <a:xfrm>
            <a:off x="6066330" y="3743551"/>
            <a:ext cx="4066384" cy="896190"/>
          </a:xfrm>
          <a:prstGeom prst="rect">
            <a:avLst/>
          </a:prstGeom>
        </p:spPr>
      </p:pic>
      <p:pic>
        <p:nvPicPr>
          <p:cNvPr id="10" name="Picture 9">
            <a:extLst>
              <a:ext uri="{FF2B5EF4-FFF2-40B4-BE49-F238E27FC236}">
                <a16:creationId xmlns:a16="http://schemas.microsoft.com/office/drawing/2014/main" id="{AD883E76-E92A-4C52-BA47-0D375D30BEFE}"/>
              </a:ext>
            </a:extLst>
          </p:cNvPr>
          <p:cNvPicPr>
            <a:picLocks noChangeAspect="1"/>
          </p:cNvPicPr>
          <p:nvPr/>
        </p:nvPicPr>
        <p:blipFill>
          <a:blip r:embed="rId6"/>
          <a:stretch>
            <a:fillRect/>
          </a:stretch>
        </p:blipFill>
        <p:spPr>
          <a:xfrm>
            <a:off x="5831340" y="4870522"/>
            <a:ext cx="4584589" cy="1005927"/>
          </a:xfrm>
          <a:prstGeom prst="rect">
            <a:avLst/>
          </a:prstGeom>
        </p:spPr>
      </p:pic>
    </p:spTree>
    <p:extLst>
      <p:ext uri="{BB962C8B-B14F-4D97-AF65-F5344CB8AC3E}">
        <p14:creationId xmlns:p14="http://schemas.microsoft.com/office/powerpoint/2010/main" val="722632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F764-8719-4416-BB58-1C2488183D59}"/>
              </a:ext>
            </a:extLst>
          </p:cNvPr>
          <p:cNvSpPr>
            <a:spLocks noGrp="1"/>
          </p:cNvSpPr>
          <p:nvPr>
            <p:ph type="title"/>
          </p:nvPr>
        </p:nvSpPr>
        <p:spPr/>
        <p:txBody>
          <a:bodyPr/>
          <a:lstStyle/>
          <a:p>
            <a:r>
              <a:rPr lang="en-US" dirty="0"/>
              <a:t>Constant acceleration</a:t>
            </a:r>
          </a:p>
        </p:txBody>
      </p:sp>
      <p:pic>
        <p:nvPicPr>
          <p:cNvPr id="5" name="Picture 5">
            <a:extLst>
              <a:ext uri="{FF2B5EF4-FFF2-40B4-BE49-F238E27FC236}">
                <a16:creationId xmlns:a16="http://schemas.microsoft.com/office/drawing/2014/main" id="{EF1185FA-EB1E-4D6E-9E5D-2F6A04CA5DEB}"/>
              </a:ext>
            </a:extLst>
          </p:cNvPr>
          <p:cNvPicPr>
            <a:picLocks noGrp="1" noChangeAspect="1" noChangeArrowheads="1"/>
          </p:cNvPicPr>
          <p:nvPr>
            <p:ph sz="half" idx="1"/>
          </p:nvPr>
        </p:nvPicPr>
        <p:blipFill>
          <a:blip r:embed="rId2"/>
          <a:stretch>
            <a:fillRect/>
          </a:stretch>
        </p:blipFill>
        <p:spPr bwMode="auto">
          <a:xfrm>
            <a:off x="3231931" y="2713858"/>
            <a:ext cx="5013435" cy="395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855284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3217-1481-4F00-9017-BF1A2EBAA900}"/>
              </a:ext>
            </a:extLst>
          </p:cNvPr>
          <p:cNvSpPr>
            <a:spLocks noGrp="1"/>
          </p:cNvSpPr>
          <p:nvPr>
            <p:ph type="title"/>
          </p:nvPr>
        </p:nvSpPr>
        <p:spPr/>
        <p:txBody>
          <a:bodyPr/>
          <a:lstStyle/>
          <a:p>
            <a:r>
              <a:rPr lang="en-US" dirty="0"/>
              <a:t>Gravitational- Acceleration</a:t>
            </a:r>
          </a:p>
        </p:txBody>
      </p:sp>
      <p:pic>
        <p:nvPicPr>
          <p:cNvPr id="4" name="Content Placeholder 3">
            <a:extLst>
              <a:ext uri="{FF2B5EF4-FFF2-40B4-BE49-F238E27FC236}">
                <a16:creationId xmlns:a16="http://schemas.microsoft.com/office/drawing/2014/main" id="{E04A8DA6-14F9-4E4D-8C51-0D0DE67FE235}"/>
              </a:ext>
            </a:extLst>
          </p:cNvPr>
          <p:cNvPicPr>
            <a:picLocks noGrp="1" noChangeAspect="1"/>
          </p:cNvPicPr>
          <p:nvPr>
            <p:ph idx="1"/>
          </p:nvPr>
        </p:nvPicPr>
        <p:blipFill>
          <a:blip r:embed="rId2"/>
          <a:stretch>
            <a:fillRect/>
          </a:stretch>
        </p:blipFill>
        <p:spPr>
          <a:xfrm>
            <a:off x="4330996" y="2603499"/>
            <a:ext cx="2410820" cy="3907659"/>
          </a:xfrm>
          <a:prstGeom prst="rect">
            <a:avLst/>
          </a:prstGeom>
        </p:spPr>
      </p:pic>
    </p:spTree>
    <p:extLst>
      <p:ext uri="{BB962C8B-B14F-4D97-AF65-F5344CB8AC3E}">
        <p14:creationId xmlns:p14="http://schemas.microsoft.com/office/powerpoint/2010/main" val="4237537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A74B-514E-444B-9009-06499D744367}"/>
              </a:ext>
            </a:extLst>
          </p:cNvPr>
          <p:cNvSpPr>
            <a:spLocks noGrp="1"/>
          </p:cNvSpPr>
          <p:nvPr>
            <p:ph type="title"/>
          </p:nvPr>
        </p:nvSpPr>
        <p:spPr/>
        <p:txBody>
          <a:bodyPr/>
          <a:lstStyle/>
          <a:p>
            <a:r>
              <a:rPr lang="en-US" dirty="0"/>
              <a:t>Gravitational- Acceleration</a:t>
            </a:r>
          </a:p>
        </p:txBody>
      </p:sp>
      <p:sp>
        <p:nvSpPr>
          <p:cNvPr id="3" name="Content Placeholder 2">
            <a:extLst>
              <a:ext uri="{FF2B5EF4-FFF2-40B4-BE49-F238E27FC236}">
                <a16:creationId xmlns:a16="http://schemas.microsoft.com/office/drawing/2014/main" id="{2C842762-FB56-4203-A774-751E00222AEB}"/>
              </a:ext>
            </a:extLst>
          </p:cNvPr>
          <p:cNvSpPr>
            <a:spLocks noGrp="1"/>
          </p:cNvSpPr>
          <p:nvPr>
            <p:ph sz="half" idx="1"/>
          </p:nvPr>
        </p:nvSpPr>
        <p:spPr>
          <a:xfrm>
            <a:off x="551793" y="2286000"/>
            <a:ext cx="5428319" cy="4398579"/>
          </a:xfrm>
        </p:spPr>
        <p:txBody>
          <a:bodyPr>
            <a:normAutofit/>
          </a:bodyPr>
          <a:lstStyle/>
          <a:p>
            <a:r>
              <a:rPr lang="en-US" dirty="0"/>
              <a:t>Also called </a:t>
            </a:r>
            <a:r>
              <a:rPr lang="en-US" b="1" dirty="0"/>
              <a:t>free-fall acceleration. </a:t>
            </a:r>
          </a:p>
          <a:p>
            <a:endParaRPr lang="en-US" b="1" dirty="0"/>
          </a:p>
          <a:p>
            <a:r>
              <a:rPr lang="en-US" dirty="0"/>
              <a:t>is the rate at which an object accelerates downward in the absence of air resistance</a:t>
            </a:r>
          </a:p>
          <a:p>
            <a:pPr marL="1119188" lvl="1" indent="-568325">
              <a:buSzPct val="45000"/>
              <a:buFont typeface="Courier New" pitchFamily="49" charset="0"/>
              <a:buChar char="o"/>
              <a:tabLst>
                <a:tab pos="374650" algn="l"/>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Lst>
            </a:pPr>
            <a:r>
              <a:rPr lang="en-US" dirty="0"/>
              <a:t>Varies with latitude and elevation</a:t>
            </a:r>
          </a:p>
          <a:p>
            <a:pPr marL="1119188" lvl="1" indent="-568325">
              <a:buSzPct val="45000"/>
              <a:buFont typeface="Courier New" pitchFamily="49" charset="0"/>
              <a:buChar char="o"/>
              <a:tabLst>
                <a:tab pos="374650" algn="l"/>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Lst>
            </a:pPr>
            <a:r>
              <a:rPr lang="en-US" dirty="0"/>
              <a:t>Written as </a:t>
            </a:r>
            <a:r>
              <a:rPr lang="en-US" i="1" dirty="0"/>
              <a:t>g</a:t>
            </a:r>
            <a:r>
              <a:rPr lang="en-US" dirty="0"/>
              <a:t>, standard value of 9.8 m/s</a:t>
            </a:r>
            <a:r>
              <a:rPr lang="en-US" baseline="33000" dirty="0"/>
              <a:t>2</a:t>
            </a:r>
            <a:r>
              <a:rPr lang="en-US" dirty="0"/>
              <a:t> </a:t>
            </a:r>
          </a:p>
          <a:p>
            <a:pPr marL="1119188" lvl="1" indent="-568325">
              <a:buSzPct val="45000"/>
              <a:buFont typeface="Courier New" pitchFamily="49" charset="0"/>
              <a:buChar char="o"/>
              <a:tabLst>
                <a:tab pos="374650" algn="l"/>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Lst>
            </a:pPr>
            <a:r>
              <a:rPr lang="en-US" dirty="0"/>
              <a:t>Independent of the properties of the object (mass, density, shape, see Figure 2-12)</a:t>
            </a:r>
          </a:p>
          <a:p>
            <a:endParaRPr lang="en-US" b="1" dirty="0"/>
          </a:p>
        </p:txBody>
      </p:sp>
      <p:sp>
        <p:nvSpPr>
          <p:cNvPr id="4" name="Content Placeholder 3">
            <a:extLst>
              <a:ext uri="{FF2B5EF4-FFF2-40B4-BE49-F238E27FC236}">
                <a16:creationId xmlns:a16="http://schemas.microsoft.com/office/drawing/2014/main" id="{ABC92A51-7C26-4FA2-95BD-9D47E08B17CF}"/>
              </a:ext>
            </a:extLst>
          </p:cNvPr>
          <p:cNvSpPr>
            <a:spLocks noGrp="1"/>
          </p:cNvSpPr>
          <p:nvPr>
            <p:ph sz="half" idx="2"/>
          </p:nvPr>
        </p:nvSpPr>
        <p:spPr/>
        <p:txBody>
          <a:bodyPr>
            <a:normAutofit/>
          </a:bodyPr>
          <a:lstStyle/>
          <a:p>
            <a:pPr marL="377825" indent="-285750">
              <a:buSzPct val="45000"/>
              <a:tabLst>
                <a:tab pos="374650" algn="l"/>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Lst>
            </a:pPr>
            <a:r>
              <a:rPr lang="en-US" dirty="0"/>
              <a:t>The equations of motion in Table 2-1 apply to objects in free-fall near Earth's surface</a:t>
            </a:r>
          </a:p>
          <a:p>
            <a:pPr marL="1119188" lvl="1" indent="-568325">
              <a:buSzPct val="45000"/>
              <a:buFont typeface="Courier New" pitchFamily="49" charset="0"/>
              <a:buChar char="o"/>
              <a:tabLst>
                <a:tab pos="374650" algn="l"/>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Lst>
            </a:pPr>
            <a:r>
              <a:rPr lang="en-US" dirty="0"/>
              <a:t>In vertical flight (along the </a:t>
            </a:r>
            <a:r>
              <a:rPr lang="en-US" i="1" dirty="0"/>
              <a:t>y</a:t>
            </a:r>
            <a:r>
              <a:rPr lang="en-US" dirty="0"/>
              <a:t> axis)</a:t>
            </a:r>
          </a:p>
          <a:p>
            <a:pPr marL="1119188" lvl="1" indent="-568325">
              <a:buSzPct val="45000"/>
              <a:buFont typeface="Courier New" pitchFamily="49" charset="0"/>
              <a:buChar char="o"/>
              <a:tabLst>
                <a:tab pos="374650" algn="l"/>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Lst>
            </a:pPr>
            <a:r>
              <a:rPr lang="en-US" dirty="0"/>
              <a:t>Where air resistance can be neglected</a:t>
            </a:r>
          </a:p>
          <a:p>
            <a:endParaRPr lang="en-US" dirty="0"/>
          </a:p>
        </p:txBody>
      </p:sp>
    </p:spTree>
    <p:extLst>
      <p:ext uri="{BB962C8B-B14F-4D97-AF65-F5344CB8AC3E}">
        <p14:creationId xmlns:p14="http://schemas.microsoft.com/office/powerpoint/2010/main" val="84152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1BF5-9D70-4495-BBF6-5A23586BC997}"/>
              </a:ext>
            </a:extLst>
          </p:cNvPr>
          <p:cNvSpPr>
            <a:spLocks noGrp="1"/>
          </p:cNvSpPr>
          <p:nvPr>
            <p:ph type="title"/>
          </p:nvPr>
        </p:nvSpPr>
        <p:spPr/>
        <p:txBody>
          <a:bodyPr/>
          <a:lstStyle/>
          <a:p>
            <a:r>
              <a:rPr lang="en-US" dirty="0"/>
              <a:t>Sample problems</a:t>
            </a:r>
          </a:p>
        </p:txBody>
      </p:sp>
      <p:sp>
        <p:nvSpPr>
          <p:cNvPr id="3" name="Content Placeholder 2">
            <a:extLst>
              <a:ext uri="{FF2B5EF4-FFF2-40B4-BE49-F238E27FC236}">
                <a16:creationId xmlns:a16="http://schemas.microsoft.com/office/drawing/2014/main" id="{295DEE7D-EAC5-42EA-B407-D6EA6B3B5EA7}"/>
              </a:ext>
            </a:extLst>
          </p:cNvPr>
          <p:cNvSpPr>
            <a:spLocks noGrp="1"/>
          </p:cNvSpPr>
          <p:nvPr>
            <p:ph sz="half" idx="1"/>
          </p:nvPr>
        </p:nvSpPr>
        <p:spPr>
          <a:xfrm>
            <a:off x="851338" y="2412123"/>
            <a:ext cx="10752083" cy="4335517"/>
          </a:xfrm>
        </p:spPr>
        <p:txBody>
          <a:bodyPr>
            <a:normAutofit/>
          </a:bodyPr>
          <a:lstStyle/>
          <a:p>
            <a:r>
              <a:rPr lang="en-US" b="1" dirty="0"/>
              <a:t>Let’s do some sample problems</a:t>
            </a:r>
          </a:p>
          <a:p>
            <a:pPr>
              <a:lnSpc>
                <a:spcPct val="80000"/>
              </a:lnSpc>
              <a:buFontTx/>
              <a:buNone/>
            </a:pPr>
            <a:r>
              <a:rPr lang="en-US" altLang="en-US" dirty="0"/>
              <a:t>You drive a pickup truck along a straight road for 8.4 km at 70 km/h, at which point the truck runs out of gasoline and stops. Over the next 30 min, you walk another 2.0 km farther along the road to a gasoline station. </a:t>
            </a:r>
          </a:p>
          <a:p>
            <a:pPr>
              <a:lnSpc>
                <a:spcPct val="80000"/>
              </a:lnSpc>
              <a:buFontTx/>
              <a:buNone/>
            </a:pPr>
            <a:endParaRPr lang="en-US" altLang="en-US" dirty="0"/>
          </a:p>
          <a:p>
            <a:pPr>
              <a:lnSpc>
                <a:spcPct val="80000"/>
              </a:lnSpc>
            </a:pPr>
            <a:r>
              <a:rPr lang="en-US" altLang="en-US" dirty="0"/>
              <a:t>(a) What is your overall displacement from the beginning of your drive to your arrival at the station? </a:t>
            </a:r>
          </a:p>
          <a:p>
            <a:pPr>
              <a:lnSpc>
                <a:spcPct val="80000"/>
              </a:lnSpc>
              <a:buFontTx/>
              <a:buNone/>
            </a:pPr>
            <a:endParaRPr lang="en-US" altLang="en-US" dirty="0"/>
          </a:p>
          <a:p>
            <a:pPr>
              <a:lnSpc>
                <a:spcPct val="80000"/>
              </a:lnSpc>
            </a:pPr>
            <a:r>
              <a:rPr lang="en-US" altLang="en-US" dirty="0"/>
              <a:t>(b) What is the time interval from the beginning of your drive to your arrival at the station? What is your average velocity  from the beginning of your drive to your arrival at the station? Find it both numerically and graphically. Suppose that to pump the gasoline, pay for it, and walk back to the truck takes you another 45 min. What is your average speed from the beginning of your drive to your return to the truck with the gasoline?</a:t>
            </a:r>
          </a:p>
          <a:p>
            <a:endParaRPr lang="en-US" b="1" dirty="0"/>
          </a:p>
        </p:txBody>
      </p:sp>
    </p:spTree>
    <p:extLst>
      <p:ext uri="{BB962C8B-B14F-4D97-AF65-F5344CB8AC3E}">
        <p14:creationId xmlns:p14="http://schemas.microsoft.com/office/powerpoint/2010/main" val="118815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D275-BFFA-4E5C-BE25-CA144CE23787}"/>
              </a:ext>
            </a:extLst>
          </p:cNvPr>
          <p:cNvSpPr>
            <a:spLocks noGrp="1"/>
          </p:cNvSpPr>
          <p:nvPr>
            <p:ph type="title"/>
          </p:nvPr>
        </p:nvSpPr>
        <p:spPr>
          <a:xfrm>
            <a:off x="1328374" y="838200"/>
            <a:ext cx="8761413" cy="706964"/>
          </a:xfrm>
        </p:spPr>
        <p:txBody>
          <a:bodyPr/>
          <a:lstStyle/>
          <a:p>
            <a:r>
              <a:rPr lang="en-US" dirty="0"/>
              <a:t>Concept of Motion in Physics</a:t>
            </a:r>
          </a:p>
        </p:txBody>
      </p:sp>
      <p:sp>
        <p:nvSpPr>
          <p:cNvPr id="3" name="Content Placeholder 2">
            <a:extLst>
              <a:ext uri="{FF2B5EF4-FFF2-40B4-BE49-F238E27FC236}">
                <a16:creationId xmlns:a16="http://schemas.microsoft.com/office/drawing/2014/main" id="{D6804B4C-5DB3-4894-AD60-F53505E0A891}"/>
              </a:ext>
            </a:extLst>
          </p:cNvPr>
          <p:cNvSpPr>
            <a:spLocks noGrp="1"/>
          </p:cNvSpPr>
          <p:nvPr>
            <p:ph idx="1"/>
          </p:nvPr>
        </p:nvSpPr>
        <p:spPr>
          <a:xfrm>
            <a:off x="1154955" y="2603500"/>
            <a:ext cx="6396728" cy="3416300"/>
          </a:xfrm>
        </p:spPr>
        <p:txBody>
          <a:bodyPr/>
          <a:lstStyle/>
          <a:p>
            <a:r>
              <a:rPr lang="en-US" dirty="0"/>
              <a:t>Everything around us is moving, but motion is not absolute.</a:t>
            </a:r>
          </a:p>
          <a:p>
            <a:r>
              <a:rPr lang="en-US" dirty="0"/>
              <a:t>Motion is a Relative concept. </a:t>
            </a:r>
          </a:p>
          <a:p>
            <a:endParaRPr lang="en-US" sz="2000" dirty="0"/>
          </a:p>
          <a:p>
            <a:pPr marL="0" indent="0">
              <a:buNone/>
            </a:pPr>
            <a:endParaRPr lang="en-US" sz="2000" dirty="0"/>
          </a:p>
          <a:p>
            <a:r>
              <a:rPr lang="en-US" b="1" dirty="0"/>
              <a:t>Kinematics:</a:t>
            </a:r>
            <a:r>
              <a:rPr lang="en-US" dirty="0"/>
              <a:t> Describes the motion.</a:t>
            </a:r>
          </a:p>
          <a:p>
            <a:r>
              <a:rPr lang="en-US" b="1" dirty="0"/>
              <a:t>Dynamics:</a:t>
            </a:r>
            <a:r>
              <a:rPr lang="en-US" dirty="0"/>
              <a:t> Describes the causes of motion.</a:t>
            </a:r>
          </a:p>
          <a:p>
            <a:endParaRPr lang="en-US" dirty="0"/>
          </a:p>
        </p:txBody>
      </p:sp>
      <p:pic>
        <p:nvPicPr>
          <p:cNvPr id="5" name="Picture 4">
            <a:extLst>
              <a:ext uri="{FF2B5EF4-FFF2-40B4-BE49-F238E27FC236}">
                <a16:creationId xmlns:a16="http://schemas.microsoft.com/office/drawing/2014/main" id="{E2A8FA68-8839-41F0-A6C7-22DCD41AC5C6}"/>
              </a:ext>
            </a:extLst>
          </p:cNvPr>
          <p:cNvPicPr>
            <a:picLocks noChangeAspect="1"/>
          </p:cNvPicPr>
          <p:nvPr/>
        </p:nvPicPr>
        <p:blipFill>
          <a:blip r:embed="rId2"/>
          <a:stretch>
            <a:fillRect/>
          </a:stretch>
        </p:blipFill>
        <p:spPr>
          <a:xfrm>
            <a:off x="7551683" y="2790496"/>
            <a:ext cx="4114800" cy="2222937"/>
          </a:xfrm>
          <a:prstGeom prst="rect">
            <a:avLst/>
          </a:prstGeom>
        </p:spPr>
      </p:pic>
      <p:sp>
        <p:nvSpPr>
          <p:cNvPr id="4" name="TextBox 3">
            <a:extLst>
              <a:ext uri="{FF2B5EF4-FFF2-40B4-BE49-F238E27FC236}">
                <a16:creationId xmlns:a16="http://schemas.microsoft.com/office/drawing/2014/main" id="{25DE94E2-D4C2-4DF1-9D92-96AE6D9732F9}"/>
              </a:ext>
            </a:extLst>
          </p:cNvPr>
          <p:cNvSpPr txBox="1"/>
          <p:nvPr/>
        </p:nvSpPr>
        <p:spPr>
          <a:xfrm>
            <a:off x="9135235" y="5331950"/>
            <a:ext cx="947695" cy="369332"/>
          </a:xfrm>
          <a:prstGeom prst="rect">
            <a:avLst/>
          </a:prstGeom>
          <a:noFill/>
        </p:spPr>
        <p:txBody>
          <a:bodyPr wrap="none" rtlCol="0">
            <a:spAutoFit/>
          </a:bodyPr>
          <a:lstStyle/>
          <a:p>
            <a:r>
              <a:rPr lang="en-US" b="1" dirty="0"/>
              <a:t>Fig. 2.1</a:t>
            </a:r>
          </a:p>
        </p:txBody>
      </p:sp>
    </p:spTree>
    <p:extLst>
      <p:ext uri="{BB962C8B-B14F-4D97-AF65-F5344CB8AC3E}">
        <p14:creationId xmlns:p14="http://schemas.microsoft.com/office/powerpoint/2010/main" val="15971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84AE-7824-433B-AB57-C82642CAF3AD}"/>
              </a:ext>
            </a:extLst>
          </p:cNvPr>
          <p:cNvSpPr>
            <a:spLocks noGrp="1"/>
          </p:cNvSpPr>
          <p:nvPr>
            <p:ph type="title"/>
          </p:nvPr>
        </p:nvSpPr>
        <p:spPr/>
        <p:txBody>
          <a:bodyPr/>
          <a:lstStyle/>
          <a:p>
            <a:r>
              <a:rPr lang="en-US" dirty="0"/>
              <a:t>Some animations</a:t>
            </a:r>
          </a:p>
        </p:txBody>
      </p:sp>
      <p:pic>
        <p:nvPicPr>
          <p:cNvPr id="5" name="1D_kinematics">
            <a:hlinkClick r:id="" action="ppaction://media"/>
            <a:extLst>
              <a:ext uri="{FF2B5EF4-FFF2-40B4-BE49-F238E27FC236}">
                <a16:creationId xmlns:a16="http://schemas.microsoft.com/office/drawing/2014/main" id="{0923CEDD-AC69-455D-8307-BE348FB7EB6F}"/>
              </a:ext>
            </a:extLst>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1290638" y="2603500"/>
            <a:ext cx="4805362" cy="3416300"/>
          </a:xfrm>
        </p:spPr>
      </p:pic>
      <p:sp>
        <p:nvSpPr>
          <p:cNvPr id="4" name="Content Placeholder 3">
            <a:extLst>
              <a:ext uri="{FF2B5EF4-FFF2-40B4-BE49-F238E27FC236}">
                <a16:creationId xmlns:a16="http://schemas.microsoft.com/office/drawing/2014/main" id="{00875D84-E454-4A27-B63B-C7B9B5724D2A}"/>
              </a:ext>
            </a:extLst>
          </p:cNvPr>
          <p:cNvSpPr>
            <a:spLocks noGrp="1"/>
          </p:cNvSpPr>
          <p:nvPr>
            <p:ph sz="half" idx="2"/>
          </p:nvPr>
        </p:nvSpPr>
        <p:spPr/>
        <p:txBody>
          <a:bodyPr/>
          <a:lstStyle/>
          <a:p>
            <a:r>
              <a:rPr lang="en-US" dirty="0"/>
              <a:t>https://www.vascak.cz/data/android/physicsatschool/templateimg.php?s=mech_pohyb&amp;l=en</a:t>
            </a:r>
          </a:p>
        </p:txBody>
      </p:sp>
    </p:spTree>
    <p:extLst>
      <p:ext uri="{BB962C8B-B14F-4D97-AF65-F5344CB8AC3E}">
        <p14:creationId xmlns:p14="http://schemas.microsoft.com/office/powerpoint/2010/main" val="329639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FEE1-EA6E-4FFB-95C0-B31B5FF9781C}"/>
              </a:ext>
            </a:extLst>
          </p:cNvPr>
          <p:cNvSpPr>
            <a:spLocks noGrp="1"/>
          </p:cNvSpPr>
          <p:nvPr>
            <p:ph type="title"/>
          </p:nvPr>
        </p:nvSpPr>
        <p:spPr/>
        <p:txBody>
          <a:bodyPr/>
          <a:lstStyle/>
          <a:p>
            <a:r>
              <a:rPr lang="en-US" dirty="0"/>
              <a:t>Concept of Motion in Physics</a:t>
            </a:r>
          </a:p>
        </p:txBody>
      </p:sp>
      <p:sp>
        <p:nvSpPr>
          <p:cNvPr id="3" name="Content Placeholder 2">
            <a:extLst>
              <a:ext uri="{FF2B5EF4-FFF2-40B4-BE49-F238E27FC236}">
                <a16:creationId xmlns:a16="http://schemas.microsoft.com/office/drawing/2014/main" id="{3F9FE07A-FF69-458C-AA54-B89287C37F71}"/>
              </a:ext>
            </a:extLst>
          </p:cNvPr>
          <p:cNvSpPr>
            <a:spLocks noGrp="1"/>
          </p:cNvSpPr>
          <p:nvPr>
            <p:ph idx="1"/>
          </p:nvPr>
        </p:nvSpPr>
        <p:spPr>
          <a:xfrm>
            <a:off x="1154954" y="2301767"/>
            <a:ext cx="9439473" cy="4319750"/>
          </a:xfrm>
        </p:spPr>
        <p:txBody>
          <a:bodyPr>
            <a:normAutofit/>
          </a:bodyPr>
          <a:lstStyle/>
          <a:p>
            <a:endParaRPr lang="en-US" dirty="0"/>
          </a:p>
          <a:p>
            <a:r>
              <a:rPr lang="en-US" dirty="0"/>
              <a:t>For this chapter, We restrict motion in three ways</a:t>
            </a:r>
          </a:p>
          <a:p>
            <a:endParaRPr lang="en-US" dirty="0"/>
          </a:p>
          <a:p>
            <a:pPr marL="1200150" lvl="2" indent="-342900">
              <a:buFont typeface="+mj-lt"/>
              <a:buAutoNum type="arabicPeriod"/>
            </a:pPr>
            <a:r>
              <a:rPr lang="en-US" sz="1600" dirty="0"/>
              <a:t>We consider motion along a straight line only.</a:t>
            </a:r>
          </a:p>
          <a:p>
            <a:pPr marL="1200150" lvl="2" indent="-342900">
              <a:buFont typeface="+mj-lt"/>
              <a:buAutoNum type="arabicPeriod"/>
            </a:pPr>
            <a:r>
              <a:rPr lang="en-US" sz="1600" dirty="0"/>
              <a:t>We discuss motion itself , not the forces that cause it.</a:t>
            </a:r>
          </a:p>
          <a:p>
            <a:pPr marL="1200150" lvl="2" indent="-342900">
              <a:buFont typeface="+mj-lt"/>
              <a:buAutoNum type="arabicPeriod"/>
            </a:pPr>
            <a:r>
              <a:rPr lang="en-US" sz="1600" dirty="0"/>
              <a:t>We consider the moving object to be a </a:t>
            </a:r>
            <a:r>
              <a:rPr lang="en-US" sz="1600" b="1" dirty="0"/>
              <a:t>particle</a:t>
            </a:r>
            <a:r>
              <a:rPr lang="en-US" sz="1600" dirty="0"/>
              <a:t>.</a:t>
            </a:r>
          </a:p>
          <a:p>
            <a:pPr marL="0" indent="0">
              <a:buNone/>
            </a:pPr>
            <a:endParaRPr lang="en-US" dirty="0"/>
          </a:p>
          <a:p>
            <a:r>
              <a:rPr lang="en-US" dirty="0"/>
              <a:t>A </a:t>
            </a:r>
            <a:r>
              <a:rPr lang="en-US" b="1" dirty="0"/>
              <a:t>particle</a:t>
            </a:r>
            <a:r>
              <a:rPr lang="en-US" dirty="0"/>
              <a:t> is either </a:t>
            </a:r>
          </a:p>
          <a:p>
            <a:pPr lvl="2">
              <a:buFont typeface="+mj-lt"/>
              <a:buAutoNum type="arabicPeriod"/>
            </a:pPr>
            <a:r>
              <a:rPr lang="en-US" dirty="0"/>
              <a:t> </a:t>
            </a:r>
            <a:r>
              <a:rPr lang="en-US" sz="1600" dirty="0"/>
              <a:t>A point-like object such as an electron</a:t>
            </a:r>
          </a:p>
          <a:p>
            <a:pPr lvl="2">
              <a:buFont typeface="+mj-lt"/>
              <a:buAutoNum type="arabicPeriod"/>
            </a:pPr>
            <a:r>
              <a:rPr lang="en-US" sz="1600" dirty="0"/>
              <a:t>Or an object that moves such that each part travels in the same direction at the same rate (no rotation or stretching)</a:t>
            </a:r>
          </a:p>
          <a:p>
            <a:pPr lvl="1">
              <a:buFont typeface="+mj-lt"/>
              <a:buAutoNum type="arabicPeriod"/>
            </a:pPr>
            <a:endParaRPr lang="en-US" dirty="0"/>
          </a:p>
          <a:p>
            <a:pPr lvl="2">
              <a:buFont typeface="+mj-lt"/>
              <a:buAutoNum type="arabicPeriod"/>
            </a:pPr>
            <a:endParaRPr lang="en-US" dirty="0"/>
          </a:p>
          <a:p>
            <a:pPr>
              <a:buFont typeface="+mj-lt"/>
              <a:buAutoNum type="arabicPeriod"/>
            </a:pPr>
            <a:endParaRPr lang="en-US" dirty="0"/>
          </a:p>
        </p:txBody>
      </p:sp>
    </p:spTree>
    <p:extLst>
      <p:ext uri="{BB962C8B-B14F-4D97-AF65-F5344CB8AC3E}">
        <p14:creationId xmlns:p14="http://schemas.microsoft.com/office/powerpoint/2010/main" val="408077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A138-5EEA-48EA-8030-4F5CB6078105}"/>
              </a:ext>
            </a:extLst>
          </p:cNvPr>
          <p:cNvSpPr>
            <a:spLocks noGrp="1"/>
          </p:cNvSpPr>
          <p:nvPr>
            <p:ph type="title"/>
          </p:nvPr>
        </p:nvSpPr>
        <p:spPr/>
        <p:txBody>
          <a:bodyPr/>
          <a:lstStyle/>
          <a:p>
            <a:r>
              <a:rPr lang="en-US" dirty="0"/>
              <a:t>Concept of Motion in Physics</a:t>
            </a:r>
          </a:p>
        </p:txBody>
      </p:sp>
      <p:sp>
        <p:nvSpPr>
          <p:cNvPr id="3" name="Content Placeholder 2">
            <a:extLst>
              <a:ext uri="{FF2B5EF4-FFF2-40B4-BE49-F238E27FC236}">
                <a16:creationId xmlns:a16="http://schemas.microsoft.com/office/drawing/2014/main" id="{14BD7D9F-DAB5-4026-85B8-9294E0D8D1E9}"/>
              </a:ext>
            </a:extLst>
          </p:cNvPr>
          <p:cNvSpPr>
            <a:spLocks noGrp="1"/>
          </p:cNvSpPr>
          <p:nvPr>
            <p:ph idx="1"/>
          </p:nvPr>
        </p:nvSpPr>
        <p:spPr>
          <a:xfrm>
            <a:off x="1154953" y="2792686"/>
            <a:ext cx="10369638" cy="3686942"/>
          </a:xfrm>
        </p:spPr>
        <p:txBody>
          <a:bodyPr>
            <a:normAutofit/>
          </a:bodyPr>
          <a:lstStyle/>
          <a:p>
            <a:pPr marL="0" indent="0">
              <a:buNone/>
            </a:pPr>
            <a:r>
              <a:rPr lang="en-US" sz="2400" b="1" dirty="0"/>
              <a:t>What Parameters do we measure for an object to be in motion</a:t>
            </a:r>
            <a:r>
              <a:rPr lang="en-US" sz="2400" b="1" dirty="0">
                <a:solidFill>
                  <a:srgbClr val="545454"/>
                </a:solidFill>
                <a:latin typeface="arial" panose="020B0604020202020204" pitchFamily="34" charset="0"/>
              </a:rPr>
              <a:t>? </a:t>
            </a:r>
          </a:p>
          <a:p>
            <a:pPr marL="0" indent="0">
              <a:buNone/>
            </a:pPr>
            <a:endParaRPr lang="en-US" sz="2400" b="1" dirty="0">
              <a:solidFill>
                <a:srgbClr val="545454"/>
              </a:solidFill>
              <a:latin typeface="arial" panose="020B0604020202020204" pitchFamily="34" charset="0"/>
            </a:endParaRPr>
          </a:p>
          <a:p>
            <a:r>
              <a:rPr lang="en-US" sz="2400" b="1" dirty="0">
                <a:solidFill>
                  <a:srgbClr val="545454"/>
                </a:solidFill>
              </a:rPr>
              <a:t>Position</a:t>
            </a:r>
          </a:p>
          <a:p>
            <a:r>
              <a:rPr lang="en-US" sz="2400" b="1" dirty="0">
                <a:solidFill>
                  <a:srgbClr val="545454"/>
                </a:solidFill>
              </a:rPr>
              <a:t>Velocity</a:t>
            </a:r>
          </a:p>
          <a:p>
            <a:r>
              <a:rPr lang="en-US" sz="2400" b="1" dirty="0">
                <a:solidFill>
                  <a:srgbClr val="545454"/>
                </a:solidFill>
              </a:rPr>
              <a:t>Acceleration</a:t>
            </a:r>
          </a:p>
          <a:p>
            <a:pPr marL="0" indent="0">
              <a:buNone/>
            </a:pPr>
            <a:endParaRPr lang="en-US" sz="2400" b="1" dirty="0">
              <a:solidFill>
                <a:srgbClr val="545454"/>
              </a:solidFill>
              <a:latin typeface="arial" panose="020B0604020202020204" pitchFamily="34" charset="0"/>
            </a:endParaRPr>
          </a:p>
          <a:p>
            <a:pPr marL="0" indent="0">
              <a:buNone/>
            </a:pPr>
            <a:endParaRPr lang="en-US" sz="2400" b="1" dirty="0"/>
          </a:p>
        </p:txBody>
      </p:sp>
    </p:spTree>
    <p:extLst>
      <p:ext uri="{BB962C8B-B14F-4D97-AF65-F5344CB8AC3E}">
        <p14:creationId xmlns:p14="http://schemas.microsoft.com/office/powerpoint/2010/main" val="324498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FCA4-2460-440C-84B9-1941ABF582DB}"/>
              </a:ext>
            </a:extLst>
          </p:cNvPr>
          <p:cNvSpPr>
            <a:spLocks noGrp="1"/>
          </p:cNvSpPr>
          <p:nvPr>
            <p:ph type="title"/>
          </p:nvPr>
        </p:nvSpPr>
        <p:spPr/>
        <p:txBody>
          <a:bodyPr/>
          <a:lstStyle/>
          <a:p>
            <a:r>
              <a:rPr lang="en-US" dirty="0"/>
              <a:t>Scalars and Vectors</a:t>
            </a:r>
          </a:p>
        </p:txBody>
      </p:sp>
      <p:sp>
        <p:nvSpPr>
          <p:cNvPr id="3" name="Content Placeholder 2">
            <a:extLst>
              <a:ext uri="{FF2B5EF4-FFF2-40B4-BE49-F238E27FC236}">
                <a16:creationId xmlns:a16="http://schemas.microsoft.com/office/drawing/2014/main" id="{D03FA62E-42FA-4A3E-BA34-1FB101F24DFA}"/>
              </a:ext>
            </a:extLst>
          </p:cNvPr>
          <p:cNvSpPr>
            <a:spLocks noGrp="1"/>
          </p:cNvSpPr>
          <p:nvPr>
            <p:ph sz="half" idx="1"/>
          </p:nvPr>
        </p:nvSpPr>
        <p:spPr>
          <a:xfrm>
            <a:off x="1154954" y="2603500"/>
            <a:ext cx="4825158" cy="3860362"/>
          </a:xfrm>
        </p:spPr>
        <p:txBody>
          <a:bodyPr/>
          <a:lstStyle/>
          <a:p>
            <a:r>
              <a:rPr lang="en-US" b="1" dirty="0"/>
              <a:t>Scalars: </a:t>
            </a:r>
            <a:r>
              <a:rPr lang="en-US" altLang="en-US" dirty="0"/>
              <a:t>can be described with a single number (including any units) giving its magnitude.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lgn="ctr">
              <a:buNone/>
            </a:pPr>
            <a:r>
              <a:rPr lang="en-US" b="1" dirty="0"/>
              <a:t>Fig. 2.2</a:t>
            </a:r>
          </a:p>
        </p:txBody>
      </p:sp>
      <p:sp>
        <p:nvSpPr>
          <p:cNvPr id="4" name="Content Placeholder 3">
            <a:extLst>
              <a:ext uri="{FF2B5EF4-FFF2-40B4-BE49-F238E27FC236}">
                <a16:creationId xmlns:a16="http://schemas.microsoft.com/office/drawing/2014/main" id="{D68F436A-6C79-472E-8D69-8462190AFA94}"/>
              </a:ext>
            </a:extLst>
          </p:cNvPr>
          <p:cNvSpPr>
            <a:spLocks noGrp="1"/>
          </p:cNvSpPr>
          <p:nvPr>
            <p:ph sz="half" idx="2"/>
          </p:nvPr>
        </p:nvSpPr>
        <p:spPr>
          <a:xfrm>
            <a:off x="6208712" y="2603500"/>
            <a:ext cx="4825159" cy="3860362"/>
          </a:xfrm>
        </p:spPr>
        <p:txBody>
          <a:bodyPr/>
          <a:lstStyle/>
          <a:p>
            <a:r>
              <a:rPr lang="en-US" b="1" dirty="0"/>
              <a:t>Vectors: </a:t>
            </a:r>
            <a:r>
              <a:rPr lang="en-US" altLang="en-US" dirty="0"/>
              <a:t>must</a:t>
            </a:r>
            <a:r>
              <a:rPr lang="en-US" altLang="en-US" b="1" i="1" dirty="0"/>
              <a:t> </a:t>
            </a:r>
            <a:r>
              <a:rPr lang="en-US" altLang="en-US" dirty="0"/>
              <a:t>be described</a:t>
            </a:r>
            <a:r>
              <a:rPr lang="en-US" altLang="en-US" b="1" i="1" dirty="0"/>
              <a:t> </a:t>
            </a:r>
            <a:r>
              <a:rPr lang="en-US" altLang="en-US" i="1" dirty="0"/>
              <a:t>with </a:t>
            </a:r>
            <a:r>
              <a:rPr lang="en-US" altLang="en-US" dirty="0"/>
              <a:t>both magnitude and direction.</a:t>
            </a:r>
          </a:p>
          <a:p>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lgn="ctr">
              <a:buNone/>
            </a:pPr>
            <a:r>
              <a:rPr lang="en-US" b="1" dirty="0"/>
              <a:t>Fig. 2.3</a:t>
            </a:r>
          </a:p>
        </p:txBody>
      </p:sp>
      <p:pic>
        <p:nvPicPr>
          <p:cNvPr id="9" name="Picture 8">
            <a:extLst>
              <a:ext uri="{FF2B5EF4-FFF2-40B4-BE49-F238E27FC236}">
                <a16:creationId xmlns:a16="http://schemas.microsoft.com/office/drawing/2014/main" id="{1CC46E22-5F33-434D-B757-D9C3A8E017BE}"/>
              </a:ext>
            </a:extLst>
          </p:cNvPr>
          <p:cNvPicPr>
            <a:picLocks noChangeAspect="1"/>
          </p:cNvPicPr>
          <p:nvPr/>
        </p:nvPicPr>
        <p:blipFill>
          <a:blip r:embed="rId2"/>
          <a:stretch>
            <a:fillRect/>
          </a:stretch>
        </p:blipFill>
        <p:spPr>
          <a:xfrm>
            <a:off x="7179715" y="3369732"/>
            <a:ext cx="3476625" cy="2514600"/>
          </a:xfrm>
          <a:prstGeom prst="rect">
            <a:avLst/>
          </a:prstGeom>
        </p:spPr>
      </p:pic>
      <p:pic>
        <p:nvPicPr>
          <p:cNvPr id="11" name="Picture 10">
            <a:extLst>
              <a:ext uri="{FF2B5EF4-FFF2-40B4-BE49-F238E27FC236}">
                <a16:creationId xmlns:a16="http://schemas.microsoft.com/office/drawing/2014/main" id="{99A9E7F3-CC20-477C-86AE-CECEFD58CE73}"/>
              </a:ext>
            </a:extLst>
          </p:cNvPr>
          <p:cNvPicPr>
            <a:picLocks noChangeAspect="1"/>
          </p:cNvPicPr>
          <p:nvPr/>
        </p:nvPicPr>
        <p:blipFill>
          <a:blip r:embed="rId3"/>
          <a:stretch>
            <a:fillRect/>
          </a:stretch>
        </p:blipFill>
        <p:spPr>
          <a:xfrm>
            <a:off x="1905420" y="3941232"/>
            <a:ext cx="3324225" cy="1371600"/>
          </a:xfrm>
          <a:prstGeom prst="rect">
            <a:avLst/>
          </a:prstGeom>
        </p:spPr>
      </p:pic>
    </p:spTree>
    <p:extLst>
      <p:ext uri="{BB962C8B-B14F-4D97-AF65-F5344CB8AC3E}">
        <p14:creationId xmlns:p14="http://schemas.microsoft.com/office/powerpoint/2010/main" val="24654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4B3B-6634-4A36-A9C0-E144D1895A2C}"/>
              </a:ext>
            </a:extLst>
          </p:cNvPr>
          <p:cNvSpPr>
            <a:spLocks noGrp="1"/>
          </p:cNvSpPr>
          <p:nvPr>
            <p:ph type="title"/>
          </p:nvPr>
        </p:nvSpPr>
        <p:spPr/>
        <p:txBody>
          <a:bodyPr/>
          <a:lstStyle/>
          <a:p>
            <a:r>
              <a:rPr lang="en-US" dirty="0"/>
              <a:t>Scalars and Vectors</a:t>
            </a:r>
          </a:p>
        </p:txBody>
      </p:sp>
      <p:sp>
        <p:nvSpPr>
          <p:cNvPr id="3" name="Content Placeholder 2">
            <a:extLst>
              <a:ext uri="{FF2B5EF4-FFF2-40B4-BE49-F238E27FC236}">
                <a16:creationId xmlns:a16="http://schemas.microsoft.com/office/drawing/2014/main" id="{E00BCE38-2C87-4520-8CD4-1111DD082A90}"/>
              </a:ext>
            </a:extLst>
          </p:cNvPr>
          <p:cNvSpPr>
            <a:spLocks noGrp="1"/>
          </p:cNvSpPr>
          <p:nvPr>
            <p:ph idx="1"/>
          </p:nvPr>
        </p:nvSpPr>
        <p:spPr/>
        <p:txBody>
          <a:bodyPr>
            <a:normAutofit/>
          </a:bodyPr>
          <a:lstStyle/>
          <a:p>
            <a:r>
              <a:rPr lang="en-US" sz="2000" b="1" dirty="0"/>
              <a:t>Check your Understanding </a:t>
            </a:r>
          </a:p>
          <a:p>
            <a:endParaRPr lang="en-US" sz="2000" b="1" dirty="0"/>
          </a:p>
          <a:p>
            <a:r>
              <a:rPr lang="en-US" dirty="0"/>
              <a:t>Which of the following statement involves a vector</a:t>
            </a:r>
            <a:r>
              <a:rPr lang="en-US" b="1" dirty="0">
                <a:solidFill>
                  <a:srgbClr val="545454"/>
                </a:solidFill>
                <a:latin typeface="arial" panose="020B0604020202020204" pitchFamily="34" charset="0"/>
              </a:rPr>
              <a:t> </a:t>
            </a:r>
            <a:r>
              <a:rPr lang="en-US" dirty="0">
                <a:solidFill>
                  <a:srgbClr val="545454"/>
                </a:solidFill>
                <a:latin typeface="arial" panose="020B0604020202020204" pitchFamily="34" charset="0"/>
              </a:rPr>
              <a:t>?</a:t>
            </a:r>
          </a:p>
          <a:p>
            <a:endParaRPr lang="en-US" dirty="0">
              <a:solidFill>
                <a:srgbClr val="545454"/>
              </a:solidFill>
              <a:latin typeface="arial" panose="020B0604020202020204" pitchFamily="34" charset="0"/>
            </a:endParaRPr>
          </a:p>
          <a:p>
            <a:pPr lvl="1">
              <a:buFont typeface="+mj-lt"/>
              <a:buAutoNum type="arabicPeriod"/>
            </a:pPr>
            <a:r>
              <a:rPr lang="en-US" altLang="en-US" dirty="0"/>
              <a:t>I jumped off a cliff and hit the water traveling at 17 miles per hour. </a:t>
            </a:r>
          </a:p>
          <a:p>
            <a:pPr lvl="1">
              <a:buFont typeface="+mj-lt"/>
              <a:buAutoNum type="arabicPeriod"/>
            </a:pPr>
            <a:r>
              <a:rPr lang="en-US" altLang="en-US" dirty="0"/>
              <a:t>I jumped off a cliff and hit the water traveling straight down at 17 miles per hour. </a:t>
            </a:r>
          </a:p>
          <a:p>
            <a:pPr lvl="1">
              <a:buFont typeface="+mj-lt"/>
              <a:buAutoNum type="arabicPeriod"/>
            </a:pPr>
            <a:r>
              <a:rPr lang="en-US" altLang="en-US" dirty="0"/>
              <a:t>My bank account shows a negative balance of –25 dollars. </a:t>
            </a:r>
            <a:r>
              <a:rPr lang="en-US" dirty="0">
                <a:solidFill>
                  <a:srgbClr val="545454"/>
                </a:solidFill>
                <a:latin typeface="arial" panose="020B0604020202020204" pitchFamily="34" charset="0"/>
              </a:rPr>
              <a:t>         </a:t>
            </a:r>
            <a:endParaRPr lang="en-US" dirty="0"/>
          </a:p>
          <a:p>
            <a:endParaRPr lang="en-US" sz="2000" b="1" dirty="0"/>
          </a:p>
        </p:txBody>
      </p:sp>
    </p:spTree>
    <p:extLst>
      <p:ext uri="{BB962C8B-B14F-4D97-AF65-F5344CB8AC3E}">
        <p14:creationId xmlns:p14="http://schemas.microsoft.com/office/powerpoint/2010/main" val="301258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93D2-F315-4FFC-980B-C3E988ED78CC}"/>
              </a:ext>
            </a:extLst>
          </p:cNvPr>
          <p:cNvSpPr>
            <a:spLocks noGrp="1"/>
          </p:cNvSpPr>
          <p:nvPr>
            <p:ph type="title"/>
          </p:nvPr>
        </p:nvSpPr>
        <p:spPr/>
        <p:txBody>
          <a:bodyPr/>
          <a:lstStyle/>
          <a:p>
            <a:r>
              <a:rPr lang="en-US" dirty="0"/>
              <a:t>Position, Displacement and Distance</a:t>
            </a:r>
          </a:p>
        </p:txBody>
      </p:sp>
      <p:sp>
        <p:nvSpPr>
          <p:cNvPr id="3" name="Content Placeholder 2">
            <a:extLst>
              <a:ext uri="{FF2B5EF4-FFF2-40B4-BE49-F238E27FC236}">
                <a16:creationId xmlns:a16="http://schemas.microsoft.com/office/drawing/2014/main" id="{709AF8FA-6CCB-4D72-8C93-8154C420FFB5}"/>
              </a:ext>
            </a:extLst>
          </p:cNvPr>
          <p:cNvSpPr>
            <a:spLocks noGrp="1"/>
          </p:cNvSpPr>
          <p:nvPr>
            <p:ph sz="half" idx="1"/>
          </p:nvPr>
        </p:nvSpPr>
        <p:spPr>
          <a:xfrm>
            <a:off x="1154953" y="2603500"/>
            <a:ext cx="5939313" cy="4209393"/>
          </a:xfrm>
        </p:spPr>
        <p:txBody>
          <a:bodyPr>
            <a:normAutofit lnSpcReduction="10000"/>
          </a:bodyPr>
          <a:lstStyle/>
          <a:p>
            <a:r>
              <a:rPr lang="en-US" dirty="0"/>
              <a:t>Where is the object</a:t>
            </a:r>
            <a:r>
              <a:rPr lang="en-US" dirty="0">
                <a:solidFill>
                  <a:srgbClr val="545454"/>
                </a:solidFill>
                <a:latin typeface="arial" panose="020B0604020202020204" pitchFamily="34" charset="0"/>
              </a:rPr>
              <a:t>?</a:t>
            </a:r>
          </a:p>
          <a:p>
            <a:pPr marL="0" indent="0">
              <a:buNone/>
            </a:pPr>
            <a:r>
              <a:rPr lang="en-US" b="1" dirty="0"/>
              <a:t>Position</a:t>
            </a:r>
            <a:r>
              <a:rPr lang="en-US" dirty="0"/>
              <a:t> is the location of the object (whether it's a person, a ball, or a particle) at a given moment in time. </a:t>
            </a:r>
          </a:p>
          <a:p>
            <a:pPr marL="0" indent="0">
              <a:buNone/>
            </a:pPr>
            <a:endParaRPr lang="en-US" dirty="0"/>
          </a:p>
          <a:p>
            <a:r>
              <a:rPr lang="en-US" dirty="0"/>
              <a:t>Position is measured relative to a reference point called </a:t>
            </a:r>
            <a:r>
              <a:rPr lang="en-US" b="1" dirty="0"/>
              <a:t>origin</a:t>
            </a:r>
            <a:r>
              <a:rPr lang="en-US" dirty="0"/>
              <a:t>, or </a:t>
            </a:r>
            <a:r>
              <a:rPr lang="en-US" b="1" dirty="0"/>
              <a:t>zero point</a:t>
            </a:r>
            <a:r>
              <a:rPr lang="en-US" dirty="0"/>
              <a:t>, of an axis.  </a:t>
            </a:r>
          </a:p>
          <a:p>
            <a:endParaRPr lang="en-US" dirty="0"/>
          </a:p>
          <a:p>
            <a:r>
              <a:rPr lang="en-US" dirty="0"/>
              <a:t>Position has a sign:</a:t>
            </a:r>
          </a:p>
          <a:p>
            <a:pPr lvl="1">
              <a:buFont typeface="+mj-lt"/>
              <a:buAutoNum type="arabicPeriod"/>
            </a:pPr>
            <a:r>
              <a:rPr lang="en-US" dirty="0"/>
              <a:t>Positive direction is in the direction of increasing numbers.</a:t>
            </a:r>
          </a:p>
          <a:p>
            <a:pPr lvl="1">
              <a:buFont typeface="+mj-lt"/>
              <a:buAutoNum type="arabicPeriod"/>
            </a:pPr>
            <a:r>
              <a:rPr lang="en-US" dirty="0"/>
              <a:t>Negative direction is opposite the positive. </a:t>
            </a:r>
          </a:p>
          <a:p>
            <a:endParaRPr lang="en-US" dirty="0"/>
          </a:p>
        </p:txBody>
      </p:sp>
      <p:sp>
        <p:nvSpPr>
          <p:cNvPr id="4" name="Content Placeholder 3">
            <a:extLst>
              <a:ext uri="{FF2B5EF4-FFF2-40B4-BE49-F238E27FC236}">
                <a16:creationId xmlns:a16="http://schemas.microsoft.com/office/drawing/2014/main" id="{86E76BD6-8127-4F6A-89AF-1CA0DD9D2D3D}"/>
              </a:ext>
            </a:extLst>
          </p:cNvPr>
          <p:cNvSpPr>
            <a:spLocks noGrp="1"/>
          </p:cNvSpPr>
          <p:nvPr>
            <p:ph sz="half" idx="2"/>
          </p:nvPr>
        </p:nvSpPr>
        <p:spPr>
          <a:xfrm>
            <a:off x="8008883" y="2603500"/>
            <a:ext cx="3631324" cy="3876128"/>
          </a:xfrm>
        </p:spPr>
        <p:txBody>
          <a:bodyPr>
            <a:normAutofit lnSpcReduction="10000"/>
          </a:bodyPr>
          <a:lstStyle/>
          <a:p>
            <a:endParaRPr lang="en-US" dirty="0"/>
          </a:p>
          <a:p>
            <a:endParaRPr lang="en-US" dirty="0"/>
          </a:p>
          <a:p>
            <a:endParaRPr lang="en-US" dirty="0"/>
          </a:p>
          <a:p>
            <a:endParaRPr lang="en-US" dirty="0"/>
          </a:p>
          <a:p>
            <a:endParaRPr lang="en-US" dirty="0"/>
          </a:p>
          <a:p>
            <a:pPr marL="0" indent="0" algn="ctr">
              <a:buNone/>
            </a:pPr>
            <a:r>
              <a:rPr lang="en-US" b="1" dirty="0"/>
              <a:t>Fig. 2.2 </a:t>
            </a:r>
          </a:p>
          <a:p>
            <a:endParaRPr lang="en-US" dirty="0"/>
          </a:p>
          <a:p>
            <a:pPr lvl="1"/>
            <a:r>
              <a:rPr lang="en-US" dirty="0"/>
              <a:t>Position of particle at B is 3 m.</a:t>
            </a:r>
          </a:p>
          <a:p>
            <a:pPr lvl="1"/>
            <a:r>
              <a:rPr lang="en-US" dirty="0"/>
              <a:t>Position of particle at A is -4 m.</a:t>
            </a:r>
          </a:p>
        </p:txBody>
      </p:sp>
      <p:pic>
        <p:nvPicPr>
          <p:cNvPr id="8" name="Picture 7">
            <a:extLst>
              <a:ext uri="{FF2B5EF4-FFF2-40B4-BE49-F238E27FC236}">
                <a16:creationId xmlns:a16="http://schemas.microsoft.com/office/drawing/2014/main" id="{B533443E-4EA8-4E4A-9184-EB084023F180}"/>
              </a:ext>
            </a:extLst>
          </p:cNvPr>
          <p:cNvPicPr>
            <a:picLocks noChangeAspect="1"/>
          </p:cNvPicPr>
          <p:nvPr/>
        </p:nvPicPr>
        <p:blipFill>
          <a:blip r:embed="rId2"/>
          <a:stretch>
            <a:fillRect/>
          </a:stretch>
        </p:blipFill>
        <p:spPr>
          <a:xfrm>
            <a:off x="8104725" y="3156442"/>
            <a:ext cx="3439640" cy="1092146"/>
          </a:xfrm>
          <a:prstGeom prst="rect">
            <a:avLst/>
          </a:prstGeom>
        </p:spPr>
      </p:pic>
    </p:spTree>
    <p:extLst>
      <p:ext uri="{BB962C8B-B14F-4D97-AF65-F5344CB8AC3E}">
        <p14:creationId xmlns:p14="http://schemas.microsoft.com/office/powerpoint/2010/main" val="364448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 calcmode="lin" valueType="num">
                                      <p:cBhvr additive="base">
                                        <p:cTn id="4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6A3B-968A-4727-AE4E-FF1760ED17FD}"/>
              </a:ext>
            </a:extLst>
          </p:cNvPr>
          <p:cNvSpPr>
            <a:spLocks noGrp="1"/>
          </p:cNvSpPr>
          <p:nvPr>
            <p:ph type="title"/>
          </p:nvPr>
        </p:nvSpPr>
        <p:spPr/>
        <p:txBody>
          <a:bodyPr/>
          <a:lstStyle/>
          <a:p>
            <a:r>
              <a:rPr lang="en-US" dirty="0"/>
              <a:t>Position, Displacement and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6E3755-B051-4067-AD74-01C8C2C4269E}"/>
                  </a:ext>
                </a:extLst>
              </p:cNvPr>
              <p:cNvSpPr>
                <a:spLocks noGrp="1"/>
              </p:cNvSpPr>
              <p:nvPr>
                <p:ph sz="half" idx="1"/>
              </p:nvPr>
            </p:nvSpPr>
            <p:spPr>
              <a:xfrm>
                <a:off x="1154954" y="2603500"/>
                <a:ext cx="4825158" cy="3734238"/>
              </a:xfrm>
            </p:spPr>
            <p:txBody>
              <a:bodyPr>
                <a:normAutofit fontScale="92500" lnSpcReduction="20000"/>
              </a:bodyPr>
              <a:lstStyle/>
              <a:p>
                <a:endParaRPr lang="en-US" dirty="0"/>
              </a:p>
              <a:p>
                <a:r>
                  <a:rPr lang="en-US" dirty="0"/>
                  <a:t>When a particle moves from one position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to another position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that </a:t>
                </a:r>
                <a:r>
                  <a:rPr lang="en-US" b="1" dirty="0"/>
                  <a:t>change in position </a:t>
                </a:r>
                <a:r>
                  <a:rPr lang="en-US" dirty="0"/>
                  <a:t>is called </a:t>
                </a:r>
                <a:r>
                  <a:rPr lang="en-US" b="1" dirty="0"/>
                  <a:t>Displacement</a:t>
                </a:r>
                <a:r>
                  <a:rPr lang="en-US" dirty="0"/>
                  <a:t> (∆</a:t>
                </a:r>
                <a14:m>
                  <m:oMath xmlns:m="http://schemas.openxmlformats.org/officeDocument/2006/math">
                    <m:r>
                      <a:rPr lang="en-US" b="0" i="1" smtClean="0">
                        <a:latin typeface="Cambria Math" panose="02040503050406030204" pitchFamily="18" charset="0"/>
                      </a:rPr>
                      <m:t>𝑥</m:t>
                    </m:r>
                  </m:oMath>
                </a14:m>
                <a:r>
                  <a:rPr lang="en-US" dirty="0"/>
                  <a:t>). </a:t>
                </a:r>
              </a:p>
              <a:p>
                <a:endParaRPr lang="en-US" dirty="0"/>
              </a:p>
              <a:p>
                <a:pPr marL="0" indent="0" algn="ctr">
                  <a:buNone/>
                </a:pPr>
                <a:r>
                  <a:rPr lang="en-US" dirty="0"/>
                  <a:t>∆</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t>
                </a:r>
                <a:r>
                  <a:rPr lang="en-US" b="1" dirty="0"/>
                  <a:t>Eq. 2.1</a:t>
                </a:r>
              </a:p>
              <a:p>
                <a:pPr marL="0" indent="0" algn="ctr">
                  <a:buNone/>
                </a:pPr>
                <a:endParaRPr lang="en-US" b="1" dirty="0"/>
              </a:p>
              <a:p>
                <a:pPr marL="0" indent="0" algn="ctr">
                  <a:buNone/>
                </a:pPr>
                <a:endParaRPr lang="en-US" b="1" dirty="0"/>
              </a:p>
              <a:p>
                <a:r>
                  <a:rPr lang="en-US" dirty="0"/>
                  <a:t> SI unit of Displacement: meter (m)</a:t>
                </a:r>
              </a:p>
              <a:p>
                <a:r>
                  <a:rPr lang="en-US" dirty="0"/>
                  <a:t>Position and Displacement are </a:t>
                </a:r>
                <a:r>
                  <a:rPr lang="en-US" b="1" dirty="0"/>
                  <a:t>Vector</a:t>
                </a:r>
                <a:r>
                  <a:rPr lang="en-US" dirty="0"/>
                  <a:t> quantities.</a:t>
                </a:r>
              </a:p>
              <a:p>
                <a:endParaRPr lang="en-US" dirty="0"/>
              </a:p>
            </p:txBody>
          </p:sp>
        </mc:Choice>
        <mc:Fallback xmlns="">
          <p:sp>
            <p:nvSpPr>
              <p:cNvPr id="3" name="Content Placeholder 2">
                <a:extLst>
                  <a:ext uri="{FF2B5EF4-FFF2-40B4-BE49-F238E27FC236}">
                    <a16:creationId xmlns:a16="http://schemas.microsoft.com/office/drawing/2014/main" id="{8E6E3755-B051-4067-AD74-01C8C2C4269E}"/>
                  </a:ext>
                </a:extLst>
              </p:cNvPr>
              <p:cNvSpPr>
                <a:spLocks noGrp="1" noRot="1" noChangeAspect="1" noMove="1" noResize="1" noEditPoints="1" noAdjustHandles="1" noChangeArrowheads="1" noChangeShapeType="1" noTextEdit="1"/>
              </p:cNvSpPr>
              <p:nvPr>
                <p:ph sz="half" idx="1"/>
              </p:nvPr>
            </p:nvSpPr>
            <p:spPr>
              <a:xfrm>
                <a:off x="1154954" y="2603500"/>
                <a:ext cx="4825158" cy="3734238"/>
              </a:xfrm>
              <a:blipFill>
                <a:blip r:embed="rId2"/>
                <a:stretch>
                  <a:fillRect l="-126" r="-758"/>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3528FF74-297E-4ED1-8C92-488C48C839C2}"/>
              </a:ext>
            </a:extLst>
          </p:cNvPr>
          <p:cNvSpPr>
            <a:spLocks noGrp="1"/>
          </p:cNvSpPr>
          <p:nvPr>
            <p:ph sz="half" idx="2"/>
          </p:nvPr>
        </p:nvSpPr>
        <p:spPr>
          <a:xfrm>
            <a:off x="6208712" y="2603500"/>
            <a:ext cx="5983288" cy="4112610"/>
          </a:xfrm>
        </p:spPr>
        <p:txBody>
          <a:bodyPr>
            <a:normAutofit fontScale="92500" lnSpcReduction="20000"/>
          </a:bodyPr>
          <a:lstStyle/>
          <a:p>
            <a:pPr marL="0" indent="0">
              <a:buNone/>
            </a:pPr>
            <a:endParaRPr lang="en-US" dirty="0"/>
          </a:p>
          <a:p>
            <a:endParaRPr lang="en-US" dirty="0"/>
          </a:p>
          <a:p>
            <a:endParaRPr lang="en-US" dirty="0"/>
          </a:p>
          <a:p>
            <a:pPr marL="0" indent="0" algn="ctr">
              <a:buNone/>
            </a:pPr>
            <a:endParaRPr lang="en-US" sz="1600" b="1" dirty="0"/>
          </a:p>
          <a:p>
            <a:pPr marL="0" indent="0" algn="ctr">
              <a:buNone/>
            </a:pPr>
            <a:r>
              <a:rPr lang="en-US" sz="1600" b="1" dirty="0"/>
              <a:t>Fig. 2.3</a:t>
            </a:r>
          </a:p>
          <a:p>
            <a:endParaRPr lang="en-US" sz="1600" dirty="0"/>
          </a:p>
          <a:p>
            <a:r>
              <a:rPr lang="en-US" sz="1600" dirty="0"/>
              <a:t>If a particle moves from O to B, its displacement is 3 m. </a:t>
            </a:r>
          </a:p>
          <a:p>
            <a:r>
              <a:rPr lang="en-US" sz="1600" dirty="0"/>
              <a:t>If a particle moves from O to A, its displacement is −4 m. </a:t>
            </a:r>
          </a:p>
          <a:p>
            <a:r>
              <a:rPr lang="en-US" sz="1600" dirty="0"/>
              <a:t>If a particle moves from A to B, its displacement is 7 m. </a:t>
            </a:r>
          </a:p>
          <a:p>
            <a:r>
              <a:rPr lang="en-US" sz="1600" dirty="0"/>
              <a:t>If a particle moves from B to A, its displacement is −7 m. </a:t>
            </a:r>
          </a:p>
        </p:txBody>
      </p:sp>
      <p:pic>
        <p:nvPicPr>
          <p:cNvPr id="6" name="Picture 5">
            <a:extLst>
              <a:ext uri="{FF2B5EF4-FFF2-40B4-BE49-F238E27FC236}">
                <a16:creationId xmlns:a16="http://schemas.microsoft.com/office/drawing/2014/main" id="{C9E9817F-6808-4B64-AB6E-A2489E6EFF24}"/>
              </a:ext>
            </a:extLst>
          </p:cNvPr>
          <p:cNvPicPr>
            <a:picLocks noChangeAspect="1"/>
          </p:cNvPicPr>
          <p:nvPr/>
        </p:nvPicPr>
        <p:blipFill>
          <a:blip r:embed="rId3"/>
          <a:stretch>
            <a:fillRect/>
          </a:stretch>
        </p:blipFill>
        <p:spPr>
          <a:xfrm>
            <a:off x="7157544" y="2396358"/>
            <a:ext cx="3879501" cy="1277007"/>
          </a:xfrm>
          <a:prstGeom prst="rect">
            <a:avLst/>
          </a:prstGeom>
        </p:spPr>
      </p:pic>
    </p:spTree>
    <p:extLst>
      <p:ext uri="{BB962C8B-B14F-4D97-AF65-F5344CB8AC3E}">
        <p14:creationId xmlns:p14="http://schemas.microsoft.com/office/powerpoint/2010/main" val="227425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500"/>
                                        <p:tgtEl>
                                          <p:spTgt spid="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587</TotalTime>
  <Words>1408</Words>
  <Application>Microsoft Office PowerPoint</Application>
  <PresentationFormat>Widescreen</PresentationFormat>
  <Paragraphs>230</Paragraphs>
  <Slides>30</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vt:lpstr>
      <vt:lpstr>Cambria Math</vt:lpstr>
      <vt:lpstr>Century Gothic</vt:lpstr>
      <vt:lpstr>Courier New</vt:lpstr>
      <vt:lpstr>Wingdings</vt:lpstr>
      <vt:lpstr>Wingdings 3</vt:lpstr>
      <vt:lpstr>Ion Boardroom</vt:lpstr>
      <vt:lpstr>Objects moving in a Straight Line (One-dimensional motion)  Chapter 2: Fundamentals of Physics by Halliday, Resnick</vt:lpstr>
      <vt:lpstr>Outline</vt:lpstr>
      <vt:lpstr>Concept of Motion in Physics</vt:lpstr>
      <vt:lpstr>Concept of Motion in Physics</vt:lpstr>
      <vt:lpstr>Concept of Motion in Physics</vt:lpstr>
      <vt:lpstr>Scalars and Vectors</vt:lpstr>
      <vt:lpstr>Scalars and Vectors</vt:lpstr>
      <vt:lpstr>Position, Displacement and Distance</vt:lpstr>
      <vt:lpstr>Position, Displacement and Distance</vt:lpstr>
      <vt:lpstr>Position, Displacement and Distance</vt:lpstr>
      <vt:lpstr>Position, Displacement and Distance</vt:lpstr>
      <vt:lpstr>Position, Displacement and Distance</vt:lpstr>
      <vt:lpstr>Speed and Velocity</vt:lpstr>
      <vt:lpstr>Speed and Velocity</vt:lpstr>
      <vt:lpstr>Velocity-Time graphs</vt:lpstr>
      <vt:lpstr>Velocity-Time graphs</vt:lpstr>
      <vt:lpstr>Velocity-Time graphs</vt:lpstr>
      <vt:lpstr>Position-time graphs</vt:lpstr>
      <vt:lpstr>Position-time graphs</vt:lpstr>
      <vt:lpstr>Position-time graphs</vt:lpstr>
      <vt:lpstr>Position-time graphs</vt:lpstr>
      <vt:lpstr>Acceleration</vt:lpstr>
      <vt:lpstr>Acceleration</vt:lpstr>
      <vt:lpstr>Constant acceleration</vt:lpstr>
      <vt:lpstr>Constant acceleration</vt:lpstr>
      <vt:lpstr>Constant acceleration</vt:lpstr>
      <vt:lpstr>Gravitational- Acceleration</vt:lpstr>
      <vt:lpstr>Gravitational- Acceleration</vt:lpstr>
      <vt:lpstr>Sample problems</vt:lpstr>
      <vt:lpstr>Some animations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moving in a Straight Line (One-dimensional motion)</dc:title>
  <dc:creator>Waheed Ahmad</dc:creator>
  <cp:lastModifiedBy>Waheed Ahmad</cp:lastModifiedBy>
  <cp:revision>93</cp:revision>
  <dcterms:created xsi:type="dcterms:W3CDTF">2019-08-21T09:50:31Z</dcterms:created>
  <dcterms:modified xsi:type="dcterms:W3CDTF">2019-08-27T04:48:56Z</dcterms:modified>
</cp:coreProperties>
</file>