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handoutMasterIdLst>
    <p:handoutMasterId r:id="rId28"/>
  </p:handoutMasterIdLst>
  <p:sldIdLst>
    <p:sldId id="314" r:id="rId2"/>
    <p:sldId id="315" r:id="rId3"/>
    <p:sldId id="296" r:id="rId4"/>
    <p:sldId id="297" r:id="rId5"/>
    <p:sldId id="298" r:id="rId6"/>
    <p:sldId id="299" r:id="rId7"/>
    <p:sldId id="300" r:id="rId8"/>
    <p:sldId id="301" r:id="rId9"/>
    <p:sldId id="302" r:id="rId10"/>
    <p:sldId id="303" r:id="rId11"/>
    <p:sldId id="305" r:id="rId12"/>
    <p:sldId id="306" r:id="rId13"/>
    <p:sldId id="307" r:id="rId14"/>
    <p:sldId id="308" r:id="rId15"/>
    <p:sldId id="309" r:id="rId16"/>
    <p:sldId id="310" r:id="rId17"/>
    <p:sldId id="311" r:id="rId18"/>
    <p:sldId id="312" r:id="rId19"/>
    <p:sldId id="274" r:id="rId20"/>
    <p:sldId id="293" r:id="rId21"/>
    <p:sldId id="294" r:id="rId22"/>
    <p:sldId id="275" r:id="rId23"/>
    <p:sldId id="276" r:id="rId24"/>
    <p:sldId id="313" r:id="rId25"/>
    <p:sldId id="284" r:id="rId26"/>
    <p:sldId id="285" r:id="rId27"/>
  </p:sldIdLst>
  <p:sldSz cx="9144000" cy="6858000" type="screen4x3"/>
  <p:notesSz cx="6858000" cy="9180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9900"/>
    <a:srgbClr val="0066FF"/>
    <a:srgbClr val="009900"/>
    <a:srgbClr val="66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720138"/>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4613" y="8720138"/>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21DC0D83-12B9-4A62-BA43-DFE9BC7F8EBA}" type="slidenum">
              <a:rPr lang="en-US"/>
              <a:pPr>
                <a:defRPr/>
              </a:pPr>
              <a:t>‹#›</a:t>
            </a:fld>
            <a:endParaRPr lang="en-US"/>
          </a:p>
        </p:txBody>
      </p:sp>
    </p:spTree>
    <p:extLst>
      <p:ext uri="{BB962C8B-B14F-4D97-AF65-F5344CB8AC3E}">
        <p14:creationId xmlns:p14="http://schemas.microsoft.com/office/powerpoint/2010/main" val="13277137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B2EAE2D3-CE09-45DE-A1F6-351243164195}" type="slidenum">
              <a:rPr lang="en-US" smtClean="0"/>
              <a:pPr>
                <a:defRPr/>
              </a:pPr>
              <a:t>‹#›</a:t>
            </a:fld>
            <a:endParaRPr lang="en-US"/>
          </a:p>
        </p:txBody>
      </p:sp>
    </p:spTree>
    <p:extLst>
      <p:ext uri="{BB962C8B-B14F-4D97-AF65-F5344CB8AC3E}">
        <p14:creationId xmlns:p14="http://schemas.microsoft.com/office/powerpoint/2010/main" val="262632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AF921F39-996D-47FA-8805-60F2B2801149}" type="slidenum">
              <a:rPr lang="en-US" smtClean="0"/>
              <a:pPr>
                <a:defRPr/>
              </a:pPr>
              <a:t>‹#›</a:t>
            </a:fld>
            <a:endParaRPr lang="en-US"/>
          </a:p>
        </p:txBody>
      </p:sp>
    </p:spTree>
    <p:extLst>
      <p:ext uri="{BB962C8B-B14F-4D97-AF65-F5344CB8AC3E}">
        <p14:creationId xmlns:p14="http://schemas.microsoft.com/office/powerpoint/2010/main" val="304790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AF921F39-996D-47FA-8805-60F2B2801149}" type="slidenum">
              <a:rPr lang="en-US" smtClean="0"/>
              <a:pPr>
                <a:defRPr/>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0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AF921F39-996D-47FA-8805-60F2B2801149}" type="slidenum">
              <a:rPr lang="en-US" smtClean="0"/>
              <a:pPr>
                <a:defRPr/>
              </a:pPr>
              <a:t>‹#›</a:t>
            </a:fld>
            <a:endParaRPr lang="en-US"/>
          </a:p>
        </p:txBody>
      </p:sp>
    </p:spTree>
    <p:extLst>
      <p:ext uri="{BB962C8B-B14F-4D97-AF65-F5344CB8AC3E}">
        <p14:creationId xmlns:p14="http://schemas.microsoft.com/office/powerpoint/2010/main" val="94794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AF921F39-996D-47FA-8805-60F2B2801149}" type="slidenum">
              <a:rPr lang="en-US" smtClean="0"/>
              <a:pPr>
                <a:defRPr/>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507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AF921F39-996D-47FA-8805-60F2B2801149}" type="slidenum">
              <a:rPr lang="en-US" smtClean="0"/>
              <a:pPr>
                <a:defRPr/>
              </a:pPr>
              <a:t>‹#›</a:t>
            </a:fld>
            <a:endParaRPr lang="en-US"/>
          </a:p>
        </p:txBody>
      </p:sp>
    </p:spTree>
    <p:extLst>
      <p:ext uri="{BB962C8B-B14F-4D97-AF65-F5344CB8AC3E}">
        <p14:creationId xmlns:p14="http://schemas.microsoft.com/office/powerpoint/2010/main" val="245113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2ECF55E-49A3-4ED1-AD5A-30A3E78C0665}" type="slidenum">
              <a:rPr lang="en-US" smtClean="0"/>
              <a:pPr>
                <a:defRPr/>
              </a:pPr>
              <a:t>‹#›</a:t>
            </a:fld>
            <a:endParaRPr lang="en-US"/>
          </a:p>
        </p:txBody>
      </p:sp>
    </p:spTree>
    <p:extLst>
      <p:ext uri="{BB962C8B-B14F-4D97-AF65-F5344CB8AC3E}">
        <p14:creationId xmlns:p14="http://schemas.microsoft.com/office/powerpoint/2010/main" val="84131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D92ED4F4-1289-45D7-958A-C84E656A5D07}" type="slidenum">
              <a:rPr lang="en-US" smtClean="0"/>
              <a:pPr>
                <a:defRPr/>
              </a:pPr>
              <a:t>‹#›</a:t>
            </a:fld>
            <a:endParaRPr lang="en-US"/>
          </a:p>
        </p:txBody>
      </p:sp>
    </p:spTree>
    <p:extLst>
      <p:ext uri="{BB962C8B-B14F-4D97-AF65-F5344CB8AC3E}">
        <p14:creationId xmlns:p14="http://schemas.microsoft.com/office/powerpoint/2010/main" val="182554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01FA82-6EE6-43F8-B38C-69BDEE3681E8}" type="slidenum">
              <a:rPr lang="en-US"/>
              <a:pPr>
                <a:defRPr/>
              </a:pPr>
              <a:t>‹#›</a:t>
            </a:fld>
            <a:endParaRPr lang="en-US"/>
          </a:p>
        </p:txBody>
      </p:sp>
    </p:spTree>
    <p:extLst>
      <p:ext uri="{BB962C8B-B14F-4D97-AF65-F5344CB8AC3E}">
        <p14:creationId xmlns:p14="http://schemas.microsoft.com/office/powerpoint/2010/main" val="318453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A7CD2D-9516-4FA9-A8D3-E415B6E44224}" type="slidenum">
              <a:rPr lang="en-US" smtClean="0"/>
              <a:pPr>
                <a:defRPr/>
              </a:pPr>
              <a:t>‹#›</a:t>
            </a:fld>
            <a:endParaRPr lang="en-US"/>
          </a:p>
        </p:txBody>
      </p:sp>
    </p:spTree>
    <p:extLst>
      <p:ext uri="{BB962C8B-B14F-4D97-AF65-F5344CB8AC3E}">
        <p14:creationId xmlns:p14="http://schemas.microsoft.com/office/powerpoint/2010/main" val="298269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202569B0-81C1-44F8-818D-28CA66440FBF}" type="slidenum">
              <a:rPr lang="en-US" smtClean="0"/>
              <a:pPr>
                <a:defRPr/>
              </a:pPr>
              <a:t>‹#›</a:t>
            </a:fld>
            <a:endParaRPr lang="en-US"/>
          </a:p>
        </p:txBody>
      </p:sp>
    </p:spTree>
    <p:extLst>
      <p:ext uri="{BB962C8B-B14F-4D97-AF65-F5344CB8AC3E}">
        <p14:creationId xmlns:p14="http://schemas.microsoft.com/office/powerpoint/2010/main" val="195481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FDCD21DD-6E14-4AF5-A782-F91874FE2269}" type="slidenum">
              <a:rPr lang="en-US" smtClean="0"/>
              <a:pPr>
                <a:defRPr/>
              </a:pPr>
              <a:t>‹#›</a:t>
            </a:fld>
            <a:endParaRPr lang="en-US"/>
          </a:p>
        </p:txBody>
      </p:sp>
    </p:spTree>
    <p:extLst>
      <p:ext uri="{BB962C8B-B14F-4D97-AF65-F5344CB8AC3E}">
        <p14:creationId xmlns:p14="http://schemas.microsoft.com/office/powerpoint/2010/main" val="10424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0F3BA202-E3A9-4B72-820F-B52720F2C147}" type="slidenum">
              <a:rPr lang="en-US" smtClean="0"/>
              <a:pPr>
                <a:defRPr/>
              </a:pPr>
              <a:t>‹#›</a:t>
            </a:fld>
            <a:endParaRPr lang="en-US"/>
          </a:p>
        </p:txBody>
      </p:sp>
    </p:spTree>
    <p:extLst>
      <p:ext uri="{BB962C8B-B14F-4D97-AF65-F5344CB8AC3E}">
        <p14:creationId xmlns:p14="http://schemas.microsoft.com/office/powerpoint/2010/main" val="164484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DD8DB0C-4562-43AA-8A3D-50D4FBF3113B}" type="slidenum">
              <a:rPr lang="en-US" smtClean="0"/>
              <a:pPr>
                <a:defRPr/>
              </a:pPr>
              <a:t>‹#›</a:t>
            </a:fld>
            <a:endParaRPr lang="en-US"/>
          </a:p>
        </p:txBody>
      </p:sp>
    </p:spTree>
    <p:extLst>
      <p:ext uri="{BB962C8B-B14F-4D97-AF65-F5344CB8AC3E}">
        <p14:creationId xmlns:p14="http://schemas.microsoft.com/office/powerpoint/2010/main" val="43649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A6A28B5C-C56C-4F8D-BBF1-5090B97AD1A6}" type="slidenum">
              <a:rPr lang="en-US" smtClean="0"/>
              <a:pPr>
                <a:defRPr/>
              </a:pPr>
              <a:t>‹#›</a:t>
            </a:fld>
            <a:endParaRPr lang="en-US"/>
          </a:p>
        </p:txBody>
      </p:sp>
    </p:spTree>
    <p:extLst>
      <p:ext uri="{BB962C8B-B14F-4D97-AF65-F5344CB8AC3E}">
        <p14:creationId xmlns:p14="http://schemas.microsoft.com/office/powerpoint/2010/main" val="365376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2B601DB0-899B-414D-9FF9-0DABFD26DD75}" type="slidenum">
              <a:rPr lang="en-US" smtClean="0"/>
              <a:pPr>
                <a:defRPr/>
              </a:pPr>
              <a:t>‹#›</a:t>
            </a:fld>
            <a:endParaRPr lang="en-US"/>
          </a:p>
        </p:txBody>
      </p:sp>
    </p:spTree>
    <p:extLst>
      <p:ext uri="{BB962C8B-B14F-4D97-AF65-F5344CB8AC3E}">
        <p14:creationId xmlns:p14="http://schemas.microsoft.com/office/powerpoint/2010/main" val="29470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71F9834E-5AA2-442D-9960-0F9E07F12395}" type="slidenum">
              <a:rPr lang="en-US" smtClean="0"/>
              <a:pPr>
                <a:defRPr/>
              </a:pPr>
              <a:t>‹#›</a:t>
            </a:fld>
            <a:endParaRPr lang="en-US"/>
          </a:p>
        </p:txBody>
      </p:sp>
    </p:spTree>
    <p:extLst>
      <p:ext uri="{BB962C8B-B14F-4D97-AF65-F5344CB8AC3E}">
        <p14:creationId xmlns:p14="http://schemas.microsoft.com/office/powerpoint/2010/main" val="418306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AF921F39-996D-47FA-8805-60F2B2801149}" type="slidenum">
              <a:rPr lang="en-US" smtClean="0"/>
              <a:pPr>
                <a:defRPr/>
              </a:pPr>
              <a:t>‹#›</a:t>
            </a:fld>
            <a:endParaRPr lang="en-US"/>
          </a:p>
        </p:txBody>
      </p:sp>
    </p:spTree>
    <p:extLst>
      <p:ext uri="{BB962C8B-B14F-4D97-AF65-F5344CB8AC3E}">
        <p14:creationId xmlns:p14="http://schemas.microsoft.com/office/powerpoint/2010/main" val="31445716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url?sa=i&amp;rct=j&amp;q=vector+cross+products&amp;source=images&amp;cd=&amp;cad=rja&amp;docid=vwUc3-eGjojL1M&amp;tbnid=CsxA1NgKed_qzM:&amp;ved=0CAUQjRw&amp;url=http://people.revoledu.com/kardi/tutorial/LinearAlgebra/VectorCrossProduct.html&amp;ei=zdFBUunGKM7srAHk54GgCQ&amp;bvm=bv.52434380,d.aWM&amp;psig=AFQjCNFFw9M1FLxCkGDa9-oXmjkdnr8QHw&amp;ust=138013145847539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6A5-2099-4011-B16E-D9D106CA9A81}"/>
              </a:ext>
            </a:extLst>
          </p:cNvPr>
          <p:cNvSpPr>
            <a:spLocks noGrp="1"/>
          </p:cNvSpPr>
          <p:nvPr>
            <p:ph type="title"/>
          </p:nvPr>
        </p:nvSpPr>
        <p:spPr>
          <a:xfrm>
            <a:off x="1524000" y="624110"/>
            <a:ext cx="7467599" cy="1280890"/>
          </a:xfrm>
        </p:spPr>
        <p:txBody>
          <a:bodyPr/>
          <a:lstStyle/>
          <a:p>
            <a:r>
              <a:rPr lang="en-US" dirty="0"/>
              <a:t>Vectors: Addition, Multiplication</a:t>
            </a:r>
          </a:p>
        </p:txBody>
      </p:sp>
      <p:sp>
        <p:nvSpPr>
          <p:cNvPr id="3" name="Content Placeholder 2">
            <a:extLst>
              <a:ext uri="{FF2B5EF4-FFF2-40B4-BE49-F238E27FC236}">
                <a16:creationId xmlns:a16="http://schemas.microsoft.com/office/drawing/2014/main" id="{A542F39B-C326-41DC-BAA0-A8163C973A5B}"/>
              </a:ext>
            </a:extLst>
          </p:cNvPr>
          <p:cNvSpPr>
            <a:spLocks noGrp="1"/>
          </p:cNvSpPr>
          <p:nvPr>
            <p:ph idx="1"/>
          </p:nvPr>
        </p:nvSpPr>
        <p:spPr/>
        <p:txBody>
          <a:bodyPr>
            <a:normAutofit fontScale="92500" lnSpcReduction="10000"/>
          </a:bodyPr>
          <a:lstStyle/>
          <a:p>
            <a:pPr marL="0" indent="0">
              <a:buNone/>
            </a:pPr>
            <a:r>
              <a:rPr lang="en-US" sz="2800" dirty="0"/>
              <a:t>Chapter 3. Fundamentals of Physics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Waheed Ahmad</a:t>
            </a:r>
          </a:p>
          <a:p>
            <a:pPr marL="0" indent="0">
              <a:buNone/>
            </a:pPr>
            <a:r>
              <a:rPr lang="en-US" sz="2000" dirty="0"/>
              <a:t>FAST-National University of Computer and Emerging Sciences</a:t>
            </a:r>
          </a:p>
        </p:txBody>
      </p:sp>
    </p:spTree>
    <p:extLst>
      <p:ext uri="{BB962C8B-B14F-4D97-AF65-F5344CB8AC3E}">
        <p14:creationId xmlns:p14="http://schemas.microsoft.com/office/powerpoint/2010/main" val="264749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Adding perpendicular vectors</a:t>
            </a:r>
          </a:p>
        </p:txBody>
      </p:sp>
      <p:sp>
        <p:nvSpPr>
          <p:cNvPr id="7171" name="Rectangle 3"/>
          <p:cNvSpPr>
            <a:spLocks noGrp="1" noChangeArrowheads="1"/>
          </p:cNvSpPr>
          <p:nvPr>
            <p:ph type="body" sz="half" idx="1"/>
          </p:nvPr>
        </p:nvSpPr>
        <p:spPr>
          <a:xfrm>
            <a:off x="2117725" y="3792537"/>
            <a:ext cx="6721468" cy="2790824"/>
          </a:xfrm>
        </p:spPr>
        <p:txBody>
          <a:bodyPr>
            <a:normAutofit/>
          </a:bodyPr>
          <a:lstStyle/>
          <a:p>
            <a:pPr eaLnBrk="1" hangingPunct="1">
              <a:buFontTx/>
              <a:buNone/>
            </a:pPr>
            <a:r>
              <a:rPr lang="en-US" sz="2800" dirty="0"/>
              <a:t>How could you find out the length of the </a:t>
            </a:r>
            <a:r>
              <a:rPr lang="en-US" sz="2800" dirty="0">
                <a:solidFill>
                  <a:schemeClr val="tx1"/>
                </a:solidFill>
              </a:rPr>
              <a:t>RESULTANT</a:t>
            </a:r>
            <a:r>
              <a:rPr lang="en-US" sz="2800" dirty="0"/>
              <a:t>?</a:t>
            </a:r>
          </a:p>
          <a:p>
            <a:pPr eaLnBrk="1" hangingPunct="1">
              <a:buFontTx/>
              <a:buNone/>
            </a:pPr>
            <a:r>
              <a:rPr lang="en-US" sz="2800" dirty="0"/>
              <a:t>Since the vectors form a right triangle, use the PYTHAGOREAN THEOREM</a:t>
            </a:r>
          </a:p>
          <a:p>
            <a:pPr algn="ctr" eaLnBrk="1" hangingPunct="1">
              <a:buFontTx/>
              <a:buNone/>
            </a:pPr>
            <a:r>
              <a:rPr lang="en-US" sz="2800" dirty="0"/>
              <a:t>A</a:t>
            </a:r>
            <a:r>
              <a:rPr lang="en-US" sz="2800" baseline="30000" dirty="0"/>
              <a:t>2</a:t>
            </a:r>
            <a:r>
              <a:rPr lang="en-US" sz="2800" dirty="0"/>
              <a:t> + B</a:t>
            </a:r>
            <a:r>
              <a:rPr lang="en-US" sz="2800" baseline="30000" dirty="0"/>
              <a:t>2</a:t>
            </a:r>
            <a:r>
              <a:rPr lang="en-US" sz="2800" dirty="0"/>
              <a:t> = C</a:t>
            </a:r>
            <a:r>
              <a:rPr lang="en-US" sz="2800" baseline="30000" dirty="0"/>
              <a:t>2</a:t>
            </a:r>
            <a:r>
              <a:rPr lang="en-US" sz="2800" dirty="0"/>
              <a:t>  </a:t>
            </a:r>
          </a:p>
        </p:txBody>
      </p:sp>
      <p:graphicFrame>
        <p:nvGraphicFramePr>
          <p:cNvPr id="7177" name="Object 9"/>
          <p:cNvGraphicFramePr>
            <a:graphicFrameLocks noGrp="1" noChangeAspect="1"/>
          </p:cNvGraphicFramePr>
          <p:nvPr>
            <p:ph sz="half" idx="2"/>
          </p:nvPr>
        </p:nvGraphicFramePr>
        <p:xfrm>
          <a:off x="4592638" y="2514600"/>
          <a:ext cx="3997325" cy="669925"/>
        </p:xfrm>
        <a:graphic>
          <a:graphicData uri="http://schemas.openxmlformats.org/presentationml/2006/ole">
            <mc:AlternateContent xmlns:mc="http://schemas.openxmlformats.org/markup-compatibility/2006">
              <mc:Choice xmlns:v="urn:schemas-microsoft-com:vml" Requires="v">
                <p:oleObj spid="_x0000_s9271" name="Equation" r:id="rId3" imgW="2349500" imgH="393700" progId="Equation.3">
                  <p:embed/>
                </p:oleObj>
              </mc:Choice>
              <mc:Fallback>
                <p:oleObj name="Equation" r:id="rId3" imgW="2349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38" y="2514600"/>
                        <a:ext cx="399732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Line 4"/>
          <p:cNvSpPr>
            <a:spLocks noChangeShapeType="1"/>
          </p:cNvSpPr>
          <p:nvPr/>
        </p:nvSpPr>
        <p:spPr bwMode="auto">
          <a:xfrm>
            <a:off x="1219200" y="3352800"/>
            <a:ext cx="2819400" cy="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Line 5"/>
          <p:cNvSpPr>
            <a:spLocks noChangeShapeType="1"/>
          </p:cNvSpPr>
          <p:nvPr/>
        </p:nvSpPr>
        <p:spPr bwMode="auto">
          <a:xfrm flipV="1">
            <a:off x="5791200" y="2209800"/>
            <a:ext cx="0" cy="1143000"/>
          </a:xfrm>
          <a:prstGeom prst="line">
            <a:avLst/>
          </a:prstGeom>
          <a:noFill/>
          <a:ln w="571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flipV="1">
            <a:off x="1219200" y="2249488"/>
            <a:ext cx="2819400" cy="1066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Text Box 7"/>
          <p:cNvSpPr txBox="1">
            <a:spLocks noChangeArrowheads="1"/>
          </p:cNvSpPr>
          <p:nvPr/>
        </p:nvSpPr>
        <p:spPr bwMode="auto">
          <a:xfrm>
            <a:off x="2117725" y="338931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10 m</a:t>
            </a:r>
          </a:p>
        </p:txBody>
      </p:sp>
      <p:sp>
        <p:nvSpPr>
          <p:cNvPr id="7176" name="Text Box 8"/>
          <p:cNvSpPr txBox="1">
            <a:spLocks noChangeArrowheads="1"/>
          </p:cNvSpPr>
          <p:nvPr/>
        </p:nvSpPr>
        <p:spPr bwMode="auto">
          <a:xfrm>
            <a:off x="4094163" y="2779713"/>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6 m</a:t>
            </a:r>
          </a:p>
        </p:txBody>
      </p:sp>
      <p:sp>
        <p:nvSpPr>
          <p:cNvPr id="7179" name="Text Box 11"/>
          <p:cNvSpPr txBox="1">
            <a:spLocks noChangeArrowheads="1"/>
          </p:cNvSpPr>
          <p:nvPr/>
        </p:nvSpPr>
        <p:spPr bwMode="auto">
          <a:xfrm rot="-1345971">
            <a:off x="1971675" y="24780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11.67 m</a:t>
            </a:r>
          </a:p>
        </p:txBody>
      </p:sp>
    </p:spTree>
    <p:extLst>
      <p:ext uri="{BB962C8B-B14F-4D97-AF65-F5344CB8AC3E}">
        <p14:creationId xmlns:p14="http://schemas.microsoft.com/office/powerpoint/2010/main" val="3927565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834 0.00556 L -0.19166 0.00556 " pathEditMode="relative" rAng="0" ptsTypes="AA">
                                      <p:cBhvr>
                                        <p:cTn id="6" dur="2000" fill="hold"/>
                                        <p:tgtEl>
                                          <p:spTgt spid="7173"/>
                                        </p:tgtEl>
                                        <p:attrNameLst>
                                          <p:attrName>ppt_x</p:attrName>
                                          <p:attrName>ppt_y</p:attrName>
                                        </p:attrNameLst>
                                      </p:cBhvr>
                                      <p:rCtr x="-1000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P spid="7175" grpId="0"/>
      <p:bldP spid="7176" grpId="0"/>
      <p:bldP spid="71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52600" y="183401"/>
            <a:ext cx="6589199" cy="1280890"/>
          </a:xfrm>
        </p:spPr>
        <p:txBody>
          <a:bodyPr/>
          <a:lstStyle/>
          <a:p>
            <a:pPr eaLnBrk="1" hangingPunct="1"/>
            <a:r>
              <a:rPr lang="en-US" dirty="0"/>
              <a:t>Vector COMPONENTS</a:t>
            </a:r>
          </a:p>
        </p:txBody>
      </p:sp>
      <p:sp>
        <p:nvSpPr>
          <p:cNvPr id="8195" name="Rectangle 3"/>
          <p:cNvSpPr>
            <a:spLocks noGrp="1" noChangeArrowheads="1"/>
          </p:cNvSpPr>
          <p:nvPr>
            <p:ph idx="1"/>
          </p:nvPr>
        </p:nvSpPr>
        <p:spPr>
          <a:xfrm>
            <a:off x="1524000" y="1219200"/>
            <a:ext cx="7162800" cy="4525963"/>
          </a:xfrm>
        </p:spPr>
        <p:txBody>
          <a:bodyPr>
            <a:normAutofit/>
          </a:bodyPr>
          <a:lstStyle/>
          <a:p>
            <a:pPr eaLnBrk="1" hangingPunct="1">
              <a:buFontTx/>
              <a:buNone/>
            </a:pPr>
            <a:r>
              <a:rPr lang="en-US" sz="3600" dirty="0"/>
              <a:t>Each vector can be described in terms of its x and y components.</a:t>
            </a:r>
          </a:p>
        </p:txBody>
      </p:sp>
      <p:sp>
        <p:nvSpPr>
          <p:cNvPr id="8196" name="Line 4"/>
          <p:cNvSpPr>
            <a:spLocks noChangeShapeType="1"/>
          </p:cNvSpPr>
          <p:nvPr/>
        </p:nvSpPr>
        <p:spPr bwMode="auto">
          <a:xfrm flipV="1">
            <a:off x="1600200" y="2895600"/>
            <a:ext cx="5105400" cy="2133600"/>
          </a:xfrm>
          <a:prstGeom prst="line">
            <a:avLst/>
          </a:prstGeom>
          <a:noFill/>
          <a:ln w="762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a:off x="1600200" y="5029200"/>
            <a:ext cx="510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V="1">
            <a:off x="6705600" y="2895600"/>
            <a:ext cx="0" cy="213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7"/>
          <p:cNvSpPr txBox="1">
            <a:spLocks noChangeArrowheads="1"/>
          </p:cNvSpPr>
          <p:nvPr/>
        </p:nvSpPr>
        <p:spPr bwMode="auto">
          <a:xfrm>
            <a:off x="2133600" y="51816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 (horizontal) component</a:t>
            </a:r>
          </a:p>
        </p:txBody>
      </p:sp>
      <p:sp>
        <p:nvSpPr>
          <p:cNvPr id="8201" name="Text Box 9"/>
          <p:cNvSpPr txBox="1">
            <a:spLocks noChangeArrowheads="1"/>
          </p:cNvSpPr>
          <p:nvPr/>
        </p:nvSpPr>
        <p:spPr bwMode="auto">
          <a:xfrm>
            <a:off x="6918325" y="3617913"/>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Y (vertical)</a:t>
            </a:r>
          </a:p>
          <a:p>
            <a:pPr eaLnBrk="1" hangingPunct="1"/>
            <a:r>
              <a:rPr lang="en-US"/>
              <a:t>component</a:t>
            </a:r>
          </a:p>
        </p:txBody>
      </p:sp>
      <p:sp>
        <p:nvSpPr>
          <p:cNvPr id="8202" name="Text Box 10"/>
          <p:cNvSpPr txBox="1">
            <a:spLocks noChangeArrowheads="1"/>
          </p:cNvSpPr>
          <p:nvPr/>
        </p:nvSpPr>
        <p:spPr bwMode="auto">
          <a:xfrm>
            <a:off x="1752600" y="5791200"/>
            <a:ext cx="716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If you know the lengths of the x and y components, you can calculate the length of the vector using the Pythagorean.</a:t>
            </a:r>
          </a:p>
        </p:txBody>
      </p:sp>
    </p:spTree>
    <p:extLst>
      <p:ext uri="{BB962C8B-B14F-4D97-AF65-F5344CB8AC3E}">
        <p14:creationId xmlns:p14="http://schemas.microsoft.com/office/powerpoint/2010/main" val="4250890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P spid="8199" grpId="0"/>
      <p:bldP spid="8201" grpId="0"/>
      <p:bldP spid="82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physicsclassroom.com/class/vectors/u3l1f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7461247"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2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447798" y="304805"/>
            <a:ext cx="3429001" cy="6553190"/>
          </a:xfrm>
        </p:spPr>
        <p:txBody>
          <a:bodyPr>
            <a:normAutofit/>
          </a:bodyPr>
          <a:lstStyle/>
          <a:p>
            <a:pPr eaLnBrk="1" hangingPunct="1">
              <a:buFontTx/>
              <a:buNone/>
            </a:pPr>
            <a:r>
              <a:rPr lang="en-US" sz="2400" dirty="0"/>
              <a:t>Drawing the x and y components of a vector is called “resolving a vector into its components”</a:t>
            </a:r>
          </a:p>
          <a:p>
            <a:pPr eaLnBrk="1" hangingPunct="1">
              <a:buFontTx/>
              <a:buNone/>
            </a:pPr>
            <a:r>
              <a:rPr lang="en-US" sz="2400" dirty="0"/>
              <a:t>Make a coordinate system and slide the tail of the vector to the origin.</a:t>
            </a:r>
          </a:p>
          <a:p>
            <a:pPr eaLnBrk="1" hangingPunct="1">
              <a:buFontTx/>
              <a:buNone/>
            </a:pPr>
            <a:r>
              <a:rPr lang="en-US" sz="2400" dirty="0"/>
              <a:t>Draw a line from the arrow tip to the x-axis.</a:t>
            </a:r>
          </a:p>
          <a:p>
            <a:pPr eaLnBrk="1" hangingPunct="1">
              <a:buFontTx/>
              <a:buNone/>
            </a:pPr>
            <a:r>
              <a:rPr lang="en-US" sz="2400" dirty="0"/>
              <a:t>The components may be negative or positive or zero.</a:t>
            </a:r>
          </a:p>
        </p:txBody>
      </p:sp>
      <p:sp>
        <p:nvSpPr>
          <p:cNvPr id="33799" name="Text Box 7"/>
          <p:cNvSpPr txBox="1">
            <a:spLocks noChangeArrowheads="1"/>
          </p:cNvSpPr>
          <p:nvPr/>
        </p:nvSpPr>
        <p:spPr bwMode="auto">
          <a:xfrm>
            <a:off x="6248400" y="24526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X component</a:t>
            </a:r>
          </a:p>
        </p:txBody>
      </p:sp>
      <p:sp>
        <p:nvSpPr>
          <p:cNvPr id="33800" name="Text Box 8"/>
          <p:cNvSpPr txBox="1">
            <a:spLocks noChangeArrowheads="1"/>
          </p:cNvSpPr>
          <p:nvPr/>
        </p:nvSpPr>
        <p:spPr bwMode="auto">
          <a:xfrm>
            <a:off x="4876800" y="30480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Y component</a:t>
            </a:r>
          </a:p>
        </p:txBody>
      </p:sp>
      <p:sp>
        <p:nvSpPr>
          <p:cNvPr id="33802" name="Line 10"/>
          <p:cNvSpPr>
            <a:spLocks noChangeShapeType="1"/>
          </p:cNvSpPr>
          <p:nvPr/>
        </p:nvSpPr>
        <p:spPr bwMode="auto">
          <a:xfrm flipH="1">
            <a:off x="6400800" y="533400"/>
            <a:ext cx="1143000" cy="6096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05" name="Group 13"/>
          <p:cNvGrpSpPr>
            <a:grpSpLocks/>
          </p:cNvGrpSpPr>
          <p:nvPr/>
        </p:nvGrpSpPr>
        <p:grpSpPr bwMode="auto">
          <a:xfrm>
            <a:off x="6096000" y="1676400"/>
            <a:ext cx="2895600" cy="2438400"/>
            <a:chOff x="3840" y="1056"/>
            <a:chExt cx="1824" cy="1536"/>
          </a:xfrm>
        </p:grpSpPr>
        <p:sp>
          <p:nvSpPr>
            <p:cNvPr id="12297"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06" name="Line 14"/>
          <p:cNvSpPr>
            <a:spLocks noChangeShapeType="1"/>
          </p:cNvSpPr>
          <p:nvPr/>
        </p:nvSpPr>
        <p:spPr bwMode="auto">
          <a:xfrm flipV="1">
            <a:off x="6553200" y="2895600"/>
            <a:ext cx="0" cy="609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5"/>
          <p:cNvSpPr>
            <a:spLocks noChangeShapeType="1"/>
          </p:cNvSpPr>
          <p:nvPr/>
        </p:nvSpPr>
        <p:spPr bwMode="auto">
          <a:xfrm flipH="1">
            <a:off x="6553200" y="2895600"/>
            <a:ext cx="11430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78245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1.38778E-17 5.94438E-6 L 0.01667 0.34485 " pathEditMode="relative" ptsTypes="AA">
                                      <p:cBhvr>
                                        <p:cTn id="22" dur="2000" fill="hold"/>
                                        <p:tgtEl>
                                          <p:spTgt spid="33802"/>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80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7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379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3799" grpId="1"/>
      <p:bldP spid="33800" grpId="0"/>
      <p:bldP spid="33802" grpId="0" animBg="1"/>
      <p:bldP spid="33802" grpId="1" animBg="1"/>
      <p:bldP spid="33806" grpId="0" animBg="1"/>
      <p:bldP spid="338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228600"/>
            <a:ext cx="7543800" cy="1600200"/>
          </a:xfrm>
        </p:spPr>
        <p:txBody>
          <a:bodyPr>
            <a:noAutofit/>
          </a:bodyPr>
          <a:lstStyle/>
          <a:p>
            <a:pPr eaLnBrk="1" hangingPunct="1"/>
            <a:r>
              <a:rPr lang="en-US" sz="2800" dirty="0"/>
              <a:t>Calculating the components</a:t>
            </a:r>
            <a:br>
              <a:rPr lang="en-US" sz="2800" dirty="0"/>
            </a:br>
            <a:r>
              <a:rPr lang="en-US" sz="2800" dirty="0"/>
              <a:t>How to find the length of the components if you know the magnitude and direction of the vector.</a:t>
            </a:r>
          </a:p>
        </p:txBody>
      </p:sp>
      <p:sp>
        <p:nvSpPr>
          <p:cNvPr id="9219" name="Rectangle 3"/>
          <p:cNvSpPr>
            <a:spLocks noGrp="1" noChangeArrowheads="1"/>
          </p:cNvSpPr>
          <p:nvPr>
            <p:ph idx="1"/>
          </p:nvPr>
        </p:nvSpPr>
        <p:spPr>
          <a:xfrm>
            <a:off x="1219200" y="1600200"/>
            <a:ext cx="7543800" cy="4953000"/>
          </a:xfrm>
        </p:spPr>
        <p:txBody>
          <a:bodyPr/>
          <a:lstStyle/>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buFontTx/>
              <a:buNone/>
            </a:pPr>
            <a:endParaRPr lang="en-US" sz="2800" dirty="0"/>
          </a:p>
          <a:p>
            <a:pPr eaLnBrk="1" hangingPunct="1">
              <a:lnSpc>
                <a:spcPct val="90000"/>
              </a:lnSpc>
              <a:buFontTx/>
              <a:buNone/>
            </a:pPr>
            <a:endParaRPr lang="en-US" sz="2800" dirty="0"/>
          </a:p>
          <a:p>
            <a:pPr eaLnBrk="1" hangingPunct="1">
              <a:lnSpc>
                <a:spcPct val="90000"/>
              </a:lnSpc>
              <a:buFontTx/>
              <a:buNone/>
            </a:pPr>
            <a:r>
              <a:rPr lang="en-US" sz="2800" dirty="0"/>
              <a:t>Sin </a:t>
            </a:r>
            <a:r>
              <a:rPr lang="en-US" sz="2800" dirty="0">
                <a:latin typeface="Symbol" pitchFamily="18" charset="2"/>
              </a:rPr>
              <a:t>q</a:t>
            </a:r>
            <a:r>
              <a:rPr lang="en-US" sz="2800" dirty="0"/>
              <a:t> = </a:t>
            </a:r>
            <a:r>
              <a:rPr lang="en-US" sz="2800" dirty="0" err="1"/>
              <a:t>opp</a:t>
            </a:r>
            <a:r>
              <a:rPr lang="en-US" sz="2800" dirty="0"/>
              <a:t> / </a:t>
            </a:r>
            <a:r>
              <a:rPr lang="en-US" sz="2800" dirty="0" err="1"/>
              <a:t>hyp</a:t>
            </a:r>
            <a:endParaRPr lang="en-US" sz="2800" dirty="0"/>
          </a:p>
          <a:p>
            <a:pPr eaLnBrk="1" hangingPunct="1">
              <a:lnSpc>
                <a:spcPct val="90000"/>
              </a:lnSpc>
              <a:buFontTx/>
              <a:buNone/>
            </a:pPr>
            <a:r>
              <a:rPr lang="en-US" sz="2800" dirty="0"/>
              <a:t>Cos </a:t>
            </a:r>
            <a:r>
              <a:rPr lang="en-US" sz="2800" dirty="0">
                <a:latin typeface="Symbol" pitchFamily="18" charset="2"/>
              </a:rPr>
              <a:t>q = </a:t>
            </a:r>
            <a:r>
              <a:rPr lang="en-US" sz="2800" dirty="0"/>
              <a:t>adj / </a:t>
            </a:r>
            <a:r>
              <a:rPr lang="en-US" sz="2800" dirty="0" err="1"/>
              <a:t>hyp</a:t>
            </a:r>
            <a:endParaRPr lang="en-US" sz="2800" dirty="0"/>
          </a:p>
          <a:p>
            <a:pPr eaLnBrk="1" hangingPunct="1">
              <a:lnSpc>
                <a:spcPct val="90000"/>
              </a:lnSpc>
              <a:buFontTx/>
              <a:buNone/>
            </a:pPr>
            <a:r>
              <a:rPr lang="en-US" sz="2800" dirty="0"/>
              <a:t>Tan </a:t>
            </a:r>
            <a:r>
              <a:rPr lang="en-US" sz="2800" dirty="0">
                <a:latin typeface="Symbol" pitchFamily="18" charset="2"/>
              </a:rPr>
              <a:t>q</a:t>
            </a:r>
            <a:r>
              <a:rPr lang="en-US" sz="2800" dirty="0"/>
              <a:t> = </a:t>
            </a:r>
            <a:r>
              <a:rPr lang="en-US" sz="2800" dirty="0" err="1"/>
              <a:t>opp</a:t>
            </a:r>
            <a:r>
              <a:rPr lang="en-US" sz="2800" dirty="0"/>
              <a:t> / adj</a:t>
            </a:r>
          </a:p>
          <a:p>
            <a:pPr algn="ctr" eaLnBrk="1" hangingPunct="1">
              <a:lnSpc>
                <a:spcPct val="90000"/>
              </a:lnSpc>
              <a:buFontTx/>
              <a:buNone/>
            </a:pPr>
            <a:endParaRPr lang="en-US" b="1" dirty="0">
              <a:solidFill>
                <a:srgbClr val="6600CC"/>
              </a:solidFill>
            </a:endParaRPr>
          </a:p>
        </p:txBody>
      </p:sp>
      <p:sp>
        <p:nvSpPr>
          <p:cNvPr id="13316" name="Line 4"/>
          <p:cNvSpPr>
            <a:spLocks noChangeShapeType="1"/>
          </p:cNvSpPr>
          <p:nvPr/>
        </p:nvSpPr>
        <p:spPr bwMode="auto">
          <a:xfrm flipV="1">
            <a:off x="1219200" y="1905000"/>
            <a:ext cx="5105400" cy="2133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Line 5"/>
          <p:cNvSpPr>
            <a:spLocks noChangeShapeType="1"/>
          </p:cNvSpPr>
          <p:nvPr/>
        </p:nvSpPr>
        <p:spPr bwMode="auto">
          <a:xfrm>
            <a:off x="1219200" y="4038600"/>
            <a:ext cx="5029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flipV="1">
            <a:off x="6248400" y="1905000"/>
            <a:ext cx="0" cy="2133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Text Box 7"/>
          <p:cNvSpPr txBox="1">
            <a:spLocks noChangeArrowheads="1"/>
          </p:cNvSpPr>
          <p:nvPr/>
        </p:nvSpPr>
        <p:spPr bwMode="auto">
          <a:xfrm rot="-1655445">
            <a:off x="3352800" y="2590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p>
        </p:txBody>
      </p:sp>
      <p:sp>
        <p:nvSpPr>
          <p:cNvPr id="13320" name="Text Box 8"/>
          <p:cNvSpPr txBox="1">
            <a:spLocks noChangeArrowheads="1"/>
          </p:cNvSpPr>
          <p:nvPr/>
        </p:nvSpPr>
        <p:spPr bwMode="auto">
          <a:xfrm>
            <a:off x="3108325" y="4038600"/>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r>
              <a:rPr lang="en-US" sz="2400" b="1" baseline="-25000"/>
              <a:t>x</a:t>
            </a:r>
            <a:endParaRPr lang="en-US" sz="2400" b="1"/>
          </a:p>
        </p:txBody>
      </p:sp>
      <p:sp>
        <p:nvSpPr>
          <p:cNvPr id="13321" name="Text Box 9"/>
          <p:cNvSpPr txBox="1">
            <a:spLocks noChangeArrowheads="1"/>
          </p:cNvSpPr>
          <p:nvPr/>
        </p:nvSpPr>
        <p:spPr bwMode="auto">
          <a:xfrm>
            <a:off x="6384925" y="2630488"/>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A</a:t>
            </a:r>
            <a:r>
              <a:rPr lang="en-US" sz="2400" b="1" baseline="-25000"/>
              <a:t>y</a:t>
            </a:r>
            <a:endParaRPr lang="en-US" sz="2400" b="1"/>
          </a:p>
        </p:txBody>
      </p:sp>
      <p:sp>
        <p:nvSpPr>
          <p:cNvPr id="13322" name="Freeform 10"/>
          <p:cNvSpPr>
            <a:spLocks/>
          </p:cNvSpPr>
          <p:nvPr/>
        </p:nvSpPr>
        <p:spPr bwMode="auto">
          <a:xfrm>
            <a:off x="2057400" y="3733800"/>
            <a:ext cx="76200" cy="304800"/>
          </a:xfrm>
          <a:custGeom>
            <a:avLst/>
            <a:gdLst>
              <a:gd name="T0" fmla="*/ 0 w 152"/>
              <a:gd name="T1" fmla="*/ 0 h 144"/>
              <a:gd name="T2" fmla="*/ 2147483647 w 152"/>
              <a:gd name="T3" fmla="*/ 2147483647 h 144"/>
              <a:gd name="T4" fmla="*/ 2147483647 w 152"/>
              <a:gd name="T5" fmla="*/ 2147483647 h 144"/>
              <a:gd name="T6" fmla="*/ 0 60000 65536"/>
              <a:gd name="T7" fmla="*/ 0 60000 65536"/>
              <a:gd name="T8" fmla="*/ 0 60000 65536"/>
            </a:gdLst>
            <a:ahLst/>
            <a:cxnLst>
              <a:cxn ang="T6">
                <a:pos x="T0" y="T1"/>
              </a:cxn>
              <a:cxn ang="T7">
                <a:pos x="T2" y="T3"/>
              </a:cxn>
              <a:cxn ang="T8">
                <a:pos x="T4" y="T5"/>
              </a:cxn>
            </a:cxnLst>
            <a:rect l="0" t="0" r="r" b="b"/>
            <a:pathLst>
              <a:path w="152" h="144">
                <a:moveTo>
                  <a:pt x="0" y="0"/>
                </a:moveTo>
                <a:cubicBezTo>
                  <a:pt x="68" y="12"/>
                  <a:pt x="136" y="24"/>
                  <a:pt x="144" y="48"/>
                </a:cubicBezTo>
                <a:cubicBezTo>
                  <a:pt x="152" y="72"/>
                  <a:pt x="100" y="108"/>
                  <a:pt x="48" y="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Text Box 11"/>
          <p:cNvSpPr txBox="1">
            <a:spLocks noChangeArrowheads="1"/>
          </p:cNvSpPr>
          <p:nvPr/>
        </p:nvSpPr>
        <p:spPr bwMode="auto">
          <a:xfrm>
            <a:off x="2133600" y="3581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latin typeface="Symbol" pitchFamily="18" charset="2"/>
              </a:rPr>
              <a:t>q</a:t>
            </a:r>
          </a:p>
        </p:txBody>
      </p:sp>
      <p:sp>
        <p:nvSpPr>
          <p:cNvPr id="9228" name="Text Box 12"/>
          <p:cNvSpPr txBox="1">
            <a:spLocks noChangeArrowheads="1"/>
          </p:cNvSpPr>
          <p:nvPr/>
        </p:nvSpPr>
        <p:spPr bwMode="auto">
          <a:xfrm>
            <a:off x="6781800" y="2590800"/>
            <a:ext cx="143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A sin </a:t>
            </a:r>
            <a:r>
              <a:rPr lang="en-US" sz="2400" b="1">
                <a:latin typeface="Symbol" pitchFamily="18" charset="2"/>
              </a:rPr>
              <a:t>q</a:t>
            </a:r>
            <a:endParaRPr lang="en-US" sz="2400" b="1"/>
          </a:p>
        </p:txBody>
      </p:sp>
      <p:sp>
        <p:nvSpPr>
          <p:cNvPr id="9229" name="Text Box 13"/>
          <p:cNvSpPr txBox="1">
            <a:spLocks noChangeArrowheads="1"/>
          </p:cNvSpPr>
          <p:nvPr/>
        </p:nvSpPr>
        <p:spPr bwMode="auto">
          <a:xfrm>
            <a:off x="3505200" y="4038600"/>
            <a:ext cx="151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A cos </a:t>
            </a:r>
            <a:r>
              <a:rPr lang="en-US" sz="2400" b="1">
                <a:latin typeface="Symbol" pitchFamily="18" charset="2"/>
              </a:rPr>
              <a:t>q</a:t>
            </a:r>
            <a:endParaRPr lang="en-US" sz="2400" b="1"/>
          </a:p>
        </p:txBody>
      </p:sp>
      <p:sp>
        <p:nvSpPr>
          <p:cNvPr id="9230" name="Text Box 14"/>
          <p:cNvSpPr txBox="1">
            <a:spLocks noChangeArrowheads="1"/>
          </p:cNvSpPr>
          <p:nvPr/>
        </p:nvSpPr>
        <p:spPr bwMode="auto">
          <a:xfrm rot="-1414123">
            <a:off x="3632200" y="2239963"/>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12 m/s</a:t>
            </a:r>
          </a:p>
        </p:txBody>
      </p:sp>
      <p:sp>
        <p:nvSpPr>
          <p:cNvPr id="9231" name="Text Box 15"/>
          <p:cNvSpPr txBox="1">
            <a:spLocks noChangeArrowheads="1"/>
          </p:cNvSpPr>
          <p:nvPr/>
        </p:nvSpPr>
        <p:spPr bwMode="auto">
          <a:xfrm>
            <a:off x="2438400" y="3641725"/>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 35 degrees</a:t>
            </a:r>
          </a:p>
        </p:txBody>
      </p:sp>
      <p:sp>
        <p:nvSpPr>
          <p:cNvPr id="9232" name="Text Box 16"/>
          <p:cNvSpPr txBox="1">
            <a:spLocks noChangeArrowheads="1"/>
          </p:cNvSpPr>
          <p:nvPr/>
        </p:nvSpPr>
        <p:spPr bwMode="auto">
          <a:xfrm>
            <a:off x="4953000" y="4038600"/>
            <a:ext cx="336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t>= 12 cos 35 = 9.83 m/s</a:t>
            </a:r>
          </a:p>
        </p:txBody>
      </p:sp>
      <p:sp>
        <p:nvSpPr>
          <p:cNvPr id="9233" name="Text Box 17"/>
          <p:cNvSpPr txBox="1">
            <a:spLocks noChangeArrowheads="1"/>
          </p:cNvSpPr>
          <p:nvPr/>
        </p:nvSpPr>
        <p:spPr bwMode="auto">
          <a:xfrm>
            <a:off x="6383338" y="3124200"/>
            <a:ext cx="2760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 12 sin 35 = 6.88 m/s</a:t>
            </a:r>
          </a:p>
        </p:txBody>
      </p:sp>
    </p:spTree>
    <p:extLst>
      <p:ext uri="{BB962C8B-B14F-4D97-AF65-F5344CB8AC3E}">
        <p14:creationId xmlns:p14="http://schemas.microsoft.com/office/powerpoint/2010/main" val="415862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P spid="9230" grpId="0"/>
      <p:bldP spid="9231" grpId="0"/>
      <p:bldP spid="92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28800" y="304800"/>
            <a:ext cx="6477000" cy="1143000"/>
          </a:xfrm>
        </p:spPr>
        <p:txBody>
          <a:bodyPr>
            <a:normAutofit fontScale="90000"/>
          </a:bodyPr>
          <a:lstStyle/>
          <a:p>
            <a:pPr eaLnBrk="1" hangingPunct="1"/>
            <a:r>
              <a:rPr lang="en-US" dirty="0"/>
              <a:t>Are these components positive or negative?</a:t>
            </a:r>
          </a:p>
        </p:txBody>
      </p:sp>
      <p:cxnSp>
        <p:nvCxnSpPr>
          <p:cNvPr id="3" name="Straight Arrow Connector 2"/>
          <p:cNvCxnSpPr/>
          <p:nvPr/>
        </p:nvCxnSpPr>
        <p:spPr>
          <a:xfrm flipH="1" flipV="1">
            <a:off x="914400" y="1752600"/>
            <a:ext cx="914400" cy="12954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990600" y="3408218"/>
            <a:ext cx="1676400" cy="1219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05199" y="1814945"/>
            <a:ext cx="1371600" cy="1219200"/>
          </a:xfrm>
          <a:prstGeom prst="straightConnector1">
            <a:avLst/>
          </a:prstGeom>
          <a:ln w="571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23408" y="3422072"/>
            <a:ext cx="381000" cy="1905000"/>
          </a:xfrm>
          <a:prstGeom prst="straightConnector1">
            <a:avLst/>
          </a:prstGeom>
          <a:ln w="57150">
            <a:solidFill>
              <a:srgbClr val="CC99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3"/>
          <p:cNvGrpSpPr>
            <a:grpSpLocks/>
          </p:cNvGrpSpPr>
          <p:nvPr/>
        </p:nvGrpSpPr>
        <p:grpSpPr bwMode="auto">
          <a:xfrm>
            <a:off x="5562600" y="2951018"/>
            <a:ext cx="2533650" cy="2133600"/>
            <a:chOff x="3840" y="1056"/>
            <a:chExt cx="1824" cy="1536"/>
          </a:xfrm>
        </p:grpSpPr>
        <p:sp>
          <p:nvSpPr>
            <p:cNvPr id="13"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3353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flipV="1">
            <a:off x="1600200" y="914400"/>
            <a:ext cx="914400" cy="129540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13"/>
          <p:cNvGrpSpPr>
            <a:grpSpLocks/>
          </p:cNvGrpSpPr>
          <p:nvPr/>
        </p:nvGrpSpPr>
        <p:grpSpPr bwMode="auto">
          <a:xfrm>
            <a:off x="1143000" y="1143000"/>
            <a:ext cx="2533650" cy="2133600"/>
            <a:chOff x="3840" y="1056"/>
            <a:chExt cx="1824" cy="1536"/>
          </a:xfrm>
        </p:grpSpPr>
        <p:sp>
          <p:nvSpPr>
            <p:cNvPr id="6"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Box 7"/>
          <p:cNvSpPr txBox="1"/>
          <p:nvPr/>
        </p:nvSpPr>
        <p:spPr>
          <a:xfrm rot="3205662">
            <a:off x="1544046" y="1139663"/>
            <a:ext cx="1371600" cy="369332"/>
          </a:xfrm>
          <a:prstGeom prst="rect">
            <a:avLst/>
          </a:prstGeom>
          <a:noFill/>
        </p:spPr>
        <p:txBody>
          <a:bodyPr wrap="square" rtlCol="0">
            <a:spAutoFit/>
          </a:bodyPr>
          <a:lstStyle/>
          <a:p>
            <a:r>
              <a:rPr lang="en-US" dirty="0"/>
              <a:t>V = 22 m/s</a:t>
            </a:r>
          </a:p>
        </p:txBody>
      </p:sp>
      <p:sp>
        <p:nvSpPr>
          <p:cNvPr id="9" name="TextBox 8"/>
          <p:cNvSpPr txBox="1"/>
          <p:nvPr/>
        </p:nvSpPr>
        <p:spPr>
          <a:xfrm>
            <a:off x="1676400" y="1905000"/>
            <a:ext cx="990600" cy="307777"/>
          </a:xfrm>
          <a:prstGeom prst="rect">
            <a:avLst/>
          </a:prstGeom>
          <a:noFill/>
        </p:spPr>
        <p:txBody>
          <a:bodyPr wrap="square" rtlCol="0">
            <a:spAutoFit/>
          </a:bodyPr>
          <a:lstStyle/>
          <a:p>
            <a:r>
              <a:rPr lang="en-US" sz="1400" dirty="0">
                <a:latin typeface="Symbol" pitchFamily="18" charset="2"/>
              </a:rPr>
              <a:t>q</a:t>
            </a:r>
            <a:r>
              <a:rPr lang="en-US" sz="1400" dirty="0">
                <a:latin typeface="+mn-lt"/>
              </a:rPr>
              <a:t> = 50˚</a:t>
            </a:r>
            <a:endParaRPr lang="en-US" sz="1400" dirty="0">
              <a:latin typeface="Symbol" pitchFamily="18" charset="2"/>
            </a:endParaRPr>
          </a:p>
        </p:txBody>
      </p:sp>
      <p:sp>
        <p:nvSpPr>
          <p:cNvPr id="10" name="TextBox 9"/>
          <p:cNvSpPr txBox="1"/>
          <p:nvPr/>
        </p:nvSpPr>
        <p:spPr>
          <a:xfrm>
            <a:off x="4419600" y="1562100"/>
            <a:ext cx="4191000" cy="4524315"/>
          </a:xfrm>
          <a:prstGeom prst="rect">
            <a:avLst/>
          </a:prstGeom>
          <a:noFill/>
        </p:spPr>
        <p:txBody>
          <a:bodyPr wrap="square" rtlCol="0">
            <a:spAutoFit/>
          </a:bodyPr>
          <a:lstStyle/>
          <a:p>
            <a:r>
              <a:rPr lang="en-US" sz="3200" dirty="0"/>
              <a:t>What is </a:t>
            </a:r>
            <a:r>
              <a:rPr lang="en-US" sz="3200" dirty="0" err="1"/>
              <a:t>v</a:t>
            </a:r>
            <a:r>
              <a:rPr lang="en-US" sz="3200" baseline="-25000" dirty="0" err="1"/>
              <a:t>x</a:t>
            </a:r>
            <a:r>
              <a:rPr lang="en-US" sz="3200" dirty="0"/>
              <a:t>?</a:t>
            </a:r>
          </a:p>
          <a:p>
            <a:r>
              <a:rPr lang="en-US" sz="3200" dirty="0" err="1"/>
              <a:t>V</a:t>
            </a:r>
            <a:r>
              <a:rPr lang="en-US" sz="3200" baseline="-25000" dirty="0" err="1"/>
              <a:t>x</a:t>
            </a:r>
            <a:r>
              <a:rPr lang="en-US" sz="3200" dirty="0"/>
              <a:t> = - v </a:t>
            </a:r>
            <a:r>
              <a:rPr lang="en-US" sz="3200" dirty="0" err="1"/>
              <a:t>cos</a:t>
            </a:r>
            <a:r>
              <a:rPr lang="en-US" sz="3200" dirty="0"/>
              <a:t> </a:t>
            </a:r>
            <a:r>
              <a:rPr lang="en-US" sz="3200" dirty="0">
                <a:latin typeface="Symbol" pitchFamily="18" charset="2"/>
              </a:rPr>
              <a:t>q</a:t>
            </a:r>
            <a:r>
              <a:rPr lang="en-US" sz="3200" dirty="0"/>
              <a:t>˚</a:t>
            </a:r>
          </a:p>
          <a:p>
            <a:r>
              <a:rPr lang="en-US" sz="3200" dirty="0" err="1"/>
              <a:t>V</a:t>
            </a:r>
            <a:r>
              <a:rPr lang="en-US" sz="3200" baseline="-25000" dirty="0" err="1"/>
              <a:t>x</a:t>
            </a:r>
            <a:r>
              <a:rPr lang="en-US" sz="3200" dirty="0"/>
              <a:t> = -22 </a:t>
            </a:r>
            <a:r>
              <a:rPr lang="en-US" sz="3200" dirty="0" err="1"/>
              <a:t>cos</a:t>
            </a:r>
            <a:r>
              <a:rPr lang="en-US" sz="3200" dirty="0"/>
              <a:t> 50˚</a:t>
            </a:r>
          </a:p>
          <a:p>
            <a:r>
              <a:rPr lang="en-US" sz="3200" dirty="0" err="1"/>
              <a:t>V</a:t>
            </a:r>
            <a:r>
              <a:rPr lang="en-US" sz="3200" baseline="-25000" dirty="0" err="1"/>
              <a:t>x</a:t>
            </a:r>
            <a:r>
              <a:rPr lang="en-US" sz="3200" dirty="0"/>
              <a:t> = - 14.14 m/s </a:t>
            </a:r>
          </a:p>
          <a:p>
            <a:r>
              <a:rPr lang="en-US" sz="3200" dirty="0"/>
              <a:t>What is </a:t>
            </a:r>
            <a:r>
              <a:rPr lang="en-US" sz="3200" dirty="0" err="1"/>
              <a:t>v</a:t>
            </a:r>
            <a:r>
              <a:rPr lang="en-US" sz="3200" baseline="-25000" dirty="0" err="1"/>
              <a:t>y</a:t>
            </a:r>
            <a:r>
              <a:rPr lang="en-US" sz="3200" dirty="0"/>
              <a:t>?</a:t>
            </a:r>
          </a:p>
          <a:p>
            <a:r>
              <a:rPr lang="en-US" sz="3200" dirty="0" err="1"/>
              <a:t>V</a:t>
            </a:r>
            <a:r>
              <a:rPr lang="en-US" sz="3200" baseline="-25000" dirty="0" err="1"/>
              <a:t>y</a:t>
            </a:r>
            <a:r>
              <a:rPr lang="en-US" sz="3200" dirty="0"/>
              <a:t> = v sin </a:t>
            </a:r>
            <a:r>
              <a:rPr lang="en-US" sz="3200" dirty="0">
                <a:latin typeface="Symbol" pitchFamily="18" charset="2"/>
              </a:rPr>
              <a:t>q</a:t>
            </a:r>
            <a:r>
              <a:rPr lang="en-US" sz="3200" dirty="0"/>
              <a:t>˚</a:t>
            </a:r>
          </a:p>
          <a:p>
            <a:r>
              <a:rPr lang="en-US" sz="3200" dirty="0" err="1"/>
              <a:t>V</a:t>
            </a:r>
            <a:r>
              <a:rPr lang="en-US" sz="3200" baseline="-25000" dirty="0" err="1"/>
              <a:t>y</a:t>
            </a:r>
            <a:r>
              <a:rPr lang="en-US" sz="3200" dirty="0"/>
              <a:t> = 22 sin 50˚</a:t>
            </a:r>
          </a:p>
          <a:p>
            <a:r>
              <a:rPr lang="en-US" sz="3200" dirty="0" err="1"/>
              <a:t>V</a:t>
            </a:r>
            <a:r>
              <a:rPr lang="en-US" sz="3200" baseline="-25000" dirty="0" err="1"/>
              <a:t>y</a:t>
            </a:r>
            <a:r>
              <a:rPr lang="en-US" sz="3200" dirty="0"/>
              <a:t> = 16.85 m/s</a:t>
            </a:r>
          </a:p>
          <a:p>
            <a:endParaRPr lang="en-US" sz="3200" dirty="0"/>
          </a:p>
        </p:txBody>
      </p:sp>
    </p:spTree>
    <p:extLst>
      <p:ext uri="{BB962C8B-B14F-4D97-AF65-F5344CB8AC3E}">
        <p14:creationId xmlns:p14="http://schemas.microsoft.com/office/powerpoint/2010/main" val="13039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angle</a:t>
            </a:r>
          </a:p>
        </p:txBody>
      </p:sp>
      <p:sp>
        <p:nvSpPr>
          <p:cNvPr id="3" name="Content Placeholder 2"/>
          <p:cNvSpPr>
            <a:spLocks noGrp="1"/>
          </p:cNvSpPr>
          <p:nvPr>
            <p:ph idx="1"/>
          </p:nvPr>
        </p:nvSpPr>
        <p:spPr>
          <a:xfrm>
            <a:off x="1942415" y="1295400"/>
            <a:ext cx="6591985" cy="4615822"/>
          </a:xfrm>
        </p:spPr>
        <p:txBody>
          <a:bodyPr/>
          <a:lstStyle/>
          <a:p>
            <a:pPr marL="0" indent="0">
              <a:buNone/>
            </a:pPr>
            <a:r>
              <a:rPr lang="en-US" sz="2400" dirty="0"/>
              <a:t>Suppose a displacement vector has an x-component of 5 m and a y-component of - 8 m.  What angle does this vector make with the x-axis?</a:t>
            </a:r>
          </a:p>
          <a:p>
            <a:pPr marL="0" indent="0">
              <a:buNone/>
            </a:pPr>
            <a:endParaRPr lang="en-US" sz="2400" dirty="0"/>
          </a:p>
        </p:txBody>
      </p:sp>
      <p:cxnSp>
        <p:nvCxnSpPr>
          <p:cNvPr id="4" name="Straight Arrow Connector 3"/>
          <p:cNvCxnSpPr>
            <a:cxnSpLocks/>
          </p:cNvCxnSpPr>
          <p:nvPr/>
        </p:nvCxnSpPr>
        <p:spPr>
          <a:xfrm>
            <a:off x="5943600" y="3636371"/>
            <a:ext cx="838200" cy="1219200"/>
          </a:xfrm>
          <a:prstGeom prst="straightConnector1">
            <a:avLst/>
          </a:prstGeom>
          <a:ln w="571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3"/>
          <p:cNvGrpSpPr>
            <a:grpSpLocks/>
          </p:cNvGrpSpPr>
          <p:nvPr/>
        </p:nvGrpSpPr>
        <p:grpSpPr bwMode="auto">
          <a:xfrm>
            <a:off x="4552950" y="2590800"/>
            <a:ext cx="2533650" cy="2133600"/>
            <a:chOff x="3840" y="1056"/>
            <a:chExt cx="1824" cy="1536"/>
          </a:xfrm>
        </p:grpSpPr>
        <p:sp>
          <p:nvSpPr>
            <p:cNvPr id="7" name="Line 11"/>
            <p:cNvSpPr>
              <a:spLocks noChangeShapeType="1"/>
            </p:cNvSpPr>
            <p:nvPr/>
          </p:nvSpPr>
          <p:spPr bwMode="auto">
            <a:xfrm>
              <a:off x="4848" y="1056"/>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2"/>
            <p:cNvSpPr>
              <a:spLocks noChangeShapeType="1"/>
            </p:cNvSpPr>
            <p:nvPr/>
          </p:nvSpPr>
          <p:spPr bwMode="auto">
            <a:xfrm>
              <a:off x="3840" y="1824"/>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0" name="Straight Arrow Connector 9"/>
          <p:cNvCxnSpPr/>
          <p:nvPr/>
        </p:nvCxnSpPr>
        <p:spPr>
          <a:xfrm>
            <a:off x="5953125" y="3657600"/>
            <a:ext cx="82867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81800" y="3636371"/>
            <a:ext cx="0" cy="1219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3700046"/>
            <a:ext cx="838200" cy="338554"/>
          </a:xfrm>
          <a:prstGeom prst="rect">
            <a:avLst/>
          </a:prstGeom>
          <a:noFill/>
        </p:spPr>
        <p:txBody>
          <a:bodyPr wrap="square" rtlCol="0">
            <a:spAutoFit/>
          </a:bodyPr>
          <a:lstStyle/>
          <a:p>
            <a:r>
              <a:rPr lang="en-US" sz="1600" dirty="0">
                <a:latin typeface="Symbol" pitchFamily="18" charset="2"/>
              </a:rPr>
              <a:t>q</a:t>
            </a:r>
            <a:r>
              <a:rPr lang="en-US" sz="1600" dirty="0"/>
              <a:t> = ?</a:t>
            </a:r>
          </a:p>
        </p:txBody>
      </p:sp>
      <p:sp>
        <p:nvSpPr>
          <p:cNvPr id="14" name="TextBox 13"/>
          <p:cNvSpPr txBox="1"/>
          <p:nvPr/>
        </p:nvSpPr>
        <p:spPr>
          <a:xfrm>
            <a:off x="1447801" y="4754308"/>
            <a:ext cx="7696200" cy="2031325"/>
          </a:xfrm>
          <a:prstGeom prst="rect">
            <a:avLst/>
          </a:prstGeom>
          <a:noFill/>
        </p:spPr>
        <p:txBody>
          <a:bodyPr wrap="square" rtlCol="0">
            <a:spAutoFit/>
          </a:bodyPr>
          <a:lstStyle/>
          <a:p>
            <a:r>
              <a:rPr lang="en-US" dirty="0"/>
              <a:t>We are given the side adjacent to the angle and the side opposite the angle.</a:t>
            </a:r>
          </a:p>
          <a:p>
            <a:r>
              <a:rPr lang="en-US" dirty="0"/>
              <a:t>Which trig function could be used?</a:t>
            </a:r>
          </a:p>
          <a:p>
            <a:r>
              <a:rPr lang="en-US" dirty="0"/>
              <a:t>Tangent </a:t>
            </a:r>
            <a:r>
              <a:rPr lang="en-US" dirty="0">
                <a:latin typeface="Symbol" pitchFamily="18" charset="2"/>
              </a:rPr>
              <a:t>q</a:t>
            </a:r>
            <a:r>
              <a:rPr lang="en-US" dirty="0"/>
              <a:t> = Opposite ÷ adjacent</a:t>
            </a:r>
          </a:p>
          <a:p>
            <a:endParaRPr lang="en-US" dirty="0"/>
          </a:p>
          <a:p>
            <a:r>
              <a:rPr lang="en-US" dirty="0"/>
              <a:t>Therefore the angle </a:t>
            </a:r>
            <a:r>
              <a:rPr lang="en-US" dirty="0">
                <a:latin typeface="Symbol" pitchFamily="18" charset="2"/>
              </a:rPr>
              <a:t>q</a:t>
            </a:r>
            <a:r>
              <a:rPr lang="en-US" dirty="0"/>
              <a:t> = tan </a:t>
            </a:r>
            <a:r>
              <a:rPr lang="en-US" baseline="30000" dirty="0"/>
              <a:t>-1</a:t>
            </a:r>
            <a:r>
              <a:rPr lang="en-US" dirty="0"/>
              <a:t> (opposite ÷ adjacent)</a:t>
            </a:r>
          </a:p>
          <a:p>
            <a:r>
              <a:rPr lang="en-US" dirty="0">
                <a:latin typeface="Symbol" pitchFamily="18" charset="2"/>
              </a:rPr>
              <a:t>q</a:t>
            </a:r>
            <a:r>
              <a:rPr lang="en-US" dirty="0"/>
              <a:t> = 32 degrees below the positive x-axis</a:t>
            </a:r>
          </a:p>
        </p:txBody>
      </p:sp>
    </p:spTree>
    <p:extLst>
      <p:ext uri="{BB962C8B-B14F-4D97-AF65-F5344CB8AC3E}">
        <p14:creationId xmlns:p14="http://schemas.microsoft.com/office/powerpoint/2010/main" val="2181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2895600" cy="1249362"/>
          </a:xfrm>
        </p:spPr>
        <p:txBody>
          <a:bodyPr/>
          <a:lstStyle/>
          <a:p>
            <a:pPr eaLnBrk="1" hangingPunct="1"/>
            <a:r>
              <a:rPr lang="en-US" sz="2400"/>
              <a:t>Adding Vectors by </a:t>
            </a:r>
            <a:r>
              <a:rPr lang="en-US" sz="2400" u="sng"/>
              <a:t>components</a:t>
            </a:r>
          </a:p>
        </p:txBody>
      </p:sp>
      <p:sp>
        <p:nvSpPr>
          <p:cNvPr id="10243" name="Rectangle 3"/>
          <p:cNvSpPr>
            <a:spLocks noGrp="1" noChangeArrowheads="1"/>
          </p:cNvSpPr>
          <p:nvPr>
            <p:ph type="body" sz="half" idx="1"/>
          </p:nvPr>
        </p:nvSpPr>
        <p:spPr/>
        <p:txBody>
          <a:bodyPr>
            <a:normAutofit lnSpcReduction="10000"/>
          </a:bodyPr>
          <a:lstStyle/>
          <a:p>
            <a:pPr eaLnBrk="1" hangingPunct="1">
              <a:lnSpc>
                <a:spcPct val="80000"/>
              </a:lnSpc>
              <a:buFontTx/>
              <a:buNone/>
            </a:pPr>
            <a:r>
              <a:rPr lang="en-US" sz="2000"/>
              <a:t>Slide each vector to the origin.</a:t>
            </a:r>
          </a:p>
          <a:p>
            <a:pPr eaLnBrk="1" hangingPunct="1">
              <a:lnSpc>
                <a:spcPct val="80000"/>
              </a:lnSpc>
              <a:buFontTx/>
              <a:buNone/>
            </a:pPr>
            <a:r>
              <a:rPr lang="en-US" sz="2000"/>
              <a:t>Resolve each vector into its x and y components</a:t>
            </a:r>
          </a:p>
          <a:p>
            <a:pPr eaLnBrk="1" hangingPunct="1">
              <a:lnSpc>
                <a:spcPct val="80000"/>
              </a:lnSpc>
              <a:buFontTx/>
              <a:buNone/>
            </a:pPr>
            <a:r>
              <a:rPr lang="en-US" sz="2000"/>
              <a:t>The sum of all x components is the x component of the RESULTANT.</a:t>
            </a:r>
          </a:p>
          <a:p>
            <a:pPr eaLnBrk="1" hangingPunct="1">
              <a:lnSpc>
                <a:spcPct val="80000"/>
              </a:lnSpc>
              <a:buFontTx/>
              <a:buNone/>
            </a:pPr>
            <a:r>
              <a:rPr lang="en-US" sz="2000"/>
              <a:t>The sum of all y components is the y component of the RESULTANT.</a:t>
            </a:r>
          </a:p>
          <a:p>
            <a:pPr eaLnBrk="1" hangingPunct="1">
              <a:lnSpc>
                <a:spcPct val="80000"/>
              </a:lnSpc>
              <a:buFontTx/>
              <a:buNone/>
            </a:pPr>
            <a:r>
              <a:rPr lang="en-US" sz="2000"/>
              <a:t>Using the components, draw the RESULTANT.</a:t>
            </a:r>
          </a:p>
          <a:p>
            <a:pPr eaLnBrk="1" hangingPunct="1">
              <a:lnSpc>
                <a:spcPct val="80000"/>
              </a:lnSpc>
              <a:buFontTx/>
              <a:buNone/>
            </a:pPr>
            <a:r>
              <a:rPr lang="en-US" sz="2000"/>
              <a:t>Use Pythagorean to find the magnitude of the RESULTANT.</a:t>
            </a:r>
          </a:p>
          <a:p>
            <a:pPr eaLnBrk="1" hangingPunct="1">
              <a:lnSpc>
                <a:spcPct val="80000"/>
              </a:lnSpc>
              <a:buFontTx/>
              <a:buNone/>
            </a:pPr>
            <a:r>
              <a:rPr lang="en-US" sz="2000"/>
              <a:t>Use inverse tan to determine the angle with the x-axis.</a:t>
            </a:r>
          </a:p>
        </p:txBody>
      </p:sp>
      <p:graphicFrame>
        <p:nvGraphicFramePr>
          <p:cNvPr id="10276" name="Object 36"/>
          <p:cNvGraphicFramePr>
            <a:graphicFrameLocks noGrp="1" noChangeAspect="1"/>
          </p:cNvGraphicFramePr>
          <p:nvPr>
            <p:ph sz="half" idx="2"/>
            <p:extLst>
              <p:ext uri="{D42A27DB-BD31-4B8C-83A1-F6EECF244321}">
                <p14:modId xmlns:p14="http://schemas.microsoft.com/office/powerpoint/2010/main" val="3522203728"/>
              </p:ext>
            </p:extLst>
          </p:nvPr>
        </p:nvGraphicFramePr>
        <p:xfrm>
          <a:off x="4941973" y="5201528"/>
          <a:ext cx="2743200" cy="393700"/>
        </p:xfrm>
        <a:graphic>
          <a:graphicData uri="http://schemas.openxmlformats.org/presentationml/2006/ole">
            <mc:AlternateContent xmlns:mc="http://schemas.openxmlformats.org/markup-compatibility/2006">
              <mc:Choice xmlns:v="urn:schemas-microsoft-com:vml" Requires="v">
                <p:oleObj spid="_x0000_s10295" name="Equation" r:id="rId3" imgW="2743200" imgH="393700" progId="Equation.3">
                  <p:embed/>
                </p:oleObj>
              </mc:Choice>
              <mc:Fallback>
                <p:oleObj name="Equation" r:id="rId3" imgW="27432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973" y="5201528"/>
                        <a:ext cx="2743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Line 4"/>
          <p:cNvSpPr>
            <a:spLocks noChangeShapeType="1"/>
          </p:cNvSpPr>
          <p:nvPr/>
        </p:nvSpPr>
        <p:spPr bwMode="auto">
          <a:xfrm flipH="1" flipV="1">
            <a:off x="2971800" y="228600"/>
            <a:ext cx="990600" cy="5334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5"/>
          <p:cNvSpPr>
            <a:spLocks noChangeShapeType="1"/>
          </p:cNvSpPr>
          <p:nvPr/>
        </p:nvSpPr>
        <p:spPr bwMode="auto">
          <a:xfrm flipV="1">
            <a:off x="2971800" y="1066800"/>
            <a:ext cx="1447800" cy="3810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4" name="Group 14"/>
          <p:cNvGrpSpPr>
            <a:grpSpLocks/>
          </p:cNvGrpSpPr>
          <p:nvPr/>
        </p:nvGrpSpPr>
        <p:grpSpPr bwMode="auto">
          <a:xfrm>
            <a:off x="6019800" y="609600"/>
            <a:ext cx="2057400" cy="1752600"/>
            <a:chOff x="3792" y="384"/>
            <a:chExt cx="1296" cy="1104"/>
          </a:xfrm>
        </p:grpSpPr>
        <p:sp>
          <p:nvSpPr>
            <p:cNvPr id="15401" name="Line 6"/>
            <p:cNvSpPr>
              <a:spLocks noChangeShapeType="1"/>
            </p:cNvSpPr>
            <p:nvPr/>
          </p:nvSpPr>
          <p:spPr bwMode="auto">
            <a:xfrm>
              <a:off x="4368" y="384"/>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2" name="Line 7"/>
            <p:cNvSpPr>
              <a:spLocks noChangeShapeType="1"/>
            </p:cNvSpPr>
            <p:nvPr/>
          </p:nvSpPr>
          <p:spPr bwMode="auto">
            <a:xfrm>
              <a:off x="3792" y="11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8" name="Line 8"/>
          <p:cNvSpPr>
            <a:spLocks noChangeShapeType="1"/>
          </p:cNvSpPr>
          <p:nvPr/>
        </p:nvSpPr>
        <p:spPr bwMode="auto">
          <a:xfrm>
            <a:off x="6934200" y="1828800"/>
            <a:ext cx="1447800" cy="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flipV="1">
            <a:off x="8382000" y="1447800"/>
            <a:ext cx="0" cy="3810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flipH="1">
            <a:off x="5943600" y="1828800"/>
            <a:ext cx="9906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flipV="1">
            <a:off x="5943600" y="1295400"/>
            <a:ext cx="0" cy="5334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7558088" y="1568450"/>
            <a:ext cx="290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latin typeface="Symbol" pitchFamily="18" charset="2"/>
              </a:rPr>
              <a:t>q</a:t>
            </a:r>
          </a:p>
        </p:txBody>
      </p:sp>
      <p:sp>
        <p:nvSpPr>
          <p:cNvPr id="10253" name="Text Box 13"/>
          <p:cNvSpPr txBox="1">
            <a:spLocks noChangeArrowheads="1"/>
          </p:cNvSpPr>
          <p:nvPr/>
        </p:nvSpPr>
        <p:spPr bwMode="auto">
          <a:xfrm>
            <a:off x="6324600" y="15382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Symbol" pitchFamily="18" charset="2"/>
              </a:rPr>
              <a:t>b</a:t>
            </a:r>
          </a:p>
        </p:txBody>
      </p:sp>
      <p:grpSp>
        <p:nvGrpSpPr>
          <p:cNvPr id="10266" name="Group 26"/>
          <p:cNvGrpSpPr>
            <a:grpSpLocks/>
          </p:cNvGrpSpPr>
          <p:nvPr/>
        </p:nvGrpSpPr>
        <p:grpSpPr bwMode="auto">
          <a:xfrm>
            <a:off x="4832350" y="2641600"/>
            <a:ext cx="3854450" cy="2235200"/>
            <a:chOff x="3044" y="1664"/>
            <a:chExt cx="2428" cy="1408"/>
          </a:xfrm>
        </p:grpSpPr>
        <p:sp>
          <p:nvSpPr>
            <p:cNvPr id="15391" name="Line 15"/>
            <p:cNvSpPr>
              <a:spLocks noChangeShapeType="1"/>
            </p:cNvSpPr>
            <p:nvPr/>
          </p:nvSpPr>
          <p:spPr bwMode="auto">
            <a:xfrm>
              <a:off x="3072" y="2016"/>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16"/>
            <p:cNvSpPr>
              <a:spLocks noChangeShapeType="1"/>
            </p:cNvSpPr>
            <p:nvPr/>
          </p:nvSpPr>
          <p:spPr bwMode="auto">
            <a:xfrm>
              <a:off x="3072" y="2352"/>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Line 17"/>
            <p:cNvSpPr>
              <a:spLocks noChangeShapeType="1"/>
            </p:cNvSpPr>
            <p:nvPr/>
          </p:nvSpPr>
          <p:spPr bwMode="auto">
            <a:xfrm>
              <a:off x="3072" y="2688"/>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4" name="Line 18"/>
            <p:cNvSpPr>
              <a:spLocks noChangeShapeType="1"/>
            </p:cNvSpPr>
            <p:nvPr/>
          </p:nvSpPr>
          <p:spPr bwMode="auto">
            <a:xfrm>
              <a:off x="3360" y="172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5" name="Line 20"/>
            <p:cNvSpPr>
              <a:spLocks noChangeShapeType="1"/>
            </p:cNvSpPr>
            <p:nvPr/>
          </p:nvSpPr>
          <p:spPr bwMode="auto">
            <a:xfrm>
              <a:off x="4416" y="172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6" name="Text Box 21"/>
            <p:cNvSpPr txBox="1">
              <a:spLocks noChangeArrowheads="1"/>
            </p:cNvSpPr>
            <p:nvPr/>
          </p:nvSpPr>
          <p:spPr bwMode="auto">
            <a:xfrm>
              <a:off x="3044" y="203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A</a:t>
              </a:r>
            </a:p>
          </p:txBody>
        </p:sp>
        <p:sp>
          <p:nvSpPr>
            <p:cNvPr id="15397" name="Text Box 22"/>
            <p:cNvSpPr txBox="1">
              <a:spLocks noChangeArrowheads="1"/>
            </p:cNvSpPr>
            <p:nvPr/>
          </p:nvSpPr>
          <p:spPr bwMode="auto">
            <a:xfrm>
              <a:off x="3062" y="242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B</a:t>
              </a:r>
            </a:p>
          </p:txBody>
        </p:sp>
        <p:sp>
          <p:nvSpPr>
            <p:cNvPr id="15398" name="Text Box 23"/>
            <p:cNvSpPr txBox="1">
              <a:spLocks noChangeArrowheads="1"/>
            </p:cNvSpPr>
            <p:nvPr/>
          </p:nvSpPr>
          <p:spPr bwMode="auto">
            <a:xfrm>
              <a:off x="3044" y="275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R</a:t>
              </a:r>
            </a:p>
          </p:txBody>
        </p:sp>
        <p:sp>
          <p:nvSpPr>
            <p:cNvPr id="15399" name="Text Box 24"/>
            <p:cNvSpPr txBox="1">
              <a:spLocks noChangeArrowheads="1"/>
            </p:cNvSpPr>
            <p:nvPr/>
          </p:nvSpPr>
          <p:spPr bwMode="auto">
            <a:xfrm>
              <a:off x="3696" y="166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x</a:t>
              </a:r>
            </a:p>
          </p:txBody>
        </p:sp>
        <p:sp>
          <p:nvSpPr>
            <p:cNvPr id="15400" name="Text Box 25"/>
            <p:cNvSpPr txBox="1">
              <a:spLocks noChangeArrowheads="1"/>
            </p:cNvSpPr>
            <p:nvPr/>
          </p:nvSpPr>
          <p:spPr bwMode="auto">
            <a:xfrm>
              <a:off x="4787" y="167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t>y</a:t>
              </a:r>
            </a:p>
          </p:txBody>
        </p:sp>
      </p:grpSp>
      <p:sp>
        <p:nvSpPr>
          <p:cNvPr id="10267" name="Text Box 27"/>
          <p:cNvSpPr txBox="1">
            <a:spLocks noChangeArrowheads="1"/>
          </p:cNvSpPr>
          <p:nvPr/>
        </p:nvSpPr>
        <p:spPr bwMode="auto">
          <a:xfrm>
            <a:off x="5699125" y="33338"/>
            <a:ext cx="2570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A = 18, </a:t>
            </a:r>
            <a:r>
              <a:rPr lang="en-US" b="1">
                <a:solidFill>
                  <a:srgbClr val="6600CC"/>
                </a:solidFill>
                <a:latin typeface="Symbol" pitchFamily="18" charset="2"/>
              </a:rPr>
              <a:t>q = 20 </a:t>
            </a:r>
            <a:r>
              <a:rPr lang="en-US" b="1">
                <a:solidFill>
                  <a:srgbClr val="6600CC"/>
                </a:solidFill>
              </a:rPr>
              <a:t>degrees</a:t>
            </a:r>
          </a:p>
          <a:p>
            <a:pPr eaLnBrk="1" hangingPunct="1"/>
            <a:r>
              <a:rPr lang="en-US" b="1">
                <a:solidFill>
                  <a:srgbClr val="009900"/>
                </a:solidFill>
              </a:rPr>
              <a:t>B = 15, </a:t>
            </a:r>
            <a:r>
              <a:rPr lang="en-US" b="1">
                <a:solidFill>
                  <a:srgbClr val="009900"/>
                </a:solidFill>
                <a:latin typeface="Symbol" pitchFamily="18" charset="2"/>
              </a:rPr>
              <a:t>b</a:t>
            </a:r>
            <a:r>
              <a:rPr lang="en-US" b="1">
                <a:solidFill>
                  <a:srgbClr val="009900"/>
                </a:solidFill>
              </a:rPr>
              <a:t> = 40 degrees</a:t>
            </a:r>
          </a:p>
        </p:txBody>
      </p:sp>
      <p:sp>
        <p:nvSpPr>
          <p:cNvPr id="10268" name="Text Box 28"/>
          <p:cNvSpPr txBox="1">
            <a:spLocks noChangeArrowheads="1"/>
          </p:cNvSpPr>
          <p:nvPr/>
        </p:nvSpPr>
        <p:spPr bwMode="auto">
          <a:xfrm>
            <a:off x="5568950" y="3276600"/>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18 cos 20</a:t>
            </a:r>
          </a:p>
        </p:txBody>
      </p:sp>
      <p:sp>
        <p:nvSpPr>
          <p:cNvPr id="10269" name="Text Box 29"/>
          <p:cNvSpPr txBox="1">
            <a:spLocks noChangeArrowheads="1"/>
          </p:cNvSpPr>
          <p:nvPr/>
        </p:nvSpPr>
        <p:spPr bwMode="auto">
          <a:xfrm>
            <a:off x="7146925" y="32908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18 sin 20</a:t>
            </a:r>
          </a:p>
        </p:txBody>
      </p:sp>
      <p:sp>
        <p:nvSpPr>
          <p:cNvPr id="10270" name="Text Box 30"/>
          <p:cNvSpPr txBox="1">
            <a:spLocks noChangeArrowheads="1"/>
          </p:cNvSpPr>
          <p:nvPr/>
        </p:nvSpPr>
        <p:spPr bwMode="auto">
          <a:xfrm>
            <a:off x="5562600" y="38100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-15 cos 40</a:t>
            </a:r>
          </a:p>
        </p:txBody>
      </p:sp>
      <p:sp>
        <p:nvSpPr>
          <p:cNvPr id="10271" name="Text Box 31"/>
          <p:cNvSpPr txBox="1">
            <a:spLocks noChangeArrowheads="1"/>
          </p:cNvSpPr>
          <p:nvPr/>
        </p:nvSpPr>
        <p:spPr bwMode="auto">
          <a:xfrm>
            <a:off x="7162800" y="3810000"/>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15 sin 40</a:t>
            </a:r>
          </a:p>
        </p:txBody>
      </p:sp>
      <p:sp>
        <p:nvSpPr>
          <p:cNvPr id="10272" name="Text Box 32"/>
          <p:cNvSpPr txBox="1">
            <a:spLocks noChangeArrowheads="1"/>
          </p:cNvSpPr>
          <p:nvPr/>
        </p:nvSpPr>
        <p:spPr bwMode="auto">
          <a:xfrm>
            <a:off x="5699125" y="437991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5.42</a:t>
            </a:r>
          </a:p>
        </p:txBody>
      </p:sp>
      <p:sp>
        <p:nvSpPr>
          <p:cNvPr id="10273" name="Text Box 33"/>
          <p:cNvSpPr txBox="1">
            <a:spLocks noChangeArrowheads="1"/>
          </p:cNvSpPr>
          <p:nvPr/>
        </p:nvSpPr>
        <p:spPr bwMode="auto">
          <a:xfrm>
            <a:off x="7239000" y="4343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FF0000"/>
                </a:solidFill>
              </a:rPr>
              <a:t>15.8</a:t>
            </a:r>
          </a:p>
        </p:txBody>
      </p:sp>
      <p:sp>
        <p:nvSpPr>
          <p:cNvPr id="10274" name="Line 34"/>
          <p:cNvSpPr>
            <a:spLocks noChangeShapeType="1"/>
          </p:cNvSpPr>
          <p:nvPr/>
        </p:nvSpPr>
        <p:spPr bwMode="auto">
          <a:xfrm flipV="1">
            <a:off x="6934200" y="838200"/>
            <a:ext cx="68580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9" name="Text Box 39"/>
          <p:cNvSpPr txBox="1">
            <a:spLocks noChangeArrowheads="1"/>
          </p:cNvSpPr>
          <p:nvPr/>
        </p:nvSpPr>
        <p:spPr bwMode="auto">
          <a:xfrm>
            <a:off x="3505200" y="5867400"/>
            <a:ext cx="533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Symbol" pitchFamily="18" charset="2"/>
              </a:rPr>
              <a:t>a</a:t>
            </a:r>
            <a:r>
              <a:rPr lang="en-US" sz="2400" dirty="0">
                <a:latin typeface="Symbol" pitchFamily="18" charset="2"/>
              </a:rPr>
              <a:t> = </a:t>
            </a:r>
            <a:r>
              <a:rPr lang="en-US" sz="2400" dirty="0"/>
              <a:t>tan</a:t>
            </a:r>
            <a:r>
              <a:rPr lang="en-US" sz="2400" baseline="30000" dirty="0"/>
              <a:t>-1</a:t>
            </a:r>
            <a:r>
              <a:rPr lang="en-US" sz="2400" dirty="0"/>
              <a:t>(15.8 / 5.42) = 71.1 degrees above the positive x-axis</a:t>
            </a:r>
            <a:endParaRPr lang="en-US" sz="2400" b="1" dirty="0">
              <a:latin typeface="Symbol" pitchFamily="18" charset="2"/>
            </a:endParaRPr>
          </a:p>
        </p:txBody>
      </p:sp>
      <p:sp>
        <p:nvSpPr>
          <p:cNvPr id="10280" name="Line 40"/>
          <p:cNvSpPr>
            <a:spLocks noChangeShapeType="1"/>
          </p:cNvSpPr>
          <p:nvPr/>
        </p:nvSpPr>
        <p:spPr bwMode="auto">
          <a:xfrm>
            <a:off x="6934200" y="1828800"/>
            <a:ext cx="685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Line 41"/>
          <p:cNvSpPr>
            <a:spLocks noChangeShapeType="1"/>
          </p:cNvSpPr>
          <p:nvPr/>
        </p:nvSpPr>
        <p:spPr bwMode="auto">
          <a:xfrm flipV="1">
            <a:off x="7620000" y="838200"/>
            <a:ext cx="0" cy="990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83" name="Group 43"/>
          <p:cNvGrpSpPr>
            <a:grpSpLocks/>
          </p:cNvGrpSpPr>
          <p:nvPr/>
        </p:nvGrpSpPr>
        <p:grpSpPr bwMode="auto">
          <a:xfrm>
            <a:off x="7086600" y="1295400"/>
            <a:ext cx="452438" cy="533400"/>
            <a:chOff x="4464" y="816"/>
            <a:chExt cx="285" cy="336"/>
          </a:xfrm>
        </p:grpSpPr>
        <p:sp>
          <p:nvSpPr>
            <p:cNvPr id="15389" name="Text Box 38"/>
            <p:cNvSpPr txBox="1">
              <a:spLocks noChangeArrowheads="1"/>
            </p:cNvSpPr>
            <p:nvPr/>
          </p:nvSpPr>
          <p:spPr bwMode="auto">
            <a:xfrm>
              <a:off x="4512" y="816"/>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a:latin typeface="Symbol" pitchFamily="18" charset="2"/>
                </a:rPr>
                <a:t>a</a:t>
              </a:r>
            </a:p>
          </p:txBody>
        </p:sp>
        <p:sp>
          <p:nvSpPr>
            <p:cNvPr id="15390" name="Freeform 42"/>
            <p:cNvSpPr>
              <a:spLocks/>
            </p:cNvSpPr>
            <p:nvPr/>
          </p:nvSpPr>
          <p:spPr bwMode="auto">
            <a:xfrm>
              <a:off x="4464" y="1056"/>
              <a:ext cx="48" cy="96"/>
            </a:xfrm>
            <a:custGeom>
              <a:avLst/>
              <a:gdLst>
                <a:gd name="T0" fmla="*/ 48 w 48"/>
                <a:gd name="T1" fmla="*/ 96 h 96"/>
                <a:gd name="T2" fmla="*/ 0 w 48"/>
                <a:gd name="T3" fmla="*/ 0 h 96"/>
                <a:gd name="T4" fmla="*/ 0 60000 65536"/>
                <a:gd name="T5" fmla="*/ 0 60000 65536"/>
              </a:gdLst>
              <a:ahLst/>
              <a:cxnLst>
                <a:cxn ang="T4">
                  <a:pos x="T0" y="T1"/>
                </a:cxn>
                <a:cxn ang="T5">
                  <a:pos x="T2" y="T3"/>
                </a:cxn>
              </a:cxnLst>
              <a:rect l="0" t="0" r="r" b="b"/>
              <a:pathLst>
                <a:path w="48" h="96">
                  <a:moveTo>
                    <a:pt x="48" y="96"/>
                  </a:moveTo>
                  <a:cubicBezTo>
                    <a:pt x="28" y="56"/>
                    <a:pt x="8" y="16"/>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4" name="Text Box 44"/>
          <p:cNvSpPr txBox="1">
            <a:spLocks noChangeArrowheads="1"/>
          </p:cNvSpPr>
          <p:nvPr/>
        </p:nvSpPr>
        <p:spPr bwMode="auto">
          <a:xfrm rot="-751729">
            <a:off x="7924800" y="1143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6600CC"/>
                </a:solidFill>
              </a:rPr>
              <a:t>A</a:t>
            </a:r>
          </a:p>
        </p:txBody>
      </p:sp>
      <p:sp>
        <p:nvSpPr>
          <p:cNvPr id="10285" name="Text Box 45"/>
          <p:cNvSpPr txBox="1">
            <a:spLocks noChangeArrowheads="1"/>
          </p:cNvSpPr>
          <p:nvPr/>
        </p:nvSpPr>
        <p:spPr bwMode="auto">
          <a:xfrm rot="2596864">
            <a:off x="6051550" y="1081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9900"/>
                </a:solidFill>
              </a:rPr>
              <a:t>B</a:t>
            </a:r>
          </a:p>
        </p:txBody>
      </p:sp>
    </p:spTree>
    <p:extLst>
      <p:ext uri="{BB962C8B-B14F-4D97-AF65-F5344CB8AC3E}">
        <p14:creationId xmlns:p14="http://schemas.microsoft.com/office/powerpoint/2010/main" val="323739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6.66667E-6 -3.95133E-6 L 0.32499 0.15574 " pathEditMode="relative" ptsTypes="AA">
                                      <p:cBhvr>
                                        <p:cTn id="14" dur="2000" fill="hold"/>
                                        <p:tgtEl>
                                          <p:spTgt spid="10244"/>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33333E-6 3.47625E-8 L 0.43333 0.05562 " pathEditMode="relative" ptsTypes="AA">
                                      <p:cBhvr>
                                        <p:cTn id="18" dur="2000" fill="hold"/>
                                        <p:tgtEl>
                                          <p:spTgt spid="10245"/>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5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5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243">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0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26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26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6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7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27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27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27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280"/>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281"/>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274"/>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1028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1027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8" grpId="0" animBg="1"/>
      <p:bldP spid="10249" grpId="0" animBg="1"/>
      <p:bldP spid="10250" grpId="0" animBg="1"/>
      <p:bldP spid="10251" grpId="0" animBg="1"/>
      <p:bldP spid="10252" grpId="0"/>
      <p:bldP spid="10253" grpId="0"/>
      <p:bldP spid="10267" grpId="0"/>
      <p:bldP spid="10268" grpId="0"/>
      <p:bldP spid="10269" grpId="0"/>
      <p:bldP spid="10270" grpId="0"/>
      <p:bldP spid="10271" grpId="0"/>
      <p:bldP spid="10272" grpId="0"/>
      <p:bldP spid="10273" grpId="0"/>
      <p:bldP spid="10274" grpId="0" animBg="1"/>
      <p:bldP spid="10279" grpId="0"/>
      <p:bldP spid="10280" grpId="0" animBg="1"/>
      <p:bldP spid="10281" grpId="0" animBg="1"/>
      <p:bldP spid="10284" grpId="0"/>
      <p:bldP spid="102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0"/>
            <a:ext cx="8229600" cy="1143000"/>
          </a:xfrm>
        </p:spPr>
        <p:txBody>
          <a:bodyPr/>
          <a:lstStyle/>
          <a:p>
            <a:pPr eaLnBrk="1" hangingPunct="1"/>
            <a:r>
              <a:rPr lang="en-US" dirty="0"/>
              <a:t>Unit Vectors</a:t>
            </a:r>
          </a:p>
        </p:txBody>
      </p:sp>
      <p:sp>
        <p:nvSpPr>
          <p:cNvPr id="38915" name="Rectangle 3"/>
          <p:cNvSpPr>
            <a:spLocks noGrp="1" noChangeArrowheads="1"/>
          </p:cNvSpPr>
          <p:nvPr>
            <p:ph idx="1"/>
          </p:nvPr>
        </p:nvSpPr>
        <p:spPr>
          <a:xfrm>
            <a:off x="1447800" y="914400"/>
            <a:ext cx="7162800" cy="5486398"/>
          </a:xfrm>
        </p:spPr>
        <p:txBody>
          <a:bodyPr/>
          <a:lstStyle/>
          <a:p>
            <a:pPr eaLnBrk="1" hangingPunct="1">
              <a:buFontTx/>
              <a:buNone/>
            </a:pPr>
            <a:r>
              <a:rPr lang="en-US" sz="2400" dirty="0"/>
              <a:t>A </a:t>
            </a:r>
            <a:r>
              <a:rPr lang="en-US" sz="2400" b="1" dirty="0"/>
              <a:t>unit vector</a:t>
            </a:r>
            <a:r>
              <a:rPr lang="en-US" sz="2400" dirty="0"/>
              <a:t> is a vector that has a magnitude of exactly 1 unit.  Depending on the application, the </a:t>
            </a:r>
            <a:r>
              <a:rPr lang="en-US" sz="2400" b="1" u="sng" dirty="0"/>
              <a:t>unit</a:t>
            </a:r>
            <a:r>
              <a:rPr lang="en-US" sz="2400" dirty="0"/>
              <a:t> might be meters, or meters per second. The unit vectors are in the positive x, y, and z axes and are labeled</a:t>
            </a:r>
          </a:p>
          <a:p>
            <a:pPr eaLnBrk="1" hangingPunct="1">
              <a:buFontTx/>
              <a:buNone/>
            </a:pPr>
            <a:endParaRPr lang="en-US" dirty="0"/>
          </a:p>
        </p:txBody>
      </p:sp>
      <p:sp>
        <p:nvSpPr>
          <p:cNvPr id="717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6" name="Object 4"/>
          <p:cNvGraphicFramePr>
            <a:graphicFrameLocks noChangeAspect="1"/>
          </p:cNvGraphicFramePr>
          <p:nvPr/>
        </p:nvGraphicFramePr>
        <p:xfrm>
          <a:off x="3048000" y="3810000"/>
          <a:ext cx="2743200" cy="1190625"/>
        </p:xfrm>
        <a:graphic>
          <a:graphicData uri="http://schemas.openxmlformats.org/presentationml/2006/ole">
            <mc:AlternateContent xmlns:mc="http://schemas.openxmlformats.org/markup-compatibility/2006">
              <mc:Choice xmlns:v="urn:schemas-microsoft-com:vml" Requires="v">
                <p:oleObj spid="_x0000_s7232" name="Equation" r:id="rId3" imgW="1231366" imgH="533169" progId="Equation.3">
                  <p:embed/>
                </p:oleObj>
              </mc:Choice>
              <mc:Fallback>
                <p:oleObj name="Equation" r:id="rId3" imgW="1231366" imgH="5331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100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75"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62C5-F826-46FC-A51C-37C31CC47B8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49A20DB-1A1A-49B6-A9EE-4B2D2B79A685}"/>
              </a:ext>
            </a:extLst>
          </p:cNvPr>
          <p:cNvSpPr>
            <a:spLocks noGrp="1"/>
          </p:cNvSpPr>
          <p:nvPr>
            <p:ph idx="1"/>
          </p:nvPr>
        </p:nvSpPr>
        <p:spPr>
          <a:xfrm>
            <a:off x="1942415" y="2133600"/>
            <a:ext cx="6591985" cy="4495800"/>
          </a:xfrm>
        </p:spPr>
        <p:txBody>
          <a:bodyPr>
            <a:normAutofit/>
          </a:bodyPr>
          <a:lstStyle/>
          <a:p>
            <a:r>
              <a:rPr lang="en-US" sz="2400" dirty="0"/>
              <a:t>Vectors and their representation</a:t>
            </a:r>
          </a:p>
          <a:p>
            <a:r>
              <a:rPr lang="en-US" sz="2400" dirty="0"/>
              <a:t>Adding and Subtracting Vectors Graphically </a:t>
            </a:r>
          </a:p>
          <a:p>
            <a:r>
              <a:rPr lang="en-US" sz="2400" dirty="0"/>
              <a:t>Vector Components</a:t>
            </a:r>
          </a:p>
          <a:p>
            <a:r>
              <a:rPr lang="en-US" sz="2400" dirty="0"/>
              <a:t>Adding vectors by components</a:t>
            </a:r>
          </a:p>
          <a:p>
            <a:r>
              <a:rPr lang="en-US" sz="2400" dirty="0"/>
              <a:t>Unit Vectors</a:t>
            </a:r>
          </a:p>
          <a:p>
            <a:r>
              <a:rPr lang="en-US" sz="2400" dirty="0"/>
              <a:t>Vector Multiplication</a:t>
            </a:r>
          </a:p>
          <a:p>
            <a:r>
              <a:rPr lang="en-US" sz="2400" dirty="0"/>
              <a:t>Dot Product of Vectors</a:t>
            </a:r>
          </a:p>
          <a:p>
            <a:r>
              <a:rPr lang="en-US" sz="2400" dirty="0"/>
              <a:t>Cross product of Vectors</a:t>
            </a:r>
          </a:p>
          <a:p>
            <a:endParaRPr lang="en-US" dirty="0"/>
          </a:p>
          <a:p>
            <a:endParaRPr lang="en-US" dirty="0"/>
          </a:p>
        </p:txBody>
      </p:sp>
    </p:spTree>
    <p:extLst>
      <p:ext uri="{BB962C8B-B14F-4D97-AF65-F5344CB8AC3E}">
        <p14:creationId xmlns:p14="http://schemas.microsoft.com/office/powerpoint/2010/main" val="244728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0"/>
            <a:ext cx="8229600" cy="1143000"/>
          </a:xfrm>
        </p:spPr>
        <p:txBody>
          <a:bodyPr/>
          <a:lstStyle/>
          <a:p>
            <a:pPr eaLnBrk="1" hangingPunct="1"/>
            <a:r>
              <a:rPr lang="en-US"/>
              <a:t>Examples of Unit Vectors</a:t>
            </a:r>
          </a:p>
        </p:txBody>
      </p:sp>
      <p:sp>
        <p:nvSpPr>
          <p:cNvPr id="819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7"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8" name="Object 9"/>
          <p:cNvGraphicFramePr>
            <a:graphicFrameLocks noChangeAspect="1"/>
          </p:cNvGraphicFramePr>
          <p:nvPr>
            <p:extLst>
              <p:ext uri="{D42A27DB-BD31-4B8C-83A1-F6EECF244321}">
                <p14:modId xmlns:p14="http://schemas.microsoft.com/office/powerpoint/2010/main" val="1255526189"/>
              </p:ext>
            </p:extLst>
          </p:nvPr>
        </p:nvGraphicFramePr>
        <p:xfrm>
          <a:off x="2971800" y="762000"/>
          <a:ext cx="2619375" cy="1011237"/>
        </p:xfrm>
        <a:graphic>
          <a:graphicData uri="http://schemas.openxmlformats.org/presentationml/2006/ole">
            <mc:AlternateContent xmlns:mc="http://schemas.openxmlformats.org/markup-compatibility/2006">
              <mc:Choice xmlns:v="urn:schemas-microsoft-com:vml" Requires="v">
                <p:oleObj spid="_x0000_s8313" name="Equation" r:id="rId3" imgW="787058" imgH="304668" progId="Equation.BREE2">
                  <p:embed/>
                </p:oleObj>
              </mc:Choice>
              <mc:Fallback>
                <p:oleObj name="Equation" r:id="rId3" imgW="787058" imgH="304668" progId="Equation.BREE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762000"/>
                        <a:ext cx="26193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Rectangle 10"/>
          <p:cNvSpPr>
            <a:spLocks noChangeArrowheads="1"/>
          </p:cNvSpPr>
          <p:nvPr/>
        </p:nvSpPr>
        <p:spPr bwMode="auto">
          <a:xfrm>
            <a:off x="1371600" y="1600200"/>
            <a:ext cx="7772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sz="3200" u="sng" dirty="0">
                <a:latin typeface="Calibri" pitchFamily="34" charset="0"/>
                <a:ea typeface="Calibri" pitchFamily="34" charset="0"/>
                <a:cs typeface="Times New Roman" pitchFamily="18" charset="0"/>
              </a:rPr>
              <a:t>Example 1:  A position vector </a:t>
            </a:r>
            <a:r>
              <a:rPr lang="en-US" sz="3200" dirty="0">
                <a:latin typeface="Calibri" pitchFamily="34" charset="0"/>
                <a:ea typeface="Calibri" pitchFamily="34" charset="0"/>
                <a:cs typeface="Times New Roman" pitchFamily="18" charset="0"/>
              </a:rPr>
              <a:t>(or </a:t>
            </a:r>
            <a:r>
              <a:rPr lang="en-US" sz="3200" b="1" dirty="0">
                <a:latin typeface="Calibri" pitchFamily="34" charset="0"/>
                <a:ea typeface="Calibri" pitchFamily="34" charset="0"/>
                <a:cs typeface="Times New Roman" pitchFamily="18" charset="0"/>
              </a:rPr>
              <a:t>r</a:t>
            </a:r>
            <a:r>
              <a:rPr lang="en-US" sz="3200" dirty="0">
                <a:latin typeface="Calibri" pitchFamily="34" charset="0"/>
                <a:ea typeface="Calibri" pitchFamily="34" charset="0"/>
                <a:cs typeface="Times New Roman" pitchFamily="18" charset="0"/>
              </a:rPr>
              <a:t> = 3</a:t>
            </a:r>
            <a:r>
              <a:rPr lang="en-US" sz="3200" b="1" dirty="0">
                <a:latin typeface="Calibri" pitchFamily="34" charset="0"/>
                <a:ea typeface="Calibri" pitchFamily="34" charset="0"/>
                <a:cs typeface="Times New Roman" pitchFamily="18" charset="0"/>
              </a:rPr>
              <a:t>i</a:t>
            </a:r>
            <a:r>
              <a:rPr lang="en-US" sz="3200" dirty="0">
                <a:latin typeface="Calibri" pitchFamily="34" charset="0"/>
                <a:ea typeface="Calibri" pitchFamily="34" charset="0"/>
                <a:cs typeface="Times New Roman" pitchFamily="18" charset="0"/>
              </a:rPr>
              <a:t> + 2</a:t>
            </a:r>
            <a:r>
              <a:rPr lang="en-US" sz="3200" b="1" dirty="0">
                <a:latin typeface="Calibri" pitchFamily="34" charset="0"/>
                <a:ea typeface="Calibri" pitchFamily="34" charset="0"/>
                <a:cs typeface="Times New Roman" pitchFamily="18" charset="0"/>
              </a:rPr>
              <a:t>j</a:t>
            </a:r>
            <a:r>
              <a:rPr lang="en-US" sz="3200" dirty="0">
                <a:latin typeface="Calibri" pitchFamily="34" charset="0"/>
                <a:ea typeface="Calibri" pitchFamily="34" charset="0"/>
                <a:cs typeface="Times New Roman" pitchFamily="18" charset="0"/>
              </a:rPr>
              <a:t> )</a:t>
            </a:r>
            <a:endParaRPr lang="en-US" sz="3200" dirty="0">
              <a:ea typeface="Calibri" pitchFamily="34" charset="0"/>
              <a:cs typeface="Times New Roman" pitchFamily="18" charset="0"/>
            </a:endParaRPr>
          </a:p>
          <a:p>
            <a:pPr eaLnBrk="0" hangingPunct="0"/>
            <a:r>
              <a:rPr lang="en-US" sz="3200" dirty="0">
                <a:latin typeface="Calibri" pitchFamily="34" charset="0"/>
                <a:ea typeface="Calibri" pitchFamily="34" charset="0"/>
                <a:cs typeface="Times New Roman" pitchFamily="18" charset="0"/>
              </a:rPr>
              <a:t>is one whose x-component is 3 units and                      y-component is 2 units (SI units: meters).</a:t>
            </a:r>
          </a:p>
          <a:p>
            <a:pPr eaLnBrk="0" hangingPunct="0"/>
            <a:endParaRPr lang="en-US" sz="3200" dirty="0"/>
          </a:p>
          <a:p>
            <a:pPr eaLnBrk="0" hangingPunct="0"/>
            <a:r>
              <a:rPr lang="en-US" sz="3200" u="sng" dirty="0">
                <a:latin typeface="Calibri" pitchFamily="34" charset="0"/>
                <a:cs typeface="Calibri" pitchFamily="34" charset="0"/>
              </a:rPr>
              <a:t>Example 2:  A velocity vector</a:t>
            </a:r>
          </a:p>
          <a:p>
            <a:pPr eaLnBrk="0" hangingPunct="0"/>
            <a:endParaRPr lang="en-US" sz="3200" dirty="0"/>
          </a:p>
          <a:p>
            <a:pPr eaLnBrk="0" hangingPunct="0"/>
            <a:r>
              <a:rPr lang="en-US" sz="3200" dirty="0">
                <a:latin typeface="Calibri" pitchFamily="34" charset="0"/>
                <a:cs typeface="Calibri" pitchFamily="34" charset="0"/>
              </a:rPr>
              <a:t>The velocity has an x-component of 3</a:t>
            </a:r>
            <a:r>
              <a:rPr lang="en-US" sz="3200" i="1" dirty="0">
                <a:latin typeface="Calibri" pitchFamily="34" charset="0"/>
                <a:cs typeface="Calibri" pitchFamily="34" charset="0"/>
              </a:rPr>
              <a:t>t</a:t>
            </a:r>
            <a:r>
              <a:rPr lang="en-US" sz="3200" dirty="0">
                <a:latin typeface="Calibri" pitchFamily="34" charset="0"/>
                <a:cs typeface="Calibri" pitchFamily="34" charset="0"/>
              </a:rPr>
              <a:t> units (it varies with time) and a y-component of -4 units (it is constant).  (SI units: m/s)</a:t>
            </a:r>
            <a:endParaRPr lang="en-US" sz="3200" dirty="0"/>
          </a:p>
          <a:p>
            <a:pPr eaLnBrk="0" hangingPunct="0"/>
            <a:endParaRPr lang="en-US" sz="3600" dirty="0"/>
          </a:p>
        </p:txBody>
      </p:sp>
      <p:graphicFrame>
        <p:nvGraphicFramePr>
          <p:cNvPr id="8200" name="Object 4"/>
          <p:cNvGraphicFramePr>
            <a:graphicFrameLocks noChangeAspect="1"/>
          </p:cNvGraphicFramePr>
          <p:nvPr>
            <p:extLst>
              <p:ext uri="{D42A27DB-BD31-4B8C-83A1-F6EECF244321}">
                <p14:modId xmlns:p14="http://schemas.microsoft.com/office/powerpoint/2010/main" val="3312983615"/>
              </p:ext>
            </p:extLst>
          </p:nvPr>
        </p:nvGraphicFramePr>
        <p:xfrm>
          <a:off x="7239000" y="3650406"/>
          <a:ext cx="1760538" cy="488950"/>
        </p:xfrm>
        <a:graphic>
          <a:graphicData uri="http://schemas.openxmlformats.org/presentationml/2006/ole">
            <mc:AlternateContent xmlns:mc="http://schemas.openxmlformats.org/markup-compatibility/2006">
              <mc:Choice xmlns:v="urn:schemas-microsoft-com:vml" Requires="v">
                <p:oleObj spid="_x0000_s8314" name="Equation" r:id="rId5" imgW="1752480" imgH="495000" progId="Equation.3">
                  <p:embed/>
                </p:oleObj>
              </mc:Choice>
              <mc:Fallback>
                <p:oleObj name="Equation" r:id="rId5" imgW="1752480" imgH="495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3650406"/>
                        <a:ext cx="1760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0"/>
            <a:ext cx="8229600" cy="1143000"/>
          </a:xfrm>
        </p:spPr>
        <p:txBody>
          <a:bodyPr/>
          <a:lstStyle/>
          <a:p>
            <a:r>
              <a:rPr lang="en-US" dirty="0"/>
              <a:t>Working with unit vectors</a:t>
            </a:r>
          </a:p>
        </p:txBody>
      </p:sp>
      <p:sp>
        <p:nvSpPr>
          <p:cNvPr id="3" name="Content Placeholder 2"/>
          <p:cNvSpPr>
            <a:spLocks noGrp="1"/>
          </p:cNvSpPr>
          <p:nvPr>
            <p:ph idx="1"/>
          </p:nvPr>
        </p:nvSpPr>
        <p:spPr>
          <a:xfrm>
            <a:off x="1676400" y="990600"/>
            <a:ext cx="7010400" cy="5638800"/>
          </a:xfrm>
        </p:spPr>
        <p:txBody>
          <a:bodyPr>
            <a:normAutofit/>
          </a:bodyPr>
          <a:lstStyle/>
          <a:p>
            <a:pPr marL="0" indent="0">
              <a:buFontTx/>
              <a:buNone/>
            </a:pPr>
            <a:r>
              <a:rPr lang="en-US" sz="2400" dirty="0"/>
              <a:t>Suppose the position, in meters, of an object was given by </a:t>
            </a:r>
            <a:r>
              <a:rPr lang="en-US" sz="2400" b="1" dirty="0"/>
              <a:t>r</a:t>
            </a:r>
            <a:r>
              <a:rPr lang="en-US" sz="2400" dirty="0"/>
              <a:t> = 3</a:t>
            </a:r>
            <a:r>
              <a:rPr lang="en-US" sz="2400" i="1" dirty="0"/>
              <a:t>t</a:t>
            </a:r>
            <a:r>
              <a:rPr lang="en-US" sz="2400" baseline="30000" dirty="0"/>
              <a:t>3</a:t>
            </a:r>
            <a:r>
              <a:rPr lang="en-US" sz="2400" b="1" dirty="0"/>
              <a:t>i</a:t>
            </a:r>
            <a:r>
              <a:rPr lang="en-US" sz="2400" dirty="0"/>
              <a:t> + (-2</a:t>
            </a:r>
            <a:r>
              <a:rPr lang="en-US" sz="2400" i="1" dirty="0"/>
              <a:t>t</a:t>
            </a:r>
            <a:r>
              <a:rPr lang="en-US" sz="2400" baseline="30000" dirty="0"/>
              <a:t>2</a:t>
            </a:r>
            <a:r>
              <a:rPr lang="en-US" sz="2400" dirty="0"/>
              <a:t> - 4</a:t>
            </a:r>
            <a:r>
              <a:rPr lang="en-US" sz="2400" i="1" dirty="0"/>
              <a:t>t</a:t>
            </a:r>
            <a:r>
              <a:rPr lang="en-US" sz="2400" dirty="0"/>
              <a:t>)</a:t>
            </a:r>
            <a:r>
              <a:rPr lang="en-US" sz="2400" b="1" dirty="0"/>
              <a:t>j</a:t>
            </a:r>
            <a:endParaRPr lang="en-US" sz="2400" dirty="0"/>
          </a:p>
          <a:p>
            <a:pPr marL="0" indent="0">
              <a:buFontTx/>
              <a:buNone/>
            </a:pPr>
            <a:r>
              <a:rPr lang="en-US" sz="2400" dirty="0"/>
              <a:t>What is </a:t>
            </a:r>
            <a:r>
              <a:rPr lang="en-US" sz="2400" b="1" dirty="0"/>
              <a:t>v</a:t>
            </a:r>
            <a:r>
              <a:rPr lang="en-US" sz="2400" dirty="0"/>
              <a:t>? </a:t>
            </a:r>
          </a:p>
          <a:p>
            <a:pPr marL="0" indent="0">
              <a:buFontTx/>
              <a:buNone/>
            </a:pPr>
            <a:r>
              <a:rPr lang="en-US" sz="2400" dirty="0"/>
              <a:t>Take the derivative of </a:t>
            </a:r>
            <a:r>
              <a:rPr lang="en-US" sz="2400" b="1" dirty="0"/>
              <a:t>r</a:t>
            </a:r>
            <a:r>
              <a:rPr lang="en-US" sz="2400" dirty="0"/>
              <a:t>! </a:t>
            </a:r>
          </a:p>
          <a:p>
            <a:pPr marL="0" indent="0">
              <a:buFontTx/>
              <a:buNone/>
            </a:pPr>
            <a:r>
              <a:rPr lang="en-US" sz="2400" dirty="0"/>
              <a:t>What is </a:t>
            </a:r>
            <a:r>
              <a:rPr lang="en-US" sz="2400" b="1" dirty="0"/>
              <a:t>a</a:t>
            </a:r>
            <a:r>
              <a:rPr lang="en-US" sz="2400" dirty="0"/>
              <a:t>?</a:t>
            </a:r>
          </a:p>
          <a:p>
            <a:pPr marL="0" indent="0">
              <a:buFontTx/>
              <a:buNone/>
            </a:pPr>
            <a:r>
              <a:rPr lang="en-US" sz="2400" dirty="0"/>
              <a:t>Take the derivative of </a:t>
            </a:r>
            <a:r>
              <a:rPr lang="en-US" sz="2400" b="1" dirty="0"/>
              <a:t>v</a:t>
            </a:r>
            <a:r>
              <a:rPr lang="en-US" sz="2400" dirty="0"/>
              <a:t>!</a:t>
            </a:r>
          </a:p>
          <a:p>
            <a:pPr marL="0" indent="0">
              <a:buFontTx/>
              <a:buNone/>
            </a:pPr>
            <a:r>
              <a:rPr lang="en-US" sz="2400" dirty="0"/>
              <a:t>What is the magnitude and direction of </a:t>
            </a:r>
            <a:r>
              <a:rPr lang="en-US" sz="2400" b="1" dirty="0"/>
              <a:t>v</a:t>
            </a:r>
            <a:r>
              <a:rPr lang="en-US" sz="2400" dirty="0"/>
              <a:t> at </a:t>
            </a:r>
            <a:r>
              <a:rPr lang="en-US" sz="2400" i="1" dirty="0"/>
              <a:t>t</a:t>
            </a:r>
            <a:r>
              <a:rPr lang="en-US" sz="2400" dirty="0"/>
              <a:t> = 2 seconds?</a:t>
            </a:r>
          </a:p>
          <a:p>
            <a:pPr marL="0" indent="0">
              <a:buFontTx/>
              <a:buNone/>
            </a:pPr>
            <a:r>
              <a:rPr lang="en-US" sz="2400" dirty="0"/>
              <a:t>Plug in </a:t>
            </a:r>
            <a:r>
              <a:rPr lang="en-US" sz="2400" i="1" dirty="0"/>
              <a:t>t</a:t>
            </a:r>
            <a:r>
              <a:rPr lang="en-US" sz="2400" dirty="0"/>
              <a:t> = 2, </a:t>
            </a:r>
            <a:r>
              <a:rPr lang="en-US" sz="2400" dirty="0" err="1"/>
              <a:t>pythagorize</a:t>
            </a:r>
            <a:r>
              <a:rPr lang="en-US" sz="2400" dirty="0"/>
              <a:t> </a:t>
            </a:r>
            <a:r>
              <a:rPr lang="en-US" sz="2400" b="1" dirty="0" err="1"/>
              <a:t>i</a:t>
            </a:r>
            <a:r>
              <a:rPr lang="en-US" sz="2400" b="1" i="1" dirty="0"/>
              <a:t> </a:t>
            </a:r>
            <a:r>
              <a:rPr lang="en-US" sz="2400" dirty="0"/>
              <a:t>and </a:t>
            </a:r>
            <a:r>
              <a:rPr lang="en-US" sz="2400" b="1" dirty="0"/>
              <a:t>j</a:t>
            </a:r>
            <a:r>
              <a:rPr lang="en-US" sz="2400" dirty="0"/>
              <a:t>, then use arc tan (tan </a:t>
            </a:r>
            <a:r>
              <a:rPr lang="en-US" sz="2400" baseline="30000" dirty="0"/>
              <a:t>-1</a:t>
            </a:r>
            <a:r>
              <a:rPr lang="en-US" sz="2400" dirty="0"/>
              <a:t>)to find the 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639762"/>
          </a:xfrm>
        </p:spPr>
        <p:txBody>
          <a:bodyPr>
            <a:normAutofit fontScale="90000"/>
          </a:bodyPr>
          <a:lstStyle/>
          <a:p>
            <a:pPr eaLnBrk="1" hangingPunct="1"/>
            <a:r>
              <a:rPr lang="en-US" dirty="0"/>
              <a:t>Vector Multiplication</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idx="1"/>
              </p:nvPr>
            </p:nvSpPr>
            <p:spPr>
              <a:xfrm>
                <a:off x="1524000" y="762000"/>
                <a:ext cx="7391400" cy="5867400"/>
              </a:xfrm>
            </p:spPr>
            <p:txBody>
              <a:bodyPr>
                <a:normAutofit/>
              </a:bodyPr>
              <a:lstStyle/>
              <a:p>
                <a:pPr marL="609600" indent="-609600" eaLnBrk="1" hangingPunct="1">
                  <a:buFontTx/>
                  <a:buAutoNum type="arabicPeriod"/>
                </a:pPr>
                <a:r>
                  <a:rPr lang="en-US" sz="2400" dirty="0"/>
                  <a:t>Multiplying a scalar by a vector</a:t>
                </a:r>
              </a:p>
              <a:p>
                <a:pPr marL="990600" lvl="1" indent="-533400" eaLnBrk="1" hangingPunct="1">
                  <a:buFontTx/>
                  <a:buNone/>
                </a:pPr>
                <a:r>
                  <a:rPr lang="en-US" sz="2400" dirty="0"/>
                  <a:t>(scalar)(vector)   =   vector</a:t>
                </a:r>
              </a:p>
              <a:p>
                <a:pPr marL="990600" lvl="1" indent="-533400" eaLnBrk="1" hangingPunct="1">
                  <a:buFontTx/>
                  <a:buNone/>
                </a:pPr>
                <a:r>
                  <a:rPr lang="en-US" sz="2400" dirty="0"/>
                  <a:t>Example: Force (a vector):   m</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a:rPr>
                          <m:t>𝑎</m:t>
                        </m:r>
                      </m:e>
                    </m:acc>
                  </m:oMath>
                </a14:m>
                <a:r>
                  <a:rPr lang="en-US" sz="2400" dirty="0"/>
                  <a:t>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 </a:t>
                </a:r>
              </a:p>
              <a:p>
                <a:pPr marL="990600" lvl="1" indent="-533400" eaLnBrk="1" hangingPunct="1">
                  <a:buFontTx/>
                  <a:buNone/>
                </a:pPr>
                <a:r>
                  <a:rPr lang="en-US" sz="2400" dirty="0"/>
                  <a:t>The scalar only changes the </a:t>
                </a:r>
                <a:r>
                  <a:rPr lang="en-US" sz="2400" u="sng" dirty="0"/>
                  <a:t>magnitude</a:t>
                </a:r>
                <a:r>
                  <a:rPr lang="en-US" sz="2400" dirty="0"/>
                  <a:t> of the vector with which it is multiplied.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a:rPr>
                          <m:t>𝐹</m:t>
                        </m:r>
                      </m:e>
                    </m:acc>
                  </m:oMath>
                </a14:m>
                <a:r>
                  <a:rPr lang="en-US" sz="2400" dirty="0"/>
                  <a:t> and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𝑎</m:t>
                        </m:r>
                      </m:e>
                    </m:acc>
                    <m:r>
                      <a:rPr lang="en-US" sz="2400" b="0" i="0" smtClean="0">
                        <a:latin typeface="Cambria Math"/>
                      </a:rPr>
                      <m:t> </m:t>
                    </m:r>
                  </m:oMath>
                </a14:m>
                <a:r>
                  <a:rPr lang="en-US" sz="2400" dirty="0"/>
                  <a:t>are always in the same </a:t>
                </a:r>
                <a:r>
                  <a:rPr lang="en-US" sz="2400" u="sng" dirty="0"/>
                  <a:t>direction</a:t>
                </a:r>
                <a:r>
                  <a:rPr lang="en-US" sz="2400" dirty="0"/>
                  <a:t>!</a:t>
                </a:r>
              </a:p>
              <a:p>
                <a:pPr marL="990600" lvl="1" indent="-533400" eaLnBrk="1" hangingPunct="1">
                  <a:buFontTx/>
                  <a:buAutoNum type="arabicPeriod" startAt="2"/>
                </a:pPr>
                <a:r>
                  <a:rPr lang="en-US" sz="2400" dirty="0"/>
                  <a:t>“dot” product</a:t>
                </a:r>
              </a:p>
              <a:p>
                <a:pPr marL="990600" lvl="1" indent="-533400" eaLnBrk="1" hangingPunct="1">
                  <a:buFontTx/>
                  <a:buNone/>
                </a:pPr>
                <a:r>
                  <a:rPr lang="en-US" sz="2400" dirty="0"/>
                  <a:t>	vector  </a:t>
                </a:r>
                <a:r>
                  <a:rPr lang="en-US" sz="2400" b="1" dirty="0">
                    <a:cs typeface="Arial" charset="0"/>
                  </a:rPr>
                  <a:t>•</a:t>
                </a:r>
                <a:r>
                  <a:rPr lang="en-US" sz="2400" dirty="0">
                    <a:cs typeface="Arial" charset="0"/>
                  </a:rPr>
                  <a:t>   vector   =   scalar</a:t>
                </a:r>
              </a:p>
              <a:p>
                <a:pPr marL="990600" lvl="1" indent="-533400" eaLnBrk="1" hangingPunct="1">
                  <a:buFontTx/>
                  <a:buNone/>
                </a:pPr>
                <a:r>
                  <a:rPr lang="en-US" sz="2400" dirty="0">
                    <a:cs typeface="Arial" charset="0"/>
                  </a:rPr>
                  <a:t>Example:  Work (a scalar):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𝐹</m:t>
                        </m:r>
                      </m:e>
                    </m:acc>
                  </m:oMath>
                </a14:m>
                <a:r>
                  <a:rPr lang="en-US" sz="2400" b="1" dirty="0">
                    <a:cs typeface="Arial" charset="0"/>
                  </a:rPr>
                  <a:t> •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𝑑</m:t>
                        </m:r>
                      </m:e>
                    </m:acc>
                  </m:oMath>
                </a14:m>
                <a:r>
                  <a:rPr lang="en-US" sz="2400" dirty="0">
                    <a:cs typeface="Arial" charset="0"/>
                  </a:rPr>
                  <a:t> = W</a:t>
                </a:r>
              </a:p>
              <a:p>
                <a:pPr marL="990600" lvl="1" indent="-533400" eaLnBrk="1" hangingPunct="1">
                  <a:buFontTx/>
                  <a:buAutoNum type="arabicPeriod" startAt="3"/>
                </a:pPr>
                <a:r>
                  <a:rPr lang="en-US" sz="2400" dirty="0">
                    <a:cs typeface="Arial" charset="0"/>
                  </a:rPr>
                  <a:t>“cross” product</a:t>
                </a:r>
              </a:p>
              <a:p>
                <a:pPr marL="990600" lvl="1" indent="-533400" eaLnBrk="1" hangingPunct="1">
                  <a:buFontTx/>
                  <a:buNone/>
                </a:pPr>
                <a:r>
                  <a:rPr lang="en-US" sz="2400" dirty="0">
                    <a:cs typeface="Arial" charset="0"/>
                  </a:rPr>
                  <a:t>	vector   </a:t>
                </a:r>
                <a:r>
                  <a:rPr lang="en-US" sz="2400" b="1" dirty="0">
                    <a:cs typeface="Arial" charset="0"/>
                  </a:rPr>
                  <a:t>x</a:t>
                </a:r>
                <a:r>
                  <a:rPr lang="en-US" sz="2400" dirty="0">
                    <a:cs typeface="Arial" charset="0"/>
                  </a:rPr>
                  <a:t>   vector   =  vector</a:t>
                </a:r>
              </a:p>
              <a:p>
                <a:pPr marL="990600" lvl="1" indent="-533400" eaLnBrk="1" hangingPunct="1">
                  <a:buFontTx/>
                  <a:buNone/>
                </a:pPr>
                <a:r>
                  <a:rPr lang="en-US" sz="2400" dirty="0">
                    <a:cs typeface="Arial" charset="0"/>
                  </a:rPr>
                  <a:t>Example: Torque (a vector):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𝑟</m:t>
                        </m:r>
                      </m:e>
                    </m:acc>
                  </m:oMath>
                </a14:m>
                <a:r>
                  <a:rPr lang="en-US" sz="2400" dirty="0">
                    <a:cs typeface="Arial" charset="0"/>
                  </a:rPr>
                  <a:t> </a:t>
                </a:r>
                <a:r>
                  <a:rPr lang="en-US" sz="2400" b="1" dirty="0">
                    <a:cs typeface="Arial" charset="0"/>
                  </a:rPr>
                  <a:t>x</a:t>
                </a:r>
                <a:r>
                  <a:rPr lang="en-US" sz="2400" dirty="0">
                    <a:cs typeface="Arial" charset="0"/>
                  </a:rPr>
                  <a:t> </a:t>
                </a:r>
                <a14:m>
                  <m:oMath xmlns:m="http://schemas.openxmlformats.org/officeDocument/2006/math">
                    <m:acc>
                      <m:accPr>
                        <m:chr m:val="⃗"/>
                        <m:ctrlPr>
                          <a:rPr lang="en-US" sz="2400" i="1" dirty="0" smtClean="0">
                            <a:latin typeface="Cambria Math" panose="02040503050406030204" pitchFamily="18" charset="0"/>
                            <a:cs typeface="Arial" charset="0"/>
                          </a:rPr>
                        </m:ctrlPr>
                      </m:accPr>
                      <m:e>
                        <m:r>
                          <a:rPr lang="en-US" sz="2400" b="0" i="1" dirty="0" smtClean="0">
                            <a:latin typeface="Cambria Math"/>
                            <a:cs typeface="Arial" charset="0"/>
                          </a:rPr>
                          <m:t>𝐹</m:t>
                        </m:r>
                      </m:e>
                    </m:acc>
                  </m:oMath>
                </a14:m>
                <a:r>
                  <a:rPr lang="en-US" sz="2400" dirty="0">
                    <a:cs typeface="Arial" charset="0"/>
                  </a:rPr>
                  <a:t> = </a:t>
                </a:r>
                <a14:m>
                  <m:oMath xmlns:m="http://schemas.openxmlformats.org/officeDocument/2006/math">
                    <m:acc>
                      <m:accPr>
                        <m:chr m:val="⃗"/>
                        <m:ctrlPr>
                          <a:rPr lang="en-US" sz="2400" i="1" dirty="0">
                            <a:latin typeface="Cambria Math" panose="02040503050406030204" pitchFamily="18" charset="0"/>
                            <a:cs typeface="Arial" charset="0"/>
                          </a:rPr>
                        </m:ctrlPr>
                      </m:accPr>
                      <m:e>
                        <m:r>
                          <a:rPr lang="en-US" sz="2400" i="1" dirty="0">
                            <a:latin typeface="Cambria Math"/>
                            <a:ea typeface="Cambria Math"/>
                            <a:cs typeface="Arial" charset="0"/>
                          </a:rPr>
                          <m:t>𝜏</m:t>
                        </m:r>
                      </m:e>
                    </m:acc>
                    <m:r>
                      <a:rPr lang="en-US" sz="2400" i="1" dirty="0">
                        <a:latin typeface="Cambria Math"/>
                        <a:cs typeface="Arial" charset="0"/>
                      </a:rPr>
                      <m:t> </m:t>
                    </m:r>
                  </m:oMath>
                </a14:m>
                <a:endParaRPr lang="en-US" sz="2400" dirty="0">
                  <a:cs typeface="Arial" charset="0"/>
                </a:endParaRPr>
              </a:p>
            </p:txBody>
          </p:sp>
        </mc:Choice>
        <mc:Fallback xmlns="">
          <p:sp>
            <p:nvSpPr>
              <p:cNvPr id="39939" name="Rectangle 3"/>
              <p:cNvSpPr>
                <a:spLocks noGrp="1" noRot="1" noChangeAspect="1" noMove="1" noResize="1" noEditPoints="1" noAdjustHandles="1" noChangeArrowheads="1" noChangeShapeType="1" noTextEdit="1"/>
              </p:cNvSpPr>
              <p:nvPr>
                <p:ph idx="1"/>
              </p:nvPr>
            </p:nvSpPr>
            <p:spPr>
              <a:xfrm>
                <a:off x="1524000" y="762000"/>
                <a:ext cx="7391400" cy="5867400"/>
              </a:xfrm>
              <a:blipFill>
                <a:blip r:embed="rId2"/>
                <a:stretch>
                  <a:fillRect l="-1237" t="-831" b="-135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4000" y="228600"/>
            <a:ext cx="4876800" cy="6629400"/>
          </a:xfrm>
        </p:spPr>
        <p:txBody>
          <a:bodyPr>
            <a:normAutofit lnSpcReduction="10000"/>
          </a:bodyPr>
          <a:lstStyle/>
          <a:p>
            <a:pPr algn="ctr" eaLnBrk="1" hangingPunct="1">
              <a:buFontTx/>
              <a:buNone/>
            </a:pPr>
            <a:r>
              <a:rPr lang="en-US" sz="2400" dirty="0"/>
              <a:t>Dot products:</a:t>
            </a:r>
          </a:p>
          <a:p>
            <a:pPr algn="ctr" eaLnBrk="1" hangingPunct="1">
              <a:buFontTx/>
              <a:buNone/>
            </a:pPr>
            <a:r>
              <a:rPr lang="en-US" sz="3600" dirty="0"/>
              <a:t>A </a:t>
            </a:r>
            <a:r>
              <a:rPr lang="en-US" sz="3600" dirty="0">
                <a:cs typeface="Arial" charset="0"/>
              </a:rPr>
              <a:t>• B =  AB </a:t>
            </a:r>
            <a:r>
              <a:rPr lang="en-US" sz="3600" dirty="0" err="1">
                <a:cs typeface="Arial" charset="0"/>
              </a:rPr>
              <a:t>cos</a:t>
            </a:r>
            <a:r>
              <a:rPr lang="en-US" sz="3600" dirty="0">
                <a:cs typeface="Arial" charset="0"/>
              </a:rPr>
              <a:t> </a:t>
            </a:r>
            <a:r>
              <a:rPr lang="en-US" sz="3600" dirty="0">
                <a:latin typeface="Symbol" pitchFamily="18" charset="2"/>
                <a:cs typeface="Arial" charset="0"/>
              </a:rPr>
              <a:t>q</a:t>
            </a:r>
            <a:r>
              <a:rPr lang="en-US" sz="2400" dirty="0">
                <a:latin typeface="Symbol" pitchFamily="18" charset="2"/>
                <a:cs typeface="Arial" charset="0"/>
              </a:rPr>
              <a:t>  </a:t>
            </a:r>
            <a:r>
              <a:rPr lang="en-US" sz="2400" dirty="0">
                <a:cs typeface="Arial" charset="0"/>
              </a:rPr>
              <a:t>(a scalar with magnitude only, no direction)</a:t>
            </a:r>
          </a:p>
          <a:p>
            <a:pPr algn="ctr" eaLnBrk="1" hangingPunct="1">
              <a:buFontTx/>
              <a:buNone/>
            </a:pPr>
            <a:r>
              <a:rPr lang="en-US" sz="2400" dirty="0">
                <a:cs typeface="Arial" charset="0"/>
              </a:rPr>
              <a:t>(6)(4) </a:t>
            </a:r>
            <a:r>
              <a:rPr lang="en-US" sz="2400" dirty="0" err="1">
                <a:cs typeface="Arial" charset="0"/>
              </a:rPr>
              <a:t>cos</a:t>
            </a:r>
            <a:r>
              <a:rPr lang="en-US" sz="2400" dirty="0">
                <a:cs typeface="Arial" charset="0"/>
              </a:rPr>
              <a:t> 100˚</a:t>
            </a:r>
          </a:p>
          <a:p>
            <a:pPr algn="ctr" eaLnBrk="1" hangingPunct="1">
              <a:buFont typeface="Symbol"/>
              <a:buChar char="="/>
            </a:pPr>
            <a:r>
              <a:rPr lang="en-US" sz="2400" dirty="0">
                <a:latin typeface="Symbol" pitchFamily="18" charset="2"/>
                <a:cs typeface="Arial" charset="0"/>
              </a:rPr>
              <a:t>- 4.17</a:t>
            </a:r>
          </a:p>
          <a:p>
            <a:pPr marL="0" indent="0" algn="ctr" eaLnBrk="1" hangingPunct="1">
              <a:buNone/>
            </a:pPr>
            <a:r>
              <a:rPr lang="en-US" sz="2400" dirty="0">
                <a:cs typeface="Arial" charset="0"/>
              </a:rPr>
              <a:t>Cross products:</a:t>
            </a:r>
          </a:p>
          <a:p>
            <a:pPr algn="ctr" eaLnBrk="1" hangingPunct="1">
              <a:buFontTx/>
              <a:buNone/>
            </a:pPr>
            <a:r>
              <a:rPr lang="en-US" sz="2400" u="sng" dirty="0">
                <a:cs typeface="Arial" charset="0"/>
              </a:rPr>
              <a:t>Cross products yield vectors with both magnitude and direction</a:t>
            </a:r>
          </a:p>
          <a:p>
            <a:pPr algn="ctr" eaLnBrk="1" hangingPunct="1">
              <a:buFontTx/>
              <a:buNone/>
            </a:pPr>
            <a:r>
              <a:rPr lang="en-US" sz="2400" u="sng" dirty="0">
                <a:cs typeface="Arial" charset="0"/>
              </a:rPr>
              <a:t>Magnitude</a:t>
            </a:r>
            <a:r>
              <a:rPr lang="en-US" sz="2400" dirty="0">
                <a:cs typeface="Arial" charset="0"/>
              </a:rPr>
              <a:t> of Cross products:</a:t>
            </a:r>
          </a:p>
          <a:p>
            <a:pPr algn="ctr" eaLnBrk="1" hangingPunct="1">
              <a:buFontTx/>
              <a:buNone/>
            </a:pPr>
            <a:r>
              <a:rPr lang="en-US" sz="3600" dirty="0">
                <a:cs typeface="Arial" charset="0"/>
              </a:rPr>
              <a:t>A </a:t>
            </a:r>
            <a:r>
              <a:rPr lang="en-US" sz="3600" b="1" dirty="0">
                <a:cs typeface="Arial" charset="0"/>
              </a:rPr>
              <a:t>x</a:t>
            </a:r>
            <a:r>
              <a:rPr lang="en-US" sz="3600" dirty="0">
                <a:cs typeface="Arial" charset="0"/>
              </a:rPr>
              <a:t> B = AB sin </a:t>
            </a:r>
            <a:r>
              <a:rPr lang="en-US" sz="3600" dirty="0">
                <a:latin typeface="Symbol" pitchFamily="18" charset="2"/>
                <a:cs typeface="Arial" charset="0"/>
              </a:rPr>
              <a:t>q</a:t>
            </a:r>
          </a:p>
          <a:p>
            <a:pPr algn="ctr" eaLnBrk="1" hangingPunct="1">
              <a:buFontTx/>
              <a:buNone/>
            </a:pPr>
            <a:r>
              <a:rPr lang="en-US" sz="2400" dirty="0">
                <a:cs typeface="Arial" charset="0"/>
              </a:rPr>
              <a:t>(6)(4) sin 100 ˚</a:t>
            </a:r>
          </a:p>
          <a:p>
            <a:pPr algn="ctr" eaLnBrk="1" hangingPunct="1">
              <a:buFontTx/>
              <a:buNone/>
            </a:pPr>
            <a:r>
              <a:rPr lang="en-US" sz="2400" dirty="0">
                <a:cs typeface="Arial" charset="0"/>
              </a:rPr>
              <a:t>= 23.64</a:t>
            </a:r>
          </a:p>
        </p:txBody>
      </p:sp>
      <p:grpSp>
        <p:nvGrpSpPr>
          <p:cNvPr id="8" name="Group 7"/>
          <p:cNvGrpSpPr/>
          <p:nvPr/>
        </p:nvGrpSpPr>
        <p:grpSpPr>
          <a:xfrm>
            <a:off x="7315200" y="1181100"/>
            <a:ext cx="1295400" cy="2057400"/>
            <a:chOff x="7010400" y="990600"/>
            <a:chExt cx="1295400" cy="2057400"/>
          </a:xfrm>
        </p:grpSpPr>
        <p:cxnSp>
          <p:nvCxnSpPr>
            <p:cNvPr id="3" name="Straight Arrow Connector 2"/>
            <p:cNvCxnSpPr/>
            <p:nvPr/>
          </p:nvCxnSpPr>
          <p:spPr>
            <a:xfrm flipV="1">
              <a:off x="7010400" y="990600"/>
              <a:ext cx="1143000" cy="2057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0" y="1840468"/>
              <a:ext cx="685800" cy="369332"/>
            </a:xfrm>
            <a:prstGeom prst="rect">
              <a:avLst/>
            </a:prstGeom>
            <a:noFill/>
          </p:spPr>
          <p:txBody>
            <a:bodyPr wrap="square" rtlCol="0">
              <a:spAutoFit/>
            </a:bodyPr>
            <a:lstStyle/>
            <a:p>
              <a:r>
                <a:rPr lang="en-US" dirty="0"/>
                <a:t>A= 6</a:t>
              </a:r>
            </a:p>
          </p:txBody>
        </p:sp>
      </p:grpSp>
      <p:grpSp>
        <p:nvGrpSpPr>
          <p:cNvPr id="9" name="Group 8"/>
          <p:cNvGrpSpPr/>
          <p:nvPr/>
        </p:nvGrpSpPr>
        <p:grpSpPr>
          <a:xfrm>
            <a:off x="7010400" y="3962400"/>
            <a:ext cx="876300" cy="609600"/>
            <a:chOff x="7010400" y="3962400"/>
            <a:chExt cx="876300" cy="609600"/>
          </a:xfrm>
        </p:grpSpPr>
        <p:cxnSp>
          <p:nvCxnSpPr>
            <p:cNvPr id="5" name="Straight Arrow Connector 4"/>
            <p:cNvCxnSpPr/>
            <p:nvPr/>
          </p:nvCxnSpPr>
          <p:spPr>
            <a:xfrm flipH="1" flipV="1">
              <a:off x="7010400" y="3962400"/>
              <a:ext cx="838200" cy="3048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62800" y="4202668"/>
              <a:ext cx="723900" cy="369332"/>
            </a:xfrm>
            <a:prstGeom prst="rect">
              <a:avLst/>
            </a:prstGeom>
            <a:noFill/>
          </p:spPr>
          <p:txBody>
            <a:bodyPr wrap="square" rtlCol="0">
              <a:spAutoFit/>
            </a:bodyPr>
            <a:lstStyle/>
            <a:p>
              <a:r>
                <a:rPr lang="en-US" dirty="0"/>
                <a:t>B= 4</a:t>
              </a:r>
            </a:p>
          </p:txBody>
        </p:sp>
      </p:grpSp>
      <p:sp>
        <p:nvSpPr>
          <p:cNvPr id="10" name="TextBox 9"/>
          <p:cNvSpPr txBox="1"/>
          <p:nvPr/>
        </p:nvSpPr>
        <p:spPr>
          <a:xfrm>
            <a:off x="6972300" y="2438400"/>
            <a:ext cx="647700" cy="523220"/>
          </a:xfrm>
          <a:prstGeom prst="rect">
            <a:avLst/>
          </a:prstGeom>
          <a:noFill/>
        </p:spPr>
        <p:txBody>
          <a:bodyPr wrap="square" rtlCol="0">
            <a:spAutoFit/>
          </a:bodyPr>
          <a:lstStyle/>
          <a:p>
            <a:r>
              <a:rPr lang="en-US" sz="1400" dirty="0">
                <a:latin typeface="Symbol" pitchFamily="18" charset="2"/>
              </a:rPr>
              <a:t>q</a:t>
            </a:r>
            <a:r>
              <a:rPr lang="en-US" sz="1400" dirty="0"/>
              <a:t> = 100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1.11022E-16 -2.22222E-6 L -0.05833 -0.15555 " pathEditMode="relative" rAng="0" ptsTypes="AA">
                                      <p:cBhvr>
                                        <p:cTn id="14" dur="2000" fill="hold"/>
                                        <p:tgtEl>
                                          <p:spTgt spid="9"/>
                                        </p:tgtEl>
                                        <p:attrNameLst>
                                          <p:attrName>ppt_x</p:attrName>
                                          <p:attrName>ppt_y</p:attrName>
                                        </p:attrNameLst>
                                      </p:cBhvr>
                                      <p:rCtr x="-2917" y="-777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3661"/>
            <a:ext cx="6589199" cy="1280890"/>
          </a:xfrm>
        </p:spPr>
        <p:txBody>
          <a:bodyPr>
            <a:normAutofit fontScale="90000"/>
          </a:bodyPr>
          <a:lstStyle/>
          <a:p>
            <a:pPr eaLnBrk="1" hangingPunct="1"/>
            <a:br>
              <a:rPr lang="en-US" dirty="0">
                <a:cs typeface="Arial" charset="0"/>
              </a:rPr>
            </a:br>
            <a:r>
              <a:rPr lang="en-US" sz="3200" dirty="0">
                <a:cs typeface="Arial" charset="0"/>
              </a:rPr>
              <a:t>Use the “right-hand rule” to determine the </a:t>
            </a:r>
            <a:r>
              <a:rPr lang="en-US" sz="3200" u="sng" dirty="0">
                <a:cs typeface="Arial" charset="0"/>
              </a:rPr>
              <a:t>direction</a:t>
            </a:r>
            <a:r>
              <a:rPr lang="en-US" sz="3200" dirty="0">
                <a:cs typeface="Arial" charset="0"/>
              </a:rPr>
              <a:t> of the resultant vector.</a:t>
            </a:r>
            <a:br>
              <a:rPr lang="en-US" sz="3200" dirty="0">
                <a:cs typeface="Arial" charset="0"/>
              </a:rPr>
            </a:br>
            <a:endParaRPr lang="en-US" sz="3200" dirty="0"/>
          </a:p>
        </p:txBody>
      </p:sp>
      <p:pic>
        <p:nvPicPr>
          <p:cNvPr id="11266" name="Picture 2" descr="http://people.revoledu.com/kardi/tutorial/LinearAlgebra/images/VectorCrossProduct_clip_image00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724400" cy="432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2800" dirty="0">
                <a:cs typeface="Arial" charset="0"/>
              </a:rPr>
              <a:t>Multiplication using unit vector notation….</a:t>
            </a:r>
            <a:br>
              <a:rPr lang="en-US" sz="2800" dirty="0">
                <a:cs typeface="Arial" charset="0"/>
              </a:rPr>
            </a:br>
            <a:r>
              <a:rPr lang="en-US" sz="2800" dirty="0"/>
              <a:t>Direction of cross products for unit vectors</a:t>
            </a:r>
          </a:p>
        </p:txBody>
      </p:sp>
      <p:sp>
        <p:nvSpPr>
          <p:cNvPr id="51203" name="Rectangle 3"/>
          <p:cNvSpPr>
            <a:spLocks noGrp="1" noChangeArrowheads="1"/>
          </p:cNvSpPr>
          <p:nvPr>
            <p:ph idx="1"/>
          </p:nvPr>
        </p:nvSpPr>
        <p:spPr>
          <a:xfrm>
            <a:off x="457200" y="1600200"/>
            <a:ext cx="2286000" cy="4525963"/>
          </a:xfrm>
        </p:spPr>
        <p:txBody>
          <a:bodyPr/>
          <a:lstStyle/>
          <a:p>
            <a:pPr eaLnBrk="1" hangingPunct="1">
              <a:buFontTx/>
              <a:buNone/>
            </a:pPr>
            <a:r>
              <a:rPr lang="en-US" b="1"/>
              <a:t>i x j = k</a:t>
            </a:r>
          </a:p>
          <a:p>
            <a:pPr eaLnBrk="1" hangingPunct="1">
              <a:buFontTx/>
              <a:buNone/>
            </a:pPr>
            <a:r>
              <a:rPr lang="en-US" b="1"/>
              <a:t>j x k = i</a:t>
            </a:r>
          </a:p>
          <a:p>
            <a:pPr eaLnBrk="1" hangingPunct="1">
              <a:buFontTx/>
              <a:buNone/>
            </a:pPr>
            <a:r>
              <a:rPr lang="en-US" b="1"/>
              <a:t>k x i = j</a:t>
            </a:r>
          </a:p>
          <a:p>
            <a:pPr eaLnBrk="1" hangingPunct="1">
              <a:buFontTx/>
              <a:buNone/>
            </a:pPr>
            <a:endParaRPr lang="en-US" b="1"/>
          </a:p>
          <a:p>
            <a:pPr eaLnBrk="1" hangingPunct="1">
              <a:buFontTx/>
              <a:buNone/>
            </a:pPr>
            <a:r>
              <a:rPr lang="en-US" b="1"/>
              <a:t>j x i = -k</a:t>
            </a:r>
          </a:p>
          <a:p>
            <a:pPr eaLnBrk="1" hangingPunct="1">
              <a:buFontTx/>
              <a:buNone/>
            </a:pPr>
            <a:r>
              <a:rPr lang="en-US" b="1"/>
              <a:t>k x j = -i</a:t>
            </a:r>
          </a:p>
          <a:p>
            <a:pPr eaLnBrk="1" hangingPunct="1">
              <a:buFontTx/>
              <a:buNone/>
            </a:pPr>
            <a:r>
              <a:rPr lang="en-US" b="1"/>
              <a:t>i x k = -j</a:t>
            </a:r>
            <a:endParaRPr lang="en-US"/>
          </a:p>
        </p:txBody>
      </p:sp>
      <p:sp>
        <p:nvSpPr>
          <p:cNvPr id="51204" name="Text Box 4"/>
          <p:cNvSpPr txBox="1">
            <a:spLocks noChangeArrowheads="1"/>
          </p:cNvSpPr>
          <p:nvPr/>
        </p:nvSpPr>
        <p:spPr bwMode="auto">
          <a:xfrm>
            <a:off x="5105400" y="33528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400" b="1"/>
              <a:t>ijkijk</a:t>
            </a:r>
          </a:p>
        </p:txBody>
      </p:sp>
      <p:sp>
        <p:nvSpPr>
          <p:cNvPr id="51205" name="Line 5"/>
          <p:cNvSpPr>
            <a:spLocks noChangeShapeType="1"/>
          </p:cNvSpPr>
          <p:nvPr/>
        </p:nvSpPr>
        <p:spPr bwMode="auto">
          <a:xfrm>
            <a:off x="5029200" y="3124200"/>
            <a:ext cx="152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Line 6"/>
          <p:cNvSpPr>
            <a:spLocks noChangeShapeType="1"/>
          </p:cNvSpPr>
          <p:nvPr/>
        </p:nvSpPr>
        <p:spPr bwMode="auto">
          <a:xfrm>
            <a:off x="5029200" y="4267200"/>
            <a:ext cx="1524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Text Box 7"/>
          <p:cNvSpPr txBox="1">
            <a:spLocks noChangeArrowheads="1"/>
          </p:cNvSpPr>
          <p:nvPr/>
        </p:nvSpPr>
        <p:spPr bwMode="auto">
          <a:xfrm>
            <a:off x="6543675" y="2671763"/>
            <a:ext cx="53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5400"/>
              <a:t>+</a:t>
            </a:r>
          </a:p>
        </p:txBody>
      </p:sp>
      <p:sp>
        <p:nvSpPr>
          <p:cNvPr id="51208" name="Text Box 8"/>
          <p:cNvSpPr txBox="1">
            <a:spLocks noChangeArrowheads="1"/>
          </p:cNvSpPr>
          <p:nvPr/>
        </p:nvSpPr>
        <p:spPr bwMode="auto">
          <a:xfrm>
            <a:off x="6781800" y="3870325"/>
            <a:ext cx="38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2" dur="500"/>
                                        <p:tgtEl>
                                          <p:spTgt spid="51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7" dur="500"/>
                                        <p:tgtEl>
                                          <p:spTgt spid="512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2" dur="500"/>
                                        <p:tgtEl>
                                          <p:spTgt spid="512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4"/>
                                        </p:tgtEl>
                                        <p:attrNameLst>
                                          <p:attrName>style.visibility</p:attrName>
                                        </p:attrNameLst>
                                      </p:cBhvr>
                                      <p:to>
                                        <p:strVal val="visible"/>
                                      </p:to>
                                    </p:set>
                                    <p:animEffect transition="in" filter="blinds(horizontal)">
                                      <p:cBhvr>
                                        <p:cTn id="37" dur="500"/>
                                        <p:tgtEl>
                                          <p:spTgt spid="51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5"/>
                                        </p:tgtEl>
                                        <p:attrNameLst>
                                          <p:attrName>style.visibility</p:attrName>
                                        </p:attrNameLst>
                                      </p:cBhvr>
                                      <p:to>
                                        <p:strVal val="visible"/>
                                      </p:to>
                                    </p:set>
                                    <p:animEffect transition="in" filter="blinds(horizontal)">
                                      <p:cBhvr>
                                        <p:cTn id="42" dur="500"/>
                                        <p:tgtEl>
                                          <p:spTgt spid="512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07"/>
                                        </p:tgtEl>
                                        <p:attrNameLst>
                                          <p:attrName>style.visibility</p:attrName>
                                        </p:attrNameLst>
                                      </p:cBhvr>
                                      <p:to>
                                        <p:strVal val="visible"/>
                                      </p:to>
                                    </p:set>
                                    <p:animEffect transition="in" filter="blinds(horizontal)">
                                      <p:cBhvr>
                                        <p:cTn id="47" dur="500"/>
                                        <p:tgtEl>
                                          <p:spTgt spid="512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06"/>
                                        </p:tgtEl>
                                        <p:attrNameLst>
                                          <p:attrName>style.visibility</p:attrName>
                                        </p:attrNameLst>
                                      </p:cBhvr>
                                      <p:to>
                                        <p:strVal val="visible"/>
                                      </p:to>
                                    </p:set>
                                    <p:animEffect transition="in" filter="blinds(horizontal)">
                                      <p:cBhvr>
                                        <p:cTn id="52" dur="500"/>
                                        <p:tgtEl>
                                          <p:spTgt spid="51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08"/>
                                        </p:tgtEl>
                                        <p:attrNameLst>
                                          <p:attrName>style.visibility</p:attrName>
                                        </p:attrNameLst>
                                      </p:cBhvr>
                                      <p:to>
                                        <p:strVal val="visible"/>
                                      </p:to>
                                    </p:set>
                                    <p:animEffect transition="in" filter="blinds(horizontal)">
                                      <p:cBhvr>
                                        <p:cTn id="57"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4" grpId="0"/>
      <p:bldP spid="51205" grpId="0" animBg="1"/>
      <p:bldP spid="51206" grpId="0" animBg="1"/>
      <p:bldP spid="51207" grpId="0"/>
      <p:bldP spid="512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0" y="76200"/>
            <a:ext cx="7543800" cy="6096000"/>
          </a:xfrm>
        </p:spPr>
        <p:txBody>
          <a:bodyPr>
            <a:normAutofit/>
          </a:bodyPr>
          <a:lstStyle/>
          <a:p>
            <a:pPr eaLnBrk="1" hangingPunct="1">
              <a:buFontTx/>
              <a:buNone/>
            </a:pPr>
            <a:r>
              <a:rPr lang="en-US" sz="2400" dirty="0"/>
              <a:t>For DOT products, only co-linear components yield a non-zero answer. </a:t>
            </a:r>
          </a:p>
          <a:p>
            <a:pPr eaLnBrk="1" hangingPunct="1">
              <a:buFontTx/>
              <a:buNone/>
            </a:pPr>
            <a:r>
              <a:rPr lang="en-US" sz="2400" dirty="0"/>
              <a:t>3</a:t>
            </a:r>
            <a:r>
              <a:rPr lang="en-US" sz="2400" b="1" dirty="0"/>
              <a:t>i</a:t>
            </a:r>
            <a:r>
              <a:rPr lang="en-US" sz="2400" b="1" i="1" dirty="0"/>
              <a:t> </a:t>
            </a:r>
            <a:r>
              <a:rPr lang="en-US" sz="2400" b="1" dirty="0">
                <a:cs typeface="Arial" charset="0"/>
              </a:rPr>
              <a:t>•</a:t>
            </a:r>
            <a:r>
              <a:rPr lang="en-US" sz="2400" dirty="0">
                <a:cs typeface="Arial" charset="0"/>
              </a:rPr>
              <a:t> 4</a:t>
            </a:r>
            <a:r>
              <a:rPr lang="en-US" sz="2400" b="1" dirty="0">
                <a:cs typeface="Arial" charset="0"/>
              </a:rPr>
              <a:t>i = 12 </a:t>
            </a:r>
            <a:r>
              <a:rPr lang="en-US" sz="2400" dirty="0">
                <a:cs typeface="Arial" charset="0"/>
              </a:rPr>
              <a:t>(NOT </a:t>
            </a:r>
            <a:r>
              <a:rPr lang="en-US" sz="2400" b="1" dirty="0" err="1">
                <a:cs typeface="Arial" charset="0"/>
              </a:rPr>
              <a:t>i</a:t>
            </a:r>
            <a:r>
              <a:rPr lang="en-US" sz="2400" b="1" dirty="0">
                <a:cs typeface="Arial" charset="0"/>
              </a:rPr>
              <a:t>  </a:t>
            </a:r>
            <a:r>
              <a:rPr lang="en-US" sz="2400" dirty="0">
                <a:cs typeface="Arial" charset="0"/>
              </a:rPr>
              <a:t>- dot product yield </a:t>
            </a:r>
            <a:r>
              <a:rPr lang="en-US" sz="2400" u="sng" dirty="0">
                <a:cs typeface="Arial" charset="0"/>
              </a:rPr>
              <a:t>scalars</a:t>
            </a:r>
            <a:r>
              <a:rPr lang="en-US" sz="2400" dirty="0">
                <a:cs typeface="Arial" charset="0"/>
              </a:rPr>
              <a:t>)</a:t>
            </a:r>
          </a:p>
          <a:p>
            <a:pPr eaLnBrk="1" hangingPunct="1">
              <a:buFontTx/>
              <a:buNone/>
            </a:pPr>
            <a:r>
              <a:rPr lang="en-US" sz="2400" dirty="0">
                <a:cs typeface="Arial" charset="0"/>
              </a:rPr>
              <a:t>3</a:t>
            </a:r>
            <a:r>
              <a:rPr lang="en-US" sz="2400" b="1" dirty="0">
                <a:cs typeface="Arial" charset="0"/>
              </a:rPr>
              <a:t>i</a:t>
            </a:r>
            <a:r>
              <a:rPr lang="en-US" sz="2400" dirty="0">
                <a:cs typeface="Arial" charset="0"/>
              </a:rPr>
              <a:t> </a:t>
            </a:r>
            <a:r>
              <a:rPr lang="en-US" sz="2400" b="1" dirty="0">
                <a:cs typeface="Arial" charset="0"/>
              </a:rPr>
              <a:t>x</a:t>
            </a:r>
            <a:r>
              <a:rPr lang="en-US" sz="2400" dirty="0">
                <a:cs typeface="Arial" charset="0"/>
              </a:rPr>
              <a:t> 4</a:t>
            </a:r>
            <a:r>
              <a:rPr lang="en-US" sz="2400" b="1" dirty="0">
                <a:cs typeface="Arial" charset="0"/>
              </a:rPr>
              <a:t>i</a:t>
            </a:r>
            <a:r>
              <a:rPr lang="en-US" sz="2400" dirty="0">
                <a:cs typeface="Arial" charset="0"/>
              </a:rPr>
              <a:t> = 0</a:t>
            </a:r>
          </a:p>
          <a:p>
            <a:pPr eaLnBrk="1" hangingPunct="1">
              <a:buFontTx/>
              <a:buNone/>
            </a:pPr>
            <a:r>
              <a:rPr lang="en-US" sz="2400" dirty="0">
                <a:cs typeface="Arial" charset="0"/>
              </a:rPr>
              <a:t>Why?   (3)(4) </a:t>
            </a:r>
            <a:r>
              <a:rPr lang="en-US" sz="2400" dirty="0" err="1">
                <a:cs typeface="Arial" charset="0"/>
              </a:rPr>
              <a:t>cos</a:t>
            </a:r>
            <a:r>
              <a:rPr lang="en-US" sz="2400" dirty="0">
                <a:cs typeface="Arial" charset="0"/>
              </a:rPr>
              <a:t> 0˚ = 12	   and    (3)(4) sin 0˚ = 0</a:t>
            </a:r>
          </a:p>
          <a:p>
            <a:pPr eaLnBrk="1" hangingPunct="1">
              <a:buFontTx/>
              <a:buNone/>
            </a:pPr>
            <a:r>
              <a:rPr lang="en-US" sz="2400" dirty="0"/>
              <a:t>For CROSS vectors, only perpendicular components yield a non-zero answer.</a:t>
            </a:r>
          </a:p>
          <a:p>
            <a:pPr eaLnBrk="1" hangingPunct="1">
              <a:buFontTx/>
              <a:buNone/>
            </a:pPr>
            <a:r>
              <a:rPr lang="en-US" sz="2400" dirty="0"/>
              <a:t>3</a:t>
            </a:r>
            <a:r>
              <a:rPr lang="en-US" sz="2400" b="1" dirty="0"/>
              <a:t>i</a:t>
            </a:r>
            <a:r>
              <a:rPr lang="en-US" sz="2400" b="1" i="1" dirty="0"/>
              <a:t> </a:t>
            </a:r>
            <a:r>
              <a:rPr lang="en-US" sz="2400" b="1" dirty="0">
                <a:cs typeface="Arial" charset="0"/>
              </a:rPr>
              <a:t>•</a:t>
            </a:r>
            <a:r>
              <a:rPr lang="en-US" sz="2400" dirty="0">
                <a:cs typeface="Arial" charset="0"/>
              </a:rPr>
              <a:t>  4</a:t>
            </a:r>
            <a:r>
              <a:rPr lang="en-US" sz="2400" b="1" dirty="0">
                <a:cs typeface="Arial" charset="0"/>
              </a:rPr>
              <a:t>j = 0</a:t>
            </a:r>
            <a:endParaRPr lang="en-US" sz="2400" dirty="0">
              <a:cs typeface="Arial" charset="0"/>
            </a:endParaRPr>
          </a:p>
          <a:p>
            <a:pPr eaLnBrk="1" hangingPunct="1">
              <a:buFontTx/>
              <a:buNone/>
            </a:pPr>
            <a:r>
              <a:rPr lang="en-US" sz="2400" dirty="0">
                <a:cs typeface="Arial" charset="0"/>
              </a:rPr>
              <a:t>3</a:t>
            </a:r>
            <a:r>
              <a:rPr lang="en-US" sz="2400" b="1" dirty="0">
                <a:cs typeface="Arial" charset="0"/>
              </a:rPr>
              <a:t>i</a:t>
            </a:r>
            <a:r>
              <a:rPr lang="en-US" sz="2400" dirty="0">
                <a:cs typeface="Arial" charset="0"/>
              </a:rPr>
              <a:t> </a:t>
            </a:r>
            <a:r>
              <a:rPr lang="en-US" sz="2400" b="1" dirty="0">
                <a:cs typeface="Arial" charset="0"/>
              </a:rPr>
              <a:t>x</a:t>
            </a:r>
            <a:r>
              <a:rPr lang="en-US" sz="2400" dirty="0">
                <a:cs typeface="Arial" charset="0"/>
              </a:rPr>
              <a:t> 4</a:t>
            </a:r>
            <a:r>
              <a:rPr lang="en-US" sz="2400" b="1" dirty="0">
                <a:cs typeface="Arial" charset="0"/>
              </a:rPr>
              <a:t>j</a:t>
            </a:r>
            <a:r>
              <a:rPr lang="en-US" sz="2400" dirty="0">
                <a:cs typeface="Arial" charset="0"/>
              </a:rPr>
              <a:t> = 12</a:t>
            </a:r>
            <a:r>
              <a:rPr lang="en-US" sz="2400" b="1" dirty="0">
                <a:cs typeface="Arial" charset="0"/>
              </a:rPr>
              <a:t>k </a:t>
            </a:r>
            <a:r>
              <a:rPr lang="en-US" sz="2400" dirty="0">
                <a:cs typeface="Arial" charset="0"/>
              </a:rPr>
              <a:t>(</a:t>
            </a:r>
            <a:r>
              <a:rPr lang="en-US" sz="2400" b="1" dirty="0">
                <a:cs typeface="Arial" charset="0"/>
              </a:rPr>
              <a:t>k</a:t>
            </a:r>
            <a:r>
              <a:rPr lang="en-US" sz="2400" dirty="0">
                <a:cs typeface="Arial" charset="0"/>
              </a:rPr>
              <a:t> because cross products yield </a:t>
            </a:r>
            <a:r>
              <a:rPr lang="en-US" sz="2400" u="sng" dirty="0">
                <a:cs typeface="Arial" charset="0"/>
              </a:rPr>
              <a:t>vectors</a:t>
            </a:r>
            <a:r>
              <a:rPr lang="en-US" sz="2400" dirty="0">
                <a:cs typeface="Arial" charset="0"/>
              </a:rPr>
              <a:t>)</a:t>
            </a:r>
          </a:p>
          <a:p>
            <a:pPr eaLnBrk="1" hangingPunct="1">
              <a:buFontTx/>
              <a:buNone/>
            </a:pPr>
            <a:r>
              <a:rPr lang="en-US" sz="2400" dirty="0">
                <a:cs typeface="Arial" charset="0"/>
              </a:rPr>
              <a:t>Why?  (3)(4) </a:t>
            </a:r>
            <a:r>
              <a:rPr lang="en-US" sz="2400" dirty="0" err="1">
                <a:cs typeface="Arial" charset="0"/>
              </a:rPr>
              <a:t>cos</a:t>
            </a:r>
            <a:r>
              <a:rPr lang="en-US" sz="2400" dirty="0">
                <a:cs typeface="Arial" charset="0"/>
              </a:rPr>
              <a:t> 90˚ = 0	  (3)(4) sin 90˚ = 12</a:t>
            </a:r>
          </a:p>
          <a:p>
            <a:pPr eaLnBrk="1" hangingPunct="1">
              <a:buFontTx/>
              <a:buNone/>
            </a:pPr>
            <a:r>
              <a:rPr lang="en-US" sz="2400" dirty="0">
                <a:cs typeface="Arial" charset="0"/>
              </a:rPr>
              <a:t>The </a:t>
            </a:r>
            <a:r>
              <a:rPr lang="en-US" sz="2400" u="sng" dirty="0">
                <a:cs typeface="Arial" charset="0"/>
              </a:rPr>
              <a:t>direction</a:t>
            </a:r>
            <a:r>
              <a:rPr lang="en-US" sz="2400" dirty="0">
                <a:cs typeface="Arial" charset="0"/>
              </a:rPr>
              <a:t> is along the </a:t>
            </a:r>
            <a:r>
              <a:rPr lang="en-US" sz="2400" b="1" dirty="0">
                <a:cs typeface="Arial" charset="0"/>
              </a:rPr>
              <a:t>k</a:t>
            </a:r>
            <a:r>
              <a:rPr lang="en-US" sz="2400" dirty="0">
                <a:cs typeface="Arial" charset="0"/>
              </a:rPr>
              <a:t>-axis</a:t>
            </a:r>
          </a:p>
          <a:p>
            <a:pPr eaLnBrk="1" hangingPunct="1">
              <a:buFontTx/>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28600"/>
            <a:ext cx="7772400" cy="1470025"/>
          </a:xfrm>
        </p:spPr>
        <p:txBody>
          <a:bodyPr/>
          <a:lstStyle/>
          <a:p>
            <a:pPr eaLnBrk="1" hangingPunct="1"/>
            <a:r>
              <a:rPr lang="en-US" dirty="0"/>
              <a:t>Vectors</a:t>
            </a:r>
          </a:p>
        </p:txBody>
      </p:sp>
      <p:sp>
        <p:nvSpPr>
          <p:cNvPr id="2051" name="Rectangle 3"/>
          <p:cNvSpPr>
            <a:spLocks noGrp="1" noChangeArrowheads="1"/>
          </p:cNvSpPr>
          <p:nvPr>
            <p:ph type="subTitle" idx="1"/>
          </p:nvPr>
        </p:nvSpPr>
        <p:spPr>
          <a:xfrm>
            <a:off x="1447800" y="1828800"/>
            <a:ext cx="7391400" cy="4800600"/>
          </a:xfrm>
        </p:spPr>
        <p:txBody>
          <a:bodyPr/>
          <a:lstStyle/>
          <a:p>
            <a:pPr algn="l" eaLnBrk="1" hangingPunct="1">
              <a:lnSpc>
                <a:spcPct val="90000"/>
              </a:lnSpc>
            </a:pPr>
            <a:endParaRPr lang="en-US" b="1" u="sng" dirty="0">
              <a:solidFill>
                <a:srgbClr val="FF0000"/>
              </a:solidFill>
            </a:endParaRPr>
          </a:p>
          <a:p>
            <a:pPr algn="l" eaLnBrk="1" hangingPunct="1">
              <a:lnSpc>
                <a:spcPct val="90000"/>
              </a:lnSpc>
            </a:pPr>
            <a:r>
              <a:rPr lang="en-US" b="1" u="sng" dirty="0">
                <a:solidFill>
                  <a:schemeClr val="accent1"/>
                </a:solidFill>
              </a:rPr>
              <a:t>Vector</a:t>
            </a:r>
            <a:r>
              <a:rPr lang="en-US" b="1" dirty="0"/>
              <a:t>:  a quantity that has both magnitude (size) and direction</a:t>
            </a:r>
          </a:p>
          <a:p>
            <a:pPr algn="l" eaLnBrk="1" hangingPunct="1">
              <a:lnSpc>
                <a:spcPct val="90000"/>
              </a:lnSpc>
            </a:pPr>
            <a:endParaRPr lang="en-US" b="1" dirty="0"/>
          </a:p>
          <a:p>
            <a:pPr algn="l" eaLnBrk="1" hangingPunct="1">
              <a:lnSpc>
                <a:spcPct val="90000"/>
              </a:lnSpc>
            </a:pPr>
            <a:r>
              <a:rPr lang="en-US" b="1" dirty="0"/>
              <a:t>Examples:  displacement, velocity, acceleration</a:t>
            </a:r>
          </a:p>
          <a:p>
            <a:pPr algn="l" eaLnBrk="1" hangingPunct="1">
              <a:lnSpc>
                <a:spcPct val="90000"/>
              </a:lnSpc>
            </a:pPr>
            <a:endParaRPr lang="en-US" u="sng" dirty="0"/>
          </a:p>
          <a:p>
            <a:pPr algn="l" eaLnBrk="1" hangingPunct="1">
              <a:lnSpc>
                <a:spcPct val="90000"/>
              </a:lnSpc>
            </a:pPr>
            <a:r>
              <a:rPr lang="en-US" b="1" u="sng" dirty="0">
                <a:solidFill>
                  <a:schemeClr val="accent1"/>
                </a:solidFill>
              </a:rPr>
              <a:t>Scalar</a:t>
            </a:r>
            <a:r>
              <a:rPr lang="en-US" b="1" dirty="0"/>
              <a:t>:  a quantity that has no direction associated with it, only a magnitude</a:t>
            </a:r>
          </a:p>
          <a:p>
            <a:pPr algn="l" eaLnBrk="1" hangingPunct="1">
              <a:lnSpc>
                <a:spcPct val="90000"/>
              </a:lnSpc>
            </a:pPr>
            <a:endParaRPr lang="en-US" b="1" dirty="0"/>
          </a:p>
          <a:p>
            <a:pPr algn="l" eaLnBrk="1" hangingPunct="1">
              <a:lnSpc>
                <a:spcPct val="90000"/>
              </a:lnSpc>
            </a:pPr>
            <a:r>
              <a:rPr lang="en-US" b="1" dirty="0"/>
              <a:t>Examples:  distance, speed, time, mass</a:t>
            </a:r>
          </a:p>
          <a:p>
            <a:pPr algn="l" eaLnBrk="1" hangingPunct="1">
              <a:lnSpc>
                <a:spcPct val="90000"/>
              </a:lnSpc>
            </a:pPr>
            <a:endParaRPr lang="en-US" b="1" dirty="0"/>
          </a:p>
        </p:txBody>
      </p:sp>
    </p:spTree>
    <p:extLst>
      <p:ext uri="{BB962C8B-B14F-4D97-AF65-F5344CB8AC3E}">
        <p14:creationId xmlns:p14="http://schemas.microsoft.com/office/powerpoint/2010/main" val="1017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Effect transition="in" filter="blinds(horizontal)">
                                      <p:cBhvr>
                                        <p:cTn id="7" dur="500"/>
                                        <p:tgtEl>
                                          <p:spTgt spid="2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xEl>
                                              <p:pRg st="3" end="3"/>
                                            </p:txEl>
                                          </p:spTgt>
                                        </p:tgtEl>
                                        <p:attrNameLst>
                                          <p:attrName>style.visibility</p:attrName>
                                        </p:attrNameLst>
                                      </p:cBhvr>
                                      <p:to>
                                        <p:strVal val="visible"/>
                                      </p:to>
                                    </p:set>
                                    <p:animEffect transition="in" filter="blinds(horizontal)">
                                      <p:cBhvr>
                                        <p:cTn id="12" dur="500"/>
                                        <p:tgtEl>
                                          <p:spTgt spid="2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
                                            <p:txEl>
                                              <p:pRg st="5" end="5"/>
                                            </p:txEl>
                                          </p:spTgt>
                                        </p:tgtEl>
                                        <p:attrNameLst>
                                          <p:attrName>style.visibility</p:attrName>
                                        </p:attrNameLst>
                                      </p:cBhvr>
                                      <p:to>
                                        <p:strVal val="visible"/>
                                      </p:to>
                                    </p:set>
                                    <p:animEffect transition="in" filter="blinds(horizontal)">
                                      <p:cBhvr>
                                        <p:cTn id="17" dur="500"/>
                                        <p:tgtEl>
                                          <p:spTgt spid="20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1">
                                            <p:txEl>
                                              <p:pRg st="7" end="7"/>
                                            </p:txEl>
                                          </p:spTgt>
                                        </p:tgtEl>
                                        <p:attrNameLst>
                                          <p:attrName>style.visibility</p:attrName>
                                        </p:attrNameLst>
                                      </p:cBhvr>
                                      <p:to>
                                        <p:strVal val="visible"/>
                                      </p:to>
                                    </p:set>
                                    <p:animEffect transition="in" filter="blinds(horizontal)">
                                      <p:cBhvr>
                                        <p:cTn id="22" dur="500"/>
                                        <p:tgtEl>
                                          <p:spTgt spid="2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447800" y="533399"/>
            <a:ext cx="7391400" cy="6019793"/>
          </a:xfrm>
        </p:spPr>
        <p:txBody>
          <a:bodyPr/>
          <a:lstStyle/>
          <a:p>
            <a:pPr eaLnBrk="1" hangingPunct="1">
              <a:buFontTx/>
              <a:buNone/>
            </a:pPr>
            <a:r>
              <a:rPr lang="en-US" dirty="0"/>
              <a:t>Vectors are represented by arrows.</a:t>
            </a:r>
          </a:p>
          <a:p>
            <a:pPr eaLnBrk="1" hangingPunct="1">
              <a:buFontTx/>
              <a:buNone/>
            </a:pPr>
            <a:endParaRPr lang="en-US" dirty="0"/>
          </a:p>
          <a:p>
            <a:pPr eaLnBrk="1" hangingPunct="1">
              <a:buFontTx/>
              <a:buNone/>
            </a:pPr>
            <a:r>
              <a:rPr lang="en-US" dirty="0"/>
              <a:t>The length of the arrow represents the </a:t>
            </a:r>
            <a:r>
              <a:rPr lang="en-US" u="sng" dirty="0"/>
              <a:t>magnitude</a:t>
            </a:r>
            <a:r>
              <a:rPr lang="en-US" dirty="0"/>
              <a:t> (size) of the vector.</a:t>
            </a:r>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buFontTx/>
              <a:buNone/>
            </a:pPr>
            <a:r>
              <a:rPr lang="en-US" dirty="0"/>
              <a:t>And, the arrow points in the appropriate direction.</a:t>
            </a:r>
          </a:p>
        </p:txBody>
      </p:sp>
      <p:sp>
        <p:nvSpPr>
          <p:cNvPr id="4100" name="Line 4"/>
          <p:cNvSpPr>
            <a:spLocks noChangeShapeType="1"/>
          </p:cNvSpPr>
          <p:nvPr/>
        </p:nvSpPr>
        <p:spPr bwMode="auto">
          <a:xfrm>
            <a:off x="2688688" y="1143000"/>
            <a:ext cx="25146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a:off x="2476500" y="2209800"/>
            <a:ext cx="3276600" cy="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flipH="1" flipV="1">
            <a:off x="4114800" y="5562600"/>
            <a:ext cx="838200" cy="762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3"/>
          <p:cNvSpPr>
            <a:spLocks noChangeShapeType="1"/>
          </p:cNvSpPr>
          <p:nvPr/>
        </p:nvSpPr>
        <p:spPr bwMode="auto">
          <a:xfrm>
            <a:off x="1621888" y="3276600"/>
            <a:ext cx="10668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5318760" y="3245643"/>
            <a:ext cx="2590800" cy="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Text Box 15"/>
          <p:cNvSpPr txBox="1">
            <a:spLocks noChangeArrowheads="1"/>
          </p:cNvSpPr>
          <p:nvPr/>
        </p:nvSpPr>
        <p:spPr bwMode="auto">
          <a:xfrm>
            <a:off x="2889250" y="30622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20 m/s</a:t>
            </a:r>
          </a:p>
        </p:txBody>
      </p:sp>
      <p:sp>
        <p:nvSpPr>
          <p:cNvPr id="4112" name="Text Box 16"/>
          <p:cNvSpPr txBox="1">
            <a:spLocks noChangeArrowheads="1"/>
          </p:cNvSpPr>
          <p:nvPr/>
        </p:nvSpPr>
        <p:spPr bwMode="auto">
          <a:xfrm>
            <a:off x="4139418" y="3062287"/>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50 m/s</a:t>
            </a:r>
          </a:p>
        </p:txBody>
      </p:sp>
      <p:sp>
        <p:nvSpPr>
          <p:cNvPr id="4113" name="Text Box 17"/>
          <p:cNvSpPr txBox="1">
            <a:spLocks noChangeArrowheads="1"/>
          </p:cNvSpPr>
          <p:nvPr/>
        </p:nvSpPr>
        <p:spPr bwMode="auto">
          <a:xfrm>
            <a:off x="3336925" y="51419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NW</a:t>
            </a:r>
          </a:p>
        </p:txBody>
      </p:sp>
      <p:sp>
        <p:nvSpPr>
          <p:cNvPr id="4114" name="Line 18"/>
          <p:cNvSpPr>
            <a:spLocks noChangeShapeType="1"/>
          </p:cNvSpPr>
          <p:nvPr/>
        </p:nvSpPr>
        <p:spPr bwMode="auto">
          <a:xfrm>
            <a:off x="6248400" y="5867400"/>
            <a:ext cx="1524000" cy="0"/>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Text Box 19"/>
          <p:cNvSpPr txBox="1">
            <a:spLocks noChangeArrowheads="1"/>
          </p:cNvSpPr>
          <p:nvPr/>
        </p:nvSpPr>
        <p:spPr bwMode="auto">
          <a:xfrm>
            <a:off x="7985125" y="5675313"/>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East</a:t>
            </a:r>
          </a:p>
        </p:txBody>
      </p:sp>
    </p:spTree>
    <p:extLst>
      <p:ext uri="{BB962C8B-B14F-4D97-AF65-F5344CB8AC3E}">
        <p14:creationId xmlns:p14="http://schemas.microsoft.com/office/powerpoint/2010/main" val="111947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4101"/>
                                        </p:tgtEl>
                                      </p:cBhvr>
                                      <p:by x="150000" y="1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0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8" presetClass="emph" presetSubtype="0" fill="hold" grpId="1" nodeType="clickEffect">
                                  <p:stCondLst>
                                    <p:cond delay="0"/>
                                  </p:stCondLst>
                                  <p:childTnLst>
                                    <p:animRot by="21600000">
                                      <p:cBhvr>
                                        <p:cTn id="54" dur="2000" fill="hold"/>
                                        <p:tgtEl>
                                          <p:spTgt spid="4103"/>
                                        </p:tgtEl>
                                        <p:attrNameLst>
                                          <p:attrName>r</p:attrName>
                                        </p:attrNameLst>
                                      </p:cBhvr>
                                    </p:animRo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8" presetClass="emph" presetSubtype="0" fill="hold" grpId="1" nodeType="clickEffect">
                                  <p:stCondLst>
                                    <p:cond delay="0"/>
                                  </p:stCondLst>
                                  <p:childTnLst>
                                    <p:animRot by="21600000">
                                      <p:cBhvr>
                                        <p:cTn id="62" dur="2000" fill="hold"/>
                                        <p:tgtEl>
                                          <p:spTgt spid="4114"/>
                                        </p:tgtEl>
                                        <p:attrNameLst>
                                          <p:attrName>r</p:attrName>
                                        </p:attrNameLst>
                                      </p:cBhvr>
                                    </p:animRo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1" grpId="1" animBg="1"/>
      <p:bldP spid="4103" grpId="0" animBg="1"/>
      <p:bldP spid="4103" grpId="1" animBg="1"/>
      <p:bldP spid="4109" grpId="0" animBg="1"/>
      <p:bldP spid="4110" grpId="0" animBg="1"/>
      <p:bldP spid="4111" grpId="0"/>
      <p:bldP spid="4112" grpId="0"/>
      <p:bldP spid="4113" grpId="0"/>
      <p:bldP spid="4114" grpId="0" animBg="1"/>
      <p:bldP spid="41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6200"/>
            <a:ext cx="7772400" cy="639762"/>
          </a:xfrm>
        </p:spPr>
        <p:txBody>
          <a:bodyPr>
            <a:normAutofit fontScale="90000"/>
          </a:bodyPr>
          <a:lstStyle/>
          <a:p>
            <a:pPr eaLnBrk="1" hangingPunct="1"/>
            <a:r>
              <a:rPr lang="en-US" dirty="0"/>
              <a:t>                 Adding vectors graphically</a:t>
            </a:r>
          </a:p>
        </p:txBody>
      </p:sp>
      <p:sp>
        <p:nvSpPr>
          <p:cNvPr id="5123" name="Rectangle 3"/>
          <p:cNvSpPr>
            <a:spLocks noGrp="1" noChangeArrowheads="1"/>
          </p:cNvSpPr>
          <p:nvPr>
            <p:ph idx="1"/>
          </p:nvPr>
        </p:nvSpPr>
        <p:spPr/>
        <p:txBody>
          <a:bodyPr>
            <a:normAutofit fontScale="77500" lnSpcReduction="20000"/>
          </a:bodyPr>
          <a:lstStyle/>
          <a:p>
            <a:pPr marL="609600" indent="-609600" eaLnBrk="1" hangingPunct="1">
              <a:buFontTx/>
              <a:buAutoNum type="arabicPeriod"/>
            </a:pPr>
            <a:r>
              <a:rPr lang="en-US" sz="2800" dirty="0"/>
              <a:t>Without changing the length or the direction of any vector, slide the tail of the second vector to the tip of the first vector.</a:t>
            </a:r>
          </a:p>
          <a:p>
            <a:pPr marL="609600" indent="-609600" eaLnBrk="1" hangingPunct="1">
              <a:buFontTx/>
              <a:buAutoNum type="arabicPeriod"/>
            </a:pPr>
            <a:endParaRPr lang="en-US" sz="2800" dirty="0"/>
          </a:p>
          <a:p>
            <a:pPr marL="609600" indent="-609600" eaLnBrk="1" hangingPunct="1">
              <a:buFontTx/>
              <a:buNone/>
            </a:pPr>
            <a:endParaRPr lang="en-US" sz="2800" dirty="0"/>
          </a:p>
          <a:p>
            <a:pPr marL="609600" indent="-609600" eaLnBrk="1" hangingPunct="1">
              <a:buFontTx/>
              <a:buNone/>
            </a:pPr>
            <a:endParaRPr lang="en-US" sz="2800" dirty="0"/>
          </a:p>
          <a:p>
            <a:pPr marL="609600" indent="-609600" eaLnBrk="1" hangingPunct="1">
              <a:buFontTx/>
              <a:buNone/>
            </a:pPr>
            <a:r>
              <a:rPr lang="en-US" sz="2800" dirty="0"/>
              <a:t>2.  Draw another vector, called the </a:t>
            </a:r>
            <a:r>
              <a:rPr lang="en-US" sz="2800" dirty="0">
                <a:solidFill>
                  <a:srgbClr val="FF0000"/>
                </a:solidFill>
              </a:rPr>
              <a:t>RESULTANT</a:t>
            </a:r>
            <a:r>
              <a:rPr lang="en-US" sz="2800" dirty="0"/>
              <a:t>, which begins at the tail of the first vector and points to the tip of the last vector.</a:t>
            </a:r>
            <a:endParaRPr lang="en-US" sz="2800" dirty="0">
              <a:solidFill>
                <a:srgbClr val="FF0000"/>
              </a:solidFill>
            </a:endParaRPr>
          </a:p>
        </p:txBody>
      </p:sp>
      <p:sp>
        <p:nvSpPr>
          <p:cNvPr id="5124" name="Line 4"/>
          <p:cNvSpPr>
            <a:spLocks noChangeShapeType="1"/>
          </p:cNvSpPr>
          <p:nvPr/>
        </p:nvSpPr>
        <p:spPr bwMode="auto">
          <a:xfrm>
            <a:off x="1905000" y="3733800"/>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flipV="1">
            <a:off x="4724400" y="30480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flipV="1">
            <a:off x="1905000" y="3429000"/>
            <a:ext cx="1905000" cy="304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4"/>
          <p:cNvSpPr>
            <a:spLocks noChangeShapeType="1"/>
          </p:cNvSpPr>
          <p:nvPr/>
        </p:nvSpPr>
        <p:spPr bwMode="auto">
          <a:xfrm>
            <a:off x="2228459" y="921774"/>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flipV="1">
            <a:off x="4876800" y="6096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810000" y="732643"/>
            <a:ext cx="685800" cy="646331"/>
          </a:xfrm>
          <a:prstGeom prst="rect">
            <a:avLst/>
          </a:prstGeom>
          <a:noFill/>
        </p:spPr>
        <p:txBody>
          <a:bodyPr wrap="square" rtlCol="0">
            <a:spAutoFit/>
          </a:bodyPr>
          <a:lstStyle/>
          <a:p>
            <a:r>
              <a:rPr lang="en-US" sz="3600" dirty="0">
                <a:latin typeface="Arial Black" pitchFamily="34" charset="0"/>
              </a:rPr>
              <a:t>+</a:t>
            </a:r>
          </a:p>
        </p:txBody>
      </p:sp>
    </p:spTree>
    <p:extLst>
      <p:ext uri="{BB962C8B-B14F-4D97-AF65-F5344CB8AC3E}">
        <p14:creationId xmlns:p14="http://schemas.microsoft.com/office/powerpoint/2010/main" val="177236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3.46945E-18 -1.92352E-6 L -0.15 0.0445 " pathEditMode="relative" ptsTypes="AA">
                                      <p:cBhvr>
                                        <p:cTn id="10" dur="2000" fill="hold"/>
                                        <p:tgtEl>
                                          <p:spTgt spid="5125"/>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76200"/>
            <a:ext cx="6172200" cy="997974"/>
          </a:xfrm>
        </p:spPr>
        <p:txBody>
          <a:bodyPr>
            <a:normAutofit fontScale="90000"/>
          </a:bodyPr>
          <a:lstStyle/>
          <a:p>
            <a:pPr eaLnBrk="1" hangingPunct="1"/>
            <a:r>
              <a:rPr lang="en-US" sz="3200" dirty="0"/>
              <a:t>Subtracting vectors graphically</a:t>
            </a:r>
          </a:p>
        </p:txBody>
      </p:sp>
      <p:sp>
        <p:nvSpPr>
          <p:cNvPr id="5123" name="Rectangle 3"/>
          <p:cNvSpPr>
            <a:spLocks noGrp="1" noChangeArrowheads="1"/>
          </p:cNvSpPr>
          <p:nvPr>
            <p:ph idx="1"/>
          </p:nvPr>
        </p:nvSpPr>
        <p:spPr>
          <a:xfrm>
            <a:off x="1295399" y="1554726"/>
            <a:ext cx="7620001" cy="4769874"/>
          </a:xfrm>
        </p:spPr>
        <p:txBody>
          <a:bodyPr>
            <a:normAutofit lnSpcReduction="10000"/>
          </a:bodyPr>
          <a:lstStyle/>
          <a:p>
            <a:pPr marL="609600" indent="-609600" eaLnBrk="1" hangingPunct="1">
              <a:buFontTx/>
              <a:buAutoNum type="arabicPeriod"/>
            </a:pPr>
            <a:r>
              <a:rPr lang="en-US" sz="2400" dirty="0"/>
              <a:t>First, reverse the direction of the vector you are subtracting.  Then, without changing the length or the direction of any vector, slide the tail of the second vector to the tip of the first vector.</a:t>
            </a:r>
          </a:p>
          <a:p>
            <a:pPr marL="609600" indent="-609600" eaLnBrk="1" hangingPunct="1">
              <a:buFontTx/>
              <a:buAutoNum type="arabicPeriod"/>
            </a:pPr>
            <a:endParaRPr lang="en-US" sz="2400" dirty="0"/>
          </a:p>
          <a:p>
            <a:pPr marL="609600" indent="-609600" eaLnBrk="1" hangingPunct="1">
              <a:buFontTx/>
              <a:buAutoNum type="arabicPeriod"/>
            </a:pPr>
            <a:endParaRPr lang="en-US" sz="2400" dirty="0"/>
          </a:p>
          <a:p>
            <a:pPr marL="609600" indent="-609600" eaLnBrk="1" hangingPunct="1">
              <a:buFontTx/>
              <a:buNone/>
            </a:pPr>
            <a:endParaRPr lang="en-US" sz="2400" dirty="0"/>
          </a:p>
          <a:p>
            <a:pPr marL="609600" indent="-609600" eaLnBrk="1" hangingPunct="1">
              <a:buFontTx/>
              <a:buNone/>
            </a:pPr>
            <a:endParaRPr lang="en-US" sz="2400" dirty="0"/>
          </a:p>
          <a:p>
            <a:pPr marL="609600" indent="-609600" eaLnBrk="1" hangingPunct="1">
              <a:buFontTx/>
              <a:buNone/>
            </a:pPr>
            <a:r>
              <a:rPr lang="en-US" sz="2400" dirty="0"/>
              <a:t>2.  Draw another vector, called the </a:t>
            </a:r>
            <a:r>
              <a:rPr lang="en-US" sz="2400" dirty="0">
                <a:solidFill>
                  <a:srgbClr val="FF0000"/>
                </a:solidFill>
              </a:rPr>
              <a:t>RESULTANT</a:t>
            </a:r>
            <a:r>
              <a:rPr lang="en-US" sz="2400" dirty="0"/>
              <a:t>, which begins at the tail of the first vector and points to the tip of the last vector.</a:t>
            </a:r>
            <a:endParaRPr lang="en-US" sz="2400" dirty="0">
              <a:solidFill>
                <a:srgbClr val="FF0000"/>
              </a:solidFill>
            </a:endParaRPr>
          </a:p>
        </p:txBody>
      </p:sp>
      <p:sp>
        <p:nvSpPr>
          <p:cNvPr id="5124" name="Line 4"/>
          <p:cNvSpPr>
            <a:spLocks noChangeShapeType="1"/>
          </p:cNvSpPr>
          <p:nvPr/>
        </p:nvSpPr>
        <p:spPr bwMode="auto">
          <a:xfrm>
            <a:off x="2952359" y="3200400"/>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flipV="1">
            <a:off x="4675238" y="295951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a:off x="2952359" y="3200400"/>
            <a:ext cx="933841" cy="1219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5"/>
          <p:cNvSpPr>
            <a:spLocks noChangeShapeType="1"/>
          </p:cNvSpPr>
          <p:nvPr/>
        </p:nvSpPr>
        <p:spPr bwMode="auto">
          <a:xfrm rot="10800000" flipV="1">
            <a:off x="4724401" y="3124199"/>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4"/>
          <p:cNvSpPr>
            <a:spLocks noChangeShapeType="1"/>
          </p:cNvSpPr>
          <p:nvPr/>
        </p:nvSpPr>
        <p:spPr bwMode="auto">
          <a:xfrm>
            <a:off x="2228459" y="921774"/>
            <a:ext cx="1447800" cy="457200"/>
          </a:xfrm>
          <a:prstGeom prst="line">
            <a:avLst/>
          </a:prstGeom>
          <a:noFill/>
          <a:ln w="571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p:cNvSpPr>
            <a:spLocks noChangeShapeType="1"/>
          </p:cNvSpPr>
          <p:nvPr/>
        </p:nvSpPr>
        <p:spPr bwMode="auto">
          <a:xfrm flipV="1">
            <a:off x="4876800" y="609600"/>
            <a:ext cx="457200" cy="838200"/>
          </a:xfrm>
          <a:prstGeom prst="line">
            <a:avLst/>
          </a:prstGeom>
          <a:noFill/>
          <a:ln w="5715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5" name="Straight Connector 4"/>
          <p:cNvCxnSpPr/>
          <p:nvPr/>
        </p:nvCxnSpPr>
        <p:spPr>
          <a:xfrm>
            <a:off x="3886200" y="1028700"/>
            <a:ext cx="256979"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87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125"/>
                                        </p:tgtEl>
                                      </p:cBhvr>
                                    </p:animEffect>
                                    <p:set>
                                      <p:cBhvr>
                                        <p:cTn id="11" dur="1" fill="hold">
                                          <p:stCondLst>
                                            <p:cond delay="499"/>
                                          </p:stCondLst>
                                        </p:cTn>
                                        <p:tgtEl>
                                          <p:spTgt spid="51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3.33333E-6 3.33333E-6 L -0.09167 0.06666 " pathEditMode="relative" rAng="0" ptsTypes="AA">
                                      <p:cBhvr>
                                        <p:cTn id="19" dur="2000" fill="hold"/>
                                        <p:tgtEl>
                                          <p:spTgt spid="7"/>
                                        </p:tgtEl>
                                        <p:attrNameLst>
                                          <p:attrName>ppt_x</p:attrName>
                                          <p:attrName>ppt_y</p:attrName>
                                        </p:attrNameLst>
                                      </p:cBhvr>
                                      <p:rCtr x="-4583" y="3333"/>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1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7" grpId="0" animBg="1"/>
      <p:bldP spid="7" grpId="1"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z="4000"/>
              <a:t>Adding co-linear vectors</a:t>
            </a:r>
            <a:br>
              <a:rPr lang="en-US" sz="4000"/>
            </a:br>
            <a:r>
              <a:rPr lang="en-US" sz="4000"/>
              <a:t>(along the same line)</a:t>
            </a:r>
          </a:p>
        </p:txBody>
      </p:sp>
      <p:sp>
        <p:nvSpPr>
          <p:cNvPr id="6148" name="Line 4"/>
          <p:cNvSpPr>
            <a:spLocks noChangeShapeType="1"/>
          </p:cNvSpPr>
          <p:nvPr/>
        </p:nvSpPr>
        <p:spPr bwMode="auto">
          <a:xfrm>
            <a:off x="1828800" y="2590800"/>
            <a:ext cx="1828800" cy="0"/>
          </a:xfrm>
          <a:prstGeom prst="line">
            <a:avLst/>
          </a:prstGeom>
          <a:noFill/>
          <a:ln w="762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5"/>
          <p:cNvSpPr>
            <a:spLocks noChangeShapeType="1"/>
          </p:cNvSpPr>
          <p:nvPr/>
        </p:nvSpPr>
        <p:spPr bwMode="auto">
          <a:xfrm>
            <a:off x="4953000" y="2590800"/>
            <a:ext cx="1066800" cy="0"/>
          </a:xfrm>
          <a:prstGeom prst="line">
            <a:avLst/>
          </a:prstGeom>
          <a:noFill/>
          <a:ln w="762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a:off x="1828800" y="2590800"/>
            <a:ext cx="2895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8"/>
          <p:cNvSpPr>
            <a:spLocks noChangeShapeType="1"/>
          </p:cNvSpPr>
          <p:nvPr/>
        </p:nvSpPr>
        <p:spPr bwMode="auto">
          <a:xfrm>
            <a:off x="2057400" y="4343400"/>
            <a:ext cx="2362200" cy="0"/>
          </a:xfrm>
          <a:prstGeom prst="line">
            <a:avLst/>
          </a:prstGeom>
          <a:noFill/>
          <a:ln w="762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9"/>
          <p:cNvSpPr>
            <a:spLocks noChangeShapeType="1"/>
          </p:cNvSpPr>
          <p:nvPr/>
        </p:nvSpPr>
        <p:spPr bwMode="auto">
          <a:xfrm flipH="1">
            <a:off x="5105400" y="4343400"/>
            <a:ext cx="762000" cy="0"/>
          </a:xfrm>
          <a:prstGeom prst="line">
            <a:avLst/>
          </a:prstGeom>
          <a:noFill/>
          <a:ln w="76200">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0"/>
          <p:cNvSpPr>
            <a:spLocks noChangeShapeType="1"/>
          </p:cNvSpPr>
          <p:nvPr/>
        </p:nvSpPr>
        <p:spPr bwMode="auto">
          <a:xfrm>
            <a:off x="2057400" y="4343400"/>
            <a:ext cx="1600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Text Box 11"/>
          <p:cNvSpPr txBox="1">
            <a:spLocks noChangeArrowheads="1"/>
          </p:cNvSpPr>
          <p:nvPr/>
        </p:nvSpPr>
        <p:spPr bwMode="auto">
          <a:xfrm>
            <a:off x="2346325" y="2147888"/>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A = 8 m</a:t>
            </a:r>
          </a:p>
        </p:txBody>
      </p:sp>
      <p:sp>
        <p:nvSpPr>
          <p:cNvPr id="6156" name="Text Box 12"/>
          <p:cNvSpPr txBox="1">
            <a:spLocks noChangeArrowheads="1"/>
          </p:cNvSpPr>
          <p:nvPr/>
        </p:nvSpPr>
        <p:spPr bwMode="auto">
          <a:xfrm>
            <a:off x="3717925" y="2093913"/>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B = 4 m</a:t>
            </a:r>
          </a:p>
        </p:txBody>
      </p:sp>
      <p:sp>
        <p:nvSpPr>
          <p:cNvPr id="6157" name="Text Box 13"/>
          <p:cNvSpPr txBox="1">
            <a:spLocks noChangeArrowheads="1"/>
          </p:cNvSpPr>
          <p:nvPr/>
        </p:nvSpPr>
        <p:spPr bwMode="auto">
          <a:xfrm>
            <a:off x="3184525" y="2932113"/>
            <a:ext cx="198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A + B = </a:t>
            </a:r>
            <a:r>
              <a:rPr lang="en-US" b="1">
                <a:solidFill>
                  <a:srgbClr val="FF0000"/>
                </a:solidFill>
              </a:rPr>
              <a:t>R</a:t>
            </a:r>
            <a:r>
              <a:rPr lang="en-US" b="1"/>
              <a:t> = 12 m</a:t>
            </a:r>
          </a:p>
        </p:txBody>
      </p:sp>
      <p:sp>
        <p:nvSpPr>
          <p:cNvPr id="6158" name="Text Box 14"/>
          <p:cNvSpPr txBox="1">
            <a:spLocks noChangeArrowheads="1"/>
          </p:cNvSpPr>
          <p:nvPr/>
        </p:nvSpPr>
        <p:spPr bwMode="auto">
          <a:xfrm>
            <a:off x="2286000" y="3846513"/>
            <a:ext cx="132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C = 10 m/s</a:t>
            </a:r>
          </a:p>
        </p:txBody>
      </p:sp>
      <p:sp>
        <p:nvSpPr>
          <p:cNvPr id="6159" name="Text Box 15"/>
          <p:cNvSpPr txBox="1">
            <a:spLocks noChangeArrowheads="1"/>
          </p:cNvSpPr>
          <p:nvPr/>
        </p:nvSpPr>
        <p:spPr bwMode="auto">
          <a:xfrm>
            <a:off x="3565525" y="3900488"/>
            <a:ext cx="1333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D = - 3 m/s</a:t>
            </a:r>
          </a:p>
        </p:txBody>
      </p:sp>
      <p:sp>
        <p:nvSpPr>
          <p:cNvPr id="6160" name="Text Box 16"/>
          <p:cNvSpPr txBox="1">
            <a:spLocks noChangeArrowheads="1"/>
          </p:cNvSpPr>
          <p:nvPr/>
        </p:nvSpPr>
        <p:spPr bwMode="auto">
          <a:xfrm>
            <a:off x="2498725" y="4608513"/>
            <a:ext cx="317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C + D = 10 + (-3) = </a:t>
            </a:r>
            <a:r>
              <a:rPr lang="en-US" b="1">
                <a:solidFill>
                  <a:srgbClr val="FF0000"/>
                </a:solidFill>
              </a:rPr>
              <a:t>R</a:t>
            </a:r>
            <a:r>
              <a:rPr lang="en-US" b="1"/>
              <a:t> = 7 m/s</a:t>
            </a:r>
          </a:p>
        </p:txBody>
      </p:sp>
    </p:spTree>
    <p:extLst>
      <p:ext uri="{BB962C8B-B14F-4D97-AF65-F5344CB8AC3E}">
        <p14:creationId xmlns:p14="http://schemas.microsoft.com/office/powerpoint/2010/main" val="404782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33333E-6 4.47277E-6 L -0.14167 4.47277E-6 " pathEditMode="relative" ptsTypes="AA">
                                      <p:cBhvr>
                                        <p:cTn id="6" dur="2000" fill="hold"/>
                                        <p:tgtEl>
                                          <p:spTgt spid="6149"/>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3.33333E-6 4.47277E-6 L 3.33333E-6 0.02224 " pathEditMode="relative" ptsTypes="AA">
                                      <p:cBhvr>
                                        <p:cTn id="14" dur="2000" fill="hold"/>
                                        <p:tgtEl>
                                          <p:spTgt spid="6150"/>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33333E-6 2.79258E-6 L -0.15833 2.79258E-6 " pathEditMode="relative" ptsTypes="AA">
                                      <p:cBhvr>
                                        <p:cTn id="30" dur="2000" fill="hold"/>
                                        <p:tgtEl>
                                          <p:spTgt spid="6153"/>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3.33333E-6 2.79258E-6 L -3.33333E-6 0.02225 " pathEditMode="relative" ptsTypes="AA">
                                      <p:cBhvr>
                                        <p:cTn id="38" dur="2000" fill="hold"/>
                                        <p:tgtEl>
                                          <p:spTgt spid="6154"/>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5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5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0" grpId="1" animBg="1"/>
      <p:bldP spid="6153" grpId="0" animBg="1"/>
      <p:bldP spid="6154" grpId="0" animBg="1"/>
      <p:bldP spid="6154" grpId="1" animBg="1"/>
      <p:bldP spid="6155" grpId="0"/>
      <p:bldP spid="6156" grpId="0"/>
      <p:bldP spid="6157" grpId="0"/>
      <p:bldP spid="6158" grpId="0"/>
      <p:bldP spid="6159" grpId="0"/>
      <p:bldP spid="6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Airplane Tailwind</a:t>
            </a:r>
          </a:p>
        </p:txBody>
      </p:sp>
      <p:pic>
        <p:nvPicPr>
          <p:cNvPr id="16386" name="Picture 2" descr="http://www.physicsclassroom.com/class/vectors/u3l1f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86197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7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Airplane Headwind</a:t>
            </a:r>
          </a:p>
        </p:txBody>
      </p:sp>
      <p:pic>
        <p:nvPicPr>
          <p:cNvPr id="18434" name="Picture 2" descr="http://www.physicsclassroom.com/class/vectors/u3l1f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096000" cy="364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642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2943</TotalTime>
  <Words>1228</Words>
  <Application>Microsoft Office PowerPoint</Application>
  <PresentationFormat>On-screen Show (4:3)</PresentationFormat>
  <Paragraphs>213</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Arial Black</vt:lpstr>
      <vt:lpstr>Calibri</vt:lpstr>
      <vt:lpstr>Cambria Math</vt:lpstr>
      <vt:lpstr>Century Gothic</vt:lpstr>
      <vt:lpstr>Symbol</vt:lpstr>
      <vt:lpstr>Wingdings 3</vt:lpstr>
      <vt:lpstr>Wisp</vt:lpstr>
      <vt:lpstr>Equation</vt:lpstr>
      <vt:lpstr>Vectors: Addition, Multiplication</vt:lpstr>
      <vt:lpstr>Outline</vt:lpstr>
      <vt:lpstr>Vectors</vt:lpstr>
      <vt:lpstr>PowerPoint Presentation</vt:lpstr>
      <vt:lpstr>                 Adding vectors graphically</vt:lpstr>
      <vt:lpstr>Subtracting vectors graphically</vt:lpstr>
      <vt:lpstr>Adding co-linear vectors (along the same line)</vt:lpstr>
      <vt:lpstr>Airplane Tailwind</vt:lpstr>
      <vt:lpstr>Airplane Headwind</vt:lpstr>
      <vt:lpstr>Adding perpendicular vectors</vt:lpstr>
      <vt:lpstr>Vector COMPONENTS</vt:lpstr>
      <vt:lpstr>PowerPoint Presentation</vt:lpstr>
      <vt:lpstr>PowerPoint Presentation</vt:lpstr>
      <vt:lpstr>Calculating the components How to find the length of the components if you know the magnitude and direction of the vector.</vt:lpstr>
      <vt:lpstr>Are these components positive or negative?</vt:lpstr>
      <vt:lpstr>PowerPoint Presentation</vt:lpstr>
      <vt:lpstr>Finding the angle</vt:lpstr>
      <vt:lpstr>Adding Vectors by components</vt:lpstr>
      <vt:lpstr>Unit Vectors</vt:lpstr>
      <vt:lpstr>Examples of Unit Vectors</vt:lpstr>
      <vt:lpstr>Working with unit vectors</vt:lpstr>
      <vt:lpstr>Vector Multiplication</vt:lpstr>
      <vt:lpstr>PowerPoint Presentation</vt:lpstr>
      <vt:lpstr> Use the “right-hand rule” to determine the direction of the resultant vector. </vt:lpstr>
      <vt:lpstr>Multiplication using unit vector notation…. Direction of cross products for unit vectors</vt:lpstr>
      <vt:lpstr>PowerPoint Presentation</vt:lpstr>
    </vt:vector>
  </TitlesOfParts>
  <Company>Red Oak ISD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Kathy Brown</dc:creator>
  <cp:lastModifiedBy>Waheed Ahmad</cp:lastModifiedBy>
  <cp:revision>133</cp:revision>
  <dcterms:created xsi:type="dcterms:W3CDTF">2005-09-12T20:54:23Z</dcterms:created>
  <dcterms:modified xsi:type="dcterms:W3CDTF">2019-09-03T04:36:59Z</dcterms:modified>
</cp:coreProperties>
</file>