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2" r:id="rId4"/>
    <p:sldId id="257" r:id="rId5"/>
    <p:sldId id="260" r:id="rId6"/>
    <p:sldId id="262" r:id="rId7"/>
    <p:sldId id="258" r:id="rId8"/>
    <p:sldId id="261" r:id="rId9"/>
    <p:sldId id="263" r:id="rId10"/>
    <p:sldId id="264" r:id="rId11"/>
    <p:sldId id="265" r:id="rId12"/>
    <p:sldId id="266" r:id="rId13"/>
    <p:sldId id="267" r:id="rId14"/>
    <p:sldId id="274" r:id="rId15"/>
    <p:sldId id="269" r:id="rId16"/>
    <p:sldId id="270" r:id="rId17"/>
    <p:sldId id="271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37" autoAdjust="0"/>
  </p:normalViewPr>
  <p:slideViewPr>
    <p:cSldViewPr>
      <p:cViewPr varScale="1">
        <p:scale>
          <a:sx n="59" d="100"/>
          <a:sy n="59" d="100"/>
        </p:scale>
        <p:origin x="168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A7BA-839C-49EE-B8D2-7F47B29F633E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5D16D-681C-47D6-A865-5DB515D9F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5D16D-681C-47D6-A865-5DB515D9F1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Processors are</a:t>
            </a:r>
            <a:r>
              <a:rPr lang="en-US" baseline="0" dirty="0" smtClean="0"/>
              <a:t> based on transistors which have just two states, on and off. On state can be represented by 1 and off state can be represented by 0. So basically computers can understand just 1 and 0. The language that we can use to interact with hardware on very low level is called Machine Language.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5D16D-681C-47D6-A865-5DB515D9F1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F44B-1CA4-4E91-B0A4-264220DC60E1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FCDB-BB5E-41D6-84D4-FE01A68A9760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177D-E26E-4467-90C4-4F1D63E8C064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A15-AD5C-4157-89E3-CDF9EE15B410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D87-3D3B-4E8E-B0C5-C43DC5B34FF4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0DFD-24A6-41E2-9BE6-DB48131DE04D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BC4-327E-4DB2-857D-5DF543722980}" type="datetime1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B4B-9260-409A-B60C-D953B82FF748}" type="datetime1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4916-3FAA-47D7-A042-F9A3D454C0E4}" type="datetime1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23E-268C-4DB8-BC66-723767DB70B0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5CA-168F-4E4C-8773-D4D8757D1691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4DD1-5668-4129-BE98-56080A615E60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</a:t>
            </a:r>
            <a:r>
              <a:rPr lang="en-US" dirty="0" smtClean="0"/>
              <a:t>Irfan </a:t>
            </a:r>
            <a:r>
              <a:rPr lang="en-US" dirty="0" err="1" smtClean="0"/>
              <a:t>Ishaq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and 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1828800"/>
            <a:ext cx="3505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 Level Language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429000"/>
            <a:ext cx="3505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Assembly Language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5105400"/>
            <a:ext cx="3505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Machine Language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2438400"/>
            <a:ext cx="25146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Compiler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24600" y="4267200"/>
            <a:ext cx="25146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Assembler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" y="3339664"/>
            <a:ext cx="25146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Compiler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7" idx="0"/>
          </p:cNvCxnSpPr>
          <p:nvPr/>
        </p:nvCxnSpPr>
        <p:spPr>
          <a:xfrm>
            <a:off x="6324600" y="2133600"/>
            <a:ext cx="1257300" cy="304800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324600" y="3886200"/>
            <a:ext cx="1257300" cy="3810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9" idx="0"/>
          </p:cNvCxnSpPr>
          <p:nvPr/>
        </p:nvCxnSpPr>
        <p:spPr>
          <a:xfrm rot="10800000" flipV="1">
            <a:off x="1409700" y="2133600"/>
            <a:ext cx="1409700" cy="1206064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6" idx="1"/>
          </p:cNvCxnSpPr>
          <p:nvPr/>
        </p:nvCxnSpPr>
        <p:spPr>
          <a:xfrm rot="16200000" flipH="1">
            <a:off x="1498382" y="4089182"/>
            <a:ext cx="1232336" cy="14097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6" idx="3"/>
          </p:cNvCxnSpPr>
          <p:nvPr/>
        </p:nvCxnSpPr>
        <p:spPr>
          <a:xfrm rot="5400000">
            <a:off x="6800850" y="4629150"/>
            <a:ext cx="304800" cy="12573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</p:cNvCxnSpPr>
          <p:nvPr/>
        </p:nvCxnSpPr>
        <p:spPr>
          <a:xfrm rot="5400000">
            <a:off x="6800850" y="2800350"/>
            <a:ext cx="304800" cy="12573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Can be compiled and run on a wide variety of computers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Assembly is designed for a specific processor family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Motorola 68x00, x86, SUN </a:t>
            </a:r>
            <a:r>
              <a:rPr lang="en-US" dirty="0" err="1" smtClean="0"/>
              <a:t>Sparc</a:t>
            </a:r>
            <a:r>
              <a:rPr lang="en-US" dirty="0" smtClean="0"/>
              <a:t>, </a:t>
            </a:r>
            <a:r>
              <a:rPr lang="en-US" dirty="0" err="1" smtClean="0"/>
              <a:t>Vax</a:t>
            </a:r>
            <a:r>
              <a:rPr lang="en-US" dirty="0" smtClean="0"/>
              <a:t>, IBM-370 are different processor architectures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HL to LL Language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762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Natural Language: Add 5 into 3 and store the result into 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2921158"/>
            <a:ext cx="42672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High Level Language: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X = 5 + 3;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034" y="4078575"/>
            <a:ext cx="2514600" cy="216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Assembly Language: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ax, 5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mov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3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ax,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bx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X, ax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67200" y="2229664"/>
            <a:ext cx="609600" cy="678358"/>
          </a:xfrm>
          <a:prstGeom prst="downArrow">
            <a:avLst>
              <a:gd name="adj1" fmla="val 5591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67200" y="3360242"/>
            <a:ext cx="609600" cy="678358"/>
          </a:xfrm>
          <a:prstGeom prst="downArrow">
            <a:avLst>
              <a:gd name="adj1" fmla="val 5591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development is faster</a:t>
            </a:r>
          </a:p>
          <a:p>
            <a:pPr lvl="1"/>
            <a:r>
              <a:rPr lang="en-US" dirty="0" smtClean="0"/>
              <a:t>High level statements: fewer instructions to code</a:t>
            </a:r>
          </a:p>
          <a:p>
            <a:r>
              <a:rPr lang="en-US" dirty="0" smtClean="0"/>
              <a:t>Program maintenance is easier</a:t>
            </a:r>
          </a:p>
          <a:p>
            <a:pPr lvl="1"/>
            <a:r>
              <a:rPr lang="en-US" dirty="0" smtClean="0"/>
              <a:t>For the same above reasons</a:t>
            </a:r>
          </a:p>
          <a:p>
            <a:r>
              <a:rPr lang="en-US" dirty="0" smtClean="0"/>
              <a:t>Programs are portable</a:t>
            </a:r>
          </a:p>
          <a:p>
            <a:pPr lvl="1"/>
            <a:r>
              <a:rPr lang="en-US" dirty="0" smtClean="0"/>
              <a:t>Contains less machine dependent details</a:t>
            </a:r>
          </a:p>
          <a:p>
            <a:pPr lvl="2"/>
            <a:r>
              <a:rPr lang="en-US" dirty="0" smtClean="0"/>
              <a:t>Can be used with little or no modifications on different machines</a:t>
            </a:r>
          </a:p>
          <a:p>
            <a:pPr lvl="1"/>
            <a:r>
              <a:rPr lang="en-US" dirty="0" smtClean="0"/>
              <a:t>Compiler translates to the target machine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Concept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2999"/>
            <a:ext cx="8763000" cy="5578476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effective way to explain how a computer’s hardware and software are related is called </a:t>
            </a:r>
            <a:r>
              <a:rPr lang="en-US" dirty="0" smtClean="0"/>
              <a:t>the </a:t>
            </a:r>
            <a:r>
              <a:rPr lang="en-US" i="1" dirty="0" smtClean="0"/>
              <a:t>virtual </a:t>
            </a:r>
            <a:r>
              <a:rPr lang="en-US" i="1" dirty="0"/>
              <a:t>machine </a:t>
            </a:r>
            <a:r>
              <a:rPr lang="en-US" i="1" dirty="0" smtClean="0"/>
              <a:t>concept</a:t>
            </a:r>
          </a:p>
          <a:p>
            <a:r>
              <a:rPr lang="en-US" dirty="0"/>
              <a:t>A computer can usually execute programs written in its native </a:t>
            </a:r>
            <a:r>
              <a:rPr lang="en-US" i="1" dirty="0"/>
              <a:t>machine </a:t>
            </a:r>
            <a:r>
              <a:rPr lang="en-US" i="1" dirty="0" smtClean="0"/>
              <a:t>language </a:t>
            </a:r>
            <a:r>
              <a:rPr lang="en-US" dirty="0" smtClean="0"/>
              <a:t>call </a:t>
            </a:r>
            <a:r>
              <a:rPr lang="en-US" dirty="0"/>
              <a:t>this language </a:t>
            </a:r>
            <a:r>
              <a:rPr lang="en-US" b="1" dirty="0" smtClean="0"/>
              <a:t>L0</a:t>
            </a:r>
          </a:p>
          <a:p>
            <a:r>
              <a:rPr lang="en-US" dirty="0"/>
              <a:t>Programmers would have a difficult time writing programs in </a:t>
            </a:r>
            <a:r>
              <a:rPr lang="en-US" dirty="0" smtClean="0"/>
              <a:t>L0</a:t>
            </a:r>
          </a:p>
          <a:p>
            <a:r>
              <a:rPr lang="en-US" dirty="0" smtClean="0"/>
              <a:t>A new </a:t>
            </a:r>
            <a:r>
              <a:rPr lang="en-US" dirty="0"/>
              <a:t>language, </a:t>
            </a:r>
            <a:r>
              <a:rPr lang="en-US" b="1" dirty="0"/>
              <a:t>L1</a:t>
            </a:r>
            <a:r>
              <a:rPr lang="en-US" dirty="0"/>
              <a:t>, could be constructed that </a:t>
            </a:r>
            <a:r>
              <a:rPr lang="en-US" dirty="0" smtClean="0"/>
              <a:t>was easier </a:t>
            </a:r>
            <a:r>
              <a:rPr lang="en-US" dirty="0"/>
              <a:t>to use, programs could be written in </a:t>
            </a:r>
            <a:r>
              <a:rPr lang="en-US" dirty="0" smtClean="0"/>
              <a:t>L1</a:t>
            </a:r>
          </a:p>
          <a:p>
            <a:r>
              <a:rPr lang="en-US" dirty="0" smtClean="0"/>
              <a:t>Two ways to achieve L1</a:t>
            </a:r>
          </a:p>
          <a:p>
            <a:r>
              <a:rPr lang="en-US" i="1" dirty="0" smtClean="0"/>
              <a:t>Interpretation</a:t>
            </a:r>
          </a:p>
          <a:p>
            <a:pPr marL="0" indent="0">
              <a:buNone/>
            </a:pPr>
            <a:r>
              <a:rPr lang="en-US" dirty="0" smtClean="0"/>
              <a:t>     As </a:t>
            </a:r>
            <a:r>
              <a:rPr lang="en-US" dirty="0"/>
              <a:t>the L1 program is running, each of its instructions could be decoded and</a:t>
            </a:r>
            <a:br>
              <a:rPr lang="en-US" dirty="0"/>
            </a:br>
            <a:r>
              <a:rPr lang="en-US" dirty="0" smtClean="0"/>
              <a:t>     executed </a:t>
            </a:r>
            <a:r>
              <a:rPr lang="en-US" dirty="0"/>
              <a:t>by a program written in language L0.</a:t>
            </a:r>
            <a:br>
              <a:rPr lang="en-US" dirty="0"/>
            </a:br>
            <a:endParaRPr lang="en-US" i="1" dirty="0" smtClean="0"/>
          </a:p>
          <a:p>
            <a:r>
              <a:rPr lang="en-US" i="1" dirty="0"/>
              <a:t>Translation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entire L1 program could be converted into an L0 program by an L0 program</a:t>
            </a:r>
            <a:br>
              <a:rPr lang="en-US" dirty="0"/>
            </a:br>
            <a:r>
              <a:rPr lang="en-US" dirty="0"/>
              <a:t>specifically designed for this purpose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>
            <a:off x="2239634" y="4988314"/>
            <a:ext cx="1044282" cy="4218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39633" y="2335944"/>
            <a:ext cx="1043718" cy="4218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39632" y="3200400"/>
            <a:ext cx="1044283" cy="4218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239632" y="4142799"/>
            <a:ext cx="1044284" cy="4218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view of a Computer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3323538" y="4654138"/>
            <a:ext cx="3273552" cy="987552"/>
          </a:xfrm>
          <a:prstGeom prst="cube">
            <a:avLst>
              <a:gd name="adj" fmla="val 11933"/>
            </a:avLst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Digital Logic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3323538" y="3763490"/>
            <a:ext cx="3273552" cy="987552"/>
          </a:xfrm>
          <a:prstGeom prst="cube">
            <a:avLst>
              <a:gd name="adj" fmla="val 11933"/>
            </a:avLst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Instruction Set Architecture (ISA)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3323538" y="2871848"/>
            <a:ext cx="3273552" cy="987552"/>
          </a:xfrm>
          <a:prstGeom prst="cube">
            <a:avLst>
              <a:gd name="adj" fmla="val 11933"/>
            </a:avLst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Assembly Language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3322975" y="1981200"/>
            <a:ext cx="3273552" cy="987552"/>
          </a:xfrm>
          <a:prstGeom prst="cube">
            <a:avLst>
              <a:gd name="adj" fmla="val 11933"/>
            </a:avLst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High Level Language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9631" y="50145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1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7686" y="41617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2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322669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3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7686" y="2362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4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447800" y="1981200"/>
            <a:ext cx="342900" cy="3660490"/>
          </a:xfrm>
          <a:prstGeom prst="upArrow">
            <a:avLst>
              <a:gd name="adj1" fmla="val 50000"/>
              <a:gd name="adj2" fmla="val 862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315200" y="1981200"/>
            <a:ext cx="347472" cy="365760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0" y="1371600"/>
            <a:ext cx="175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Increased level of abstraction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71260" y="56782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Each Level hides the details of level below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Programmer’s </a:t>
            </a:r>
            <a:r>
              <a:rPr lang="en-US" dirty="0" smtClean="0"/>
              <a:t>view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Logic (Level 1)</a:t>
            </a:r>
          </a:p>
          <a:p>
            <a:pPr lvl="1"/>
            <a:r>
              <a:rPr lang="en-US" dirty="0" smtClean="0"/>
              <a:t>Uses logic gates which are implemented using transistors</a:t>
            </a:r>
          </a:p>
          <a:p>
            <a:pPr lvl="1"/>
            <a:r>
              <a:rPr lang="en-US" dirty="0" smtClean="0"/>
              <a:t>Machine language is used to program logic gates</a:t>
            </a:r>
          </a:p>
          <a:p>
            <a:r>
              <a:rPr lang="en-US" dirty="0" smtClean="0"/>
              <a:t>Instruction Set Architecture (Level 2)</a:t>
            </a:r>
          </a:p>
          <a:p>
            <a:pPr lvl="1"/>
            <a:r>
              <a:rPr lang="en-US" dirty="0" smtClean="0"/>
              <a:t>Specifies how a processor functions</a:t>
            </a:r>
          </a:p>
          <a:p>
            <a:pPr lvl="1"/>
            <a:r>
              <a:rPr lang="en-US" dirty="0" smtClean="0"/>
              <a:t>Also called Machine Language</a:t>
            </a:r>
          </a:p>
          <a:p>
            <a:pPr lvl="1"/>
            <a:r>
              <a:rPr lang="en-US" dirty="0" smtClean="0"/>
              <a:t>Machine instructions, registers and memory are exposed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Programmer’s view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(Level 3)</a:t>
            </a:r>
          </a:p>
          <a:p>
            <a:pPr lvl="1"/>
            <a:r>
              <a:rPr lang="en-US" dirty="0" smtClean="0"/>
              <a:t>Have one-to-one correspondence to machine language</a:t>
            </a:r>
          </a:p>
          <a:p>
            <a:pPr lvl="1"/>
            <a:r>
              <a:rPr lang="en-US" dirty="0" smtClean="0"/>
              <a:t>Translated to machine language for execution</a:t>
            </a:r>
          </a:p>
          <a:p>
            <a:r>
              <a:rPr lang="en-US" dirty="0" smtClean="0"/>
              <a:t>High </a:t>
            </a:r>
            <a:r>
              <a:rPr lang="en-US" dirty="0"/>
              <a:t>Level Language (Level 4)</a:t>
            </a:r>
          </a:p>
          <a:p>
            <a:pPr lvl="1"/>
            <a:r>
              <a:rPr lang="en-US" dirty="0"/>
              <a:t>Programs contain powerful statements</a:t>
            </a:r>
          </a:p>
          <a:p>
            <a:pPr lvl="1"/>
            <a:r>
              <a:rPr lang="en-US" dirty="0"/>
              <a:t>Compiled programs produce assembly language 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Data Representation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Binary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Hexadecimal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Base Conversions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Integer storage sizes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2’s complement notation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nd others…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1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1.1</a:t>
            </a:r>
          </a:p>
          <a:p>
            <a:pPr lvl="1"/>
            <a:r>
              <a:rPr lang="en-US" smtClean="0"/>
              <a:t>Section 1.2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questions</a:t>
            </a:r>
          </a:p>
          <a:p>
            <a:r>
              <a:rPr lang="en-US" dirty="0" smtClean="0"/>
              <a:t>Programmer’s </a:t>
            </a:r>
            <a:r>
              <a:rPr lang="en-US" dirty="0"/>
              <a:t>view of a Computer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and Low Level Computer Languages</a:t>
            </a:r>
          </a:p>
          <a:p>
            <a:r>
              <a:rPr lang="en-US" dirty="0" smtClean="0"/>
              <a:t>What is Assembly Language?</a:t>
            </a:r>
          </a:p>
          <a:p>
            <a:r>
              <a:rPr lang="en-US" dirty="0" smtClean="0"/>
              <a:t>What is Machine Language?</a:t>
            </a:r>
          </a:p>
          <a:p>
            <a:r>
              <a:rPr lang="en-US" dirty="0" smtClean="0"/>
              <a:t>How is Assembly related to High Level Language?</a:t>
            </a:r>
          </a:p>
          <a:p>
            <a:r>
              <a:rPr lang="en-US" dirty="0" smtClean="0"/>
              <a:t>Is Assembly Language portable?</a:t>
            </a:r>
          </a:p>
          <a:p>
            <a:r>
              <a:rPr lang="en-US"/>
              <a:t>e</a:t>
            </a:r>
            <a:r>
              <a:rPr lang="en-US" smtClean="0"/>
              <a:t>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Computer Languages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1676400" y="4038600"/>
            <a:ext cx="5486400" cy="160020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3100" y="52197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2057400" y="3429000"/>
            <a:ext cx="5029200" cy="160020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2600" y="4610100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438400" y="2819400"/>
            <a:ext cx="4572000" cy="160020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819400" y="2209800"/>
            <a:ext cx="4114800" cy="160020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3200400" y="1828800"/>
            <a:ext cx="1771452" cy="1257365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4191000" y="1828800"/>
            <a:ext cx="1447800" cy="125949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4876800" y="1828800"/>
            <a:ext cx="2057400" cy="1257300"/>
          </a:xfrm>
          <a:prstGeom prst="cube">
            <a:avLst>
              <a:gd name="adj" fmla="val 6992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8610" y="400050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9068" y="3390900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Languages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2717800"/>
            <a:ext cx="8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Fortran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4702" y="2704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80507" y="2716768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High Level because closer to human language and farther from machine language</a:t>
            </a:r>
          </a:p>
          <a:p>
            <a:r>
              <a:rPr lang="en-US" dirty="0" smtClean="0"/>
              <a:t>Independent of a particular type of processor</a:t>
            </a:r>
          </a:p>
          <a:p>
            <a:r>
              <a:rPr lang="en-US" dirty="0" smtClean="0"/>
              <a:t>Easier to read, write and understand because uses natural language elements</a:t>
            </a:r>
          </a:p>
          <a:p>
            <a:r>
              <a:rPr lang="en-US" dirty="0" smtClean="0"/>
              <a:t>Hides implementation details</a:t>
            </a:r>
          </a:p>
          <a:p>
            <a:r>
              <a:rPr lang="en-US" dirty="0" smtClean="0"/>
              <a:t>Must be translated to machine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37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programming language</a:t>
            </a:r>
          </a:p>
          <a:p>
            <a:r>
              <a:rPr lang="en-US" dirty="0" smtClean="0"/>
              <a:t>Used to interact with computer hardware</a:t>
            </a:r>
          </a:p>
          <a:p>
            <a:r>
              <a:rPr lang="en-US" dirty="0" smtClean="0"/>
              <a:t>Specific to a particular computer </a:t>
            </a:r>
            <a:r>
              <a:rPr lang="en-US" dirty="0" smtClean="0"/>
              <a:t>architecture</a:t>
            </a:r>
          </a:p>
          <a:p>
            <a:r>
              <a:rPr lang="en-US" dirty="0"/>
              <a:t>The instructions in assembly language may directly match the computer’s architecture or they may</a:t>
            </a:r>
            <a:br>
              <a:rPr lang="en-US" dirty="0"/>
            </a:br>
            <a:r>
              <a:rPr lang="en-US" dirty="0"/>
              <a:t>be translated during execution by a program inside the processor known as a </a:t>
            </a:r>
            <a:r>
              <a:rPr lang="en-US" i="1" dirty="0"/>
              <a:t>microcode </a:t>
            </a:r>
            <a:r>
              <a:rPr lang="en-US" i="1" dirty="0" smtClean="0"/>
              <a:t>interpreter</a:t>
            </a:r>
            <a:endParaRPr lang="en-US" dirty="0" smtClean="0"/>
          </a:p>
          <a:p>
            <a:r>
              <a:rPr lang="en-US" dirty="0" smtClean="0"/>
              <a:t>Focuses on programming microprocessors</a:t>
            </a:r>
          </a:p>
          <a:p>
            <a:r>
              <a:rPr lang="en-US" dirty="0" smtClean="0"/>
              <a:t>Used to program</a:t>
            </a:r>
          </a:p>
          <a:p>
            <a:pPr lvl="1"/>
            <a:r>
              <a:rPr lang="en-US" dirty="0" smtClean="0"/>
              <a:t>Embedded system</a:t>
            </a:r>
          </a:p>
          <a:p>
            <a:pPr lvl="1"/>
            <a:r>
              <a:rPr lang="en-US" dirty="0" smtClean="0"/>
              <a:t>Device driver programming</a:t>
            </a:r>
          </a:p>
          <a:p>
            <a:pPr lvl="1"/>
            <a:r>
              <a:rPr lang="en-US" dirty="0" smtClean="0"/>
              <a:t>Computer viruses and </a:t>
            </a:r>
            <a:r>
              <a:rPr lang="en-US" dirty="0" err="1" smtClean="0"/>
              <a:t>bootloaders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Lowest level programming language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Sequence of 1s and 0s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Easily understood by computers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Almost impossible for humans to use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CPU has its own unique machine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High Level (HL) to Low Level (LL)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Assembly to Machine Language</a:t>
            </a:r>
          </a:p>
          <a:p>
            <a:pPr lvl="1"/>
            <a:r>
              <a:rPr lang="en-US" dirty="0" smtClean="0"/>
              <a:t>Assembler is used</a:t>
            </a:r>
          </a:p>
          <a:p>
            <a:r>
              <a:rPr lang="en-US" dirty="0" smtClean="0"/>
              <a:t>From High Level to Machine Level Language</a:t>
            </a:r>
          </a:p>
          <a:p>
            <a:pPr lvl="1"/>
            <a:r>
              <a:rPr lang="en-US" dirty="0" smtClean="0"/>
              <a:t>Compiler converts High Level Language to Object Code</a:t>
            </a:r>
          </a:p>
          <a:p>
            <a:pPr lvl="1"/>
            <a:r>
              <a:rPr lang="en-US" dirty="0" smtClean="0"/>
              <a:t>Assembler is used to convert Assembly Language code to Machine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711</Words>
  <Application>Microsoft Office PowerPoint</Application>
  <PresentationFormat>On-screen Show (4:3)</PresentationFormat>
  <Paragraphs>148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Basic Concepts</vt:lpstr>
      <vt:lpstr>Book Chapter</vt:lpstr>
      <vt:lpstr>Outline</vt:lpstr>
      <vt:lpstr>Some Questions to Ask</vt:lpstr>
      <vt:lpstr>Hierarchy of Computer Languages</vt:lpstr>
      <vt:lpstr>High Level Language</vt:lpstr>
      <vt:lpstr>Assembly Language</vt:lpstr>
      <vt:lpstr>Machine Language</vt:lpstr>
      <vt:lpstr>Conversion from High Level (HL) to Low Level (LL) Language</vt:lpstr>
      <vt:lpstr>Compiler and Assembler</vt:lpstr>
      <vt:lpstr>Assembly Language Portability</vt:lpstr>
      <vt:lpstr>Conversion from HL to LL Language</vt:lpstr>
      <vt:lpstr>Advantages of HL Languages</vt:lpstr>
      <vt:lpstr>Virtual Machine Concept </vt:lpstr>
      <vt:lpstr>Programmer’s view of a Computer System</vt:lpstr>
      <vt:lpstr>Programmer’s view (1/2)</vt:lpstr>
      <vt:lpstr>Programmer’s view (2/2)</vt:lpstr>
      <vt:lpstr>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Irfan</cp:lastModifiedBy>
  <cp:revision>124</cp:revision>
  <dcterms:created xsi:type="dcterms:W3CDTF">2013-07-22T06:13:10Z</dcterms:created>
  <dcterms:modified xsi:type="dcterms:W3CDTF">2016-08-23T06:37:06Z</dcterms:modified>
</cp:coreProperties>
</file>