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00" r:id="rId3"/>
    <p:sldId id="265" r:id="rId4"/>
    <p:sldId id="260" r:id="rId5"/>
    <p:sldId id="262" r:id="rId6"/>
    <p:sldId id="263" r:id="rId7"/>
    <p:sldId id="266" r:id="rId8"/>
    <p:sldId id="267" r:id="rId9"/>
    <p:sldId id="269" r:id="rId10"/>
    <p:sldId id="272" r:id="rId11"/>
    <p:sldId id="273" r:id="rId12"/>
    <p:sldId id="275" r:id="rId13"/>
    <p:sldId id="274" r:id="rId14"/>
    <p:sldId id="276" r:id="rId15"/>
    <p:sldId id="277" r:id="rId16"/>
    <p:sldId id="278" r:id="rId17"/>
    <p:sldId id="279" r:id="rId18"/>
    <p:sldId id="281" r:id="rId19"/>
    <p:sldId id="280" r:id="rId20"/>
    <p:sldId id="282" r:id="rId21"/>
    <p:sldId id="283" r:id="rId22"/>
    <p:sldId id="284" r:id="rId23"/>
    <p:sldId id="285" r:id="rId24"/>
    <p:sldId id="295" r:id="rId25"/>
    <p:sldId id="296" r:id="rId26"/>
    <p:sldId id="286" r:id="rId27"/>
    <p:sldId id="289" r:id="rId28"/>
    <p:sldId id="287" r:id="rId29"/>
    <p:sldId id="290" r:id="rId30"/>
    <p:sldId id="291" r:id="rId31"/>
    <p:sldId id="292" r:id="rId32"/>
    <p:sldId id="293" r:id="rId33"/>
    <p:sldId id="297" r:id="rId34"/>
    <p:sldId id="298" r:id="rId35"/>
    <p:sldId id="294" r:id="rId36"/>
    <p:sldId id="29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E164"/>
    <a:srgbClr val="FF6464"/>
    <a:srgbClr val="FF0000"/>
    <a:srgbClr val="FF9B9B"/>
    <a:srgbClr val="A28AFA"/>
    <a:srgbClr val="DFE4A0"/>
    <a:srgbClr val="5F36F6"/>
    <a:srgbClr val="4B1CF6"/>
    <a:srgbClr val="D2D979"/>
    <a:srgbClr val="C0B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5" autoAdjust="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EFB38-8DA6-498A-9644-7F7820CB27B4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C70F3-239B-4A7E-8B68-88412C215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72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BC70F3-239B-4A7E-8B68-88412C2157A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59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  <a:solidFill>
            <a:srgbClr val="DFE4A0"/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4B1CF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D404-91E6-4F5F-B533-0681D337D37E}" type="datetime1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6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A20F-8741-4EF1-B228-ADB346DE56C7}" type="datetime1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1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3F0F-A09A-42A3-B3AC-6499B8580EE0}" type="datetime1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88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A2F05-A93F-48CC-930A-3600897C48A7}" type="datetime1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9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31BA-1D70-4875-A09C-EE84BE51A358}" type="datetime1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74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027C-38EC-4F39-BE06-46935F37189C}" type="datetime1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6954-FF23-4385-BE42-4E7F9DB6490C}" type="datetime1">
              <a:rPr lang="en-US" smtClean="0"/>
              <a:t>8/29/2016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5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51964-1733-4817-A608-427FD5995D27}" type="datetime1">
              <a:rPr lang="en-US" smtClean="0"/>
              <a:t>8/29/2016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993D-2F27-4D4C-B01E-991F3CD44027}" type="datetime1">
              <a:rPr lang="en-US" smtClean="0"/>
              <a:t>8/29/2016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3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791A-F597-4C3E-984E-B59C6F501003}" type="datetime1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11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0429-9C11-405D-8823-DEEC293EB2F7}" type="datetime1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6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64A61-E769-4C0A-BC87-1DBDA2D64BEA}" type="datetime1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B565D-BC98-4CA7-9642-B2EC25C3A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9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0" kern="12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737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565FF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E60D0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81CFD9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dirty="0" smtClean="0"/>
              <a:t>Data Representation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Irfan </a:t>
            </a:r>
            <a:r>
              <a:rPr lang="en-US" dirty="0" err="1" smtClean="0"/>
              <a:t>Ishaq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Unsigned </a:t>
            </a:r>
            <a:r>
              <a:rPr lang="en-US" dirty="0"/>
              <a:t>b</a:t>
            </a:r>
            <a:r>
              <a:rPr lang="en-US" dirty="0" smtClean="0"/>
              <a:t>inary </a:t>
            </a:r>
            <a:r>
              <a:rPr lang="en-US" dirty="0"/>
              <a:t>i</a:t>
            </a:r>
            <a:r>
              <a:rPr lang="en-US" dirty="0" smtClean="0"/>
              <a:t>ntegers to decimal</a:t>
            </a:r>
          </a:p>
          <a:p>
            <a:r>
              <a:rPr lang="en-US" dirty="0" smtClean="0"/>
              <a:t>Unsigned </a:t>
            </a:r>
            <a:r>
              <a:rPr lang="en-US" dirty="0"/>
              <a:t>decimal integers to </a:t>
            </a:r>
            <a:r>
              <a:rPr lang="en-US" dirty="0" smtClean="0"/>
              <a:t>binary</a:t>
            </a:r>
          </a:p>
          <a:p>
            <a:r>
              <a:rPr lang="en-US" dirty="0" smtClean="0"/>
              <a:t>Hexadecimal to binary</a:t>
            </a:r>
          </a:p>
          <a:p>
            <a:r>
              <a:rPr lang="en-US" dirty="0" smtClean="0"/>
              <a:t>Binary to hexadecimal</a:t>
            </a:r>
          </a:p>
          <a:p>
            <a:r>
              <a:rPr lang="en-US" dirty="0" smtClean="0"/>
              <a:t>Hexadecimal to decimal</a:t>
            </a:r>
          </a:p>
          <a:p>
            <a:r>
              <a:rPr lang="en-US" dirty="0" smtClean="0"/>
              <a:t>Decimal to hexadecimal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4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to Decimal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Weighted Positional Notation method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i="1" dirty="0" smtClean="0"/>
              <a:t>D</a:t>
            </a:r>
            <a:r>
              <a:rPr lang="en-US" dirty="0" smtClean="0"/>
              <a:t> = binary digit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= bit position number in binary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2362200"/>
            <a:ext cx="8470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Dec = 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i="1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-1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x 2</a:t>
            </a:r>
            <a:r>
              <a:rPr lang="en-US" sz="2400" i="1" baseline="30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-1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+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i="1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-2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x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i="1" baseline="30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-2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. . + 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x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+ 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x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68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Decimal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1600200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0 1 1 1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24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905000" y="1604665"/>
            <a:ext cx="990600" cy="461665"/>
          </a:xfrm>
          <a:prstGeom prst="rightArrow">
            <a:avLst/>
          </a:prstGeom>
          <a:solidFill>
            <a:srgbClr val="32E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80052" y="5100935"/>
            <a:ext cx="5623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= (0 x 2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+ (1 x 2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+ (1 x 2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+ (1 x 2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93869" y="1609130"/>
            <a:ext cx="3102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4-bit number so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4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0052" y="5558135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=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67365" y="2061865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i="1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1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67365" y="2479309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i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1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69594" y="2904530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i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1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65388" y="3307569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i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0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80052" y="4186535"/>
            <a:ext cx="7580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= 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i="1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-1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x 2</a:t>
            </a:r>
            <a:r>
              <a:rPr lang="en-US" sz="2400" i="1" baseline="30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-1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+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i="1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-2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x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i="1" baseline="30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-2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. . + 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x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+ 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x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80052" y="4643735"/>
            <a:ext cx="7050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= 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x 2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+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x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. . + 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x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+ 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x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" y="3733800"/>
            <a:ext cx="8470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Dec = 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i="1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-1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x 2</a:t>
            </a:r>
            <a:r>
              <a:rPr lang="en-US" sz="2400" i="1" baseline="30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-1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+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i="1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-2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x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i="1" baseline="30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-2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. . + 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x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+ 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x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Elbow Connector 27"/>
          <p:cNvCxnSpPr/>
          <p:nvPr/>
        </p:nvCxnSpPr>
        <p:spPr>
          <a:xfrm>
            <a:off x="1629890" y="2070795"/>
            <a:ext cx="1367165" cy="221903"/>
          </a:xfrm>
          <a:prstGeom prst="bentConnector3">
            <a:avLst>
              <a:gd name="adj1" fmla="val -3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11" idx="1"/>
          </p:cNvCxnSpPr>
          <p:nvPr/>
        </p:nvCxnSpPr>
        <p:spPr>
          <a:xfrm>
            <a:off x="1392855" y="2069276"/>
            <a:ext cx="1574510" cy="640866"/>
          </a:xfrm>
          <a:prstGeom prst="bentConnector3">
            <a:avLst>
              <a:gd name="adj1" fmla="val 2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12" idx="1"/>
          </p:cNvCxnSpPr>
          <p:nvPr/>
        </p:nvCxnSpPr>
        <p:spPr>
          <a:xfrm>
            <a:off x="1131124" y="2069276"/>
            <a:ext cx="1838470" cy="1066087"/>
          </a:xfrm>
          <a:prstGeom prst="bentConnector3">
            <a:avLst>
              <a:gd name="adj1" fmla="val 2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13" idx="1"/>
          </p:cNvCxnSpPr>
          <p:nvPr/>
        </p:nvCxnSpPr>
        <p:spPr>
          <a:xfrm>
            <a:off x="850076" y="2069989"/>
            <a:ext cx="2115312" cy="1468413"/>
          </a:xfrm>
          <a:prstGeom prst="bentConnector3">
            <a:avLst>
              <a:gd name="adj1" fmla="val 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44732" y="5334000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sz="6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0444" y="555186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7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13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to Binary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Repeatedly divide the decimal integer by 2 until the quotient is 0</a:t>
            </a:r>
          </a:p>
          <a:p>
            <a:r>
              <a:rPr lang="en-US" dirty="0" smtClean="0"/>
              <a:t>The combination of remainders makes the binary number</a:t>
            </a:r>
          </a:p>
          <a:p>
            <a:r>
              <a:rPr lang="en-US" dirty="0" smtClean="0"/>
              <a:t>The first remainder goes at LSB position and last digit goes at MSB 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3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Binary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smtClean="0"/>
              <a:t>Convert 25</a:t>
            </a:r>
            <a:r>
              <a:rPr lang="en-US" baseline="-25000" dirty="0" smtClean="0"/>
              <a:t>10</a:t>
            </a:r>
            <a:r>
              <a:rPr lang="en-US" dirty="0" smtClean="0"/>
              <a:t> into binary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421992"/>
              </p:ext>
            </p:extLst>
          </p:nvPr>
        </p:nvGraphicFramePr>
        <p:xfrm>
          <a:off x="914401" y="2423160"/>
          <a:ext cx="39623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799"/>
                <a:gridCol w="1137356"/>
                <a:gridCol w="13772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Division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Quotient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Remainder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25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2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b="1" dirty="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12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2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b="1" dirty="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2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b="1" dirty="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2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b="1" dirty="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2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b="1" dirty="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0" y="4734580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1 1 0 0 1</a:t>
            </a:r>
            <a:r>
              <a:rPr lang="en-US" sz="2800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2800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Elbow Connector 7"/>
          <p:cNvCxnSpPr/>
          <p:nvPr/>
        </p:nvCxnSpPr>
        <p:spPr>
          <a:xfrm>
            <a:off x="4876800" y="2971800"/>
            <a:ext cx="1828800" cy="1762780"/>
          </a:xfrm>
          <a:prstGeom prst="bentConnector3">
            <a:avLst>
              <a:gd name="adj1" fmla="val 999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4876800" y="3352800"/>
            <a:ext cx="1524000" cy="1381780"/>
          </a:xfrm>
          <a:prstGeom prst="bentConnector3">
            <a:avLst>
              <a:gd name="adj1" fmla="val 1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>
            <a:off x="4876800" y="3723620"/>
            <a:ext cx="1219200" cy="1010960"/>
          </a:xfrm>
          <a:prstGeom prst="bentConnector3">
            <a:avLst>
              <a:gd name="adj1" fmla="val 1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4876800" y="4094440"/>
            <a:ext cx="914400" cy="640140"/>
          </a:xfrm>
          <a:prstGeom prst="bentConnector3">
            <a:avLst>
              <a:gd name="adj1" fmla="val 1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>
            <a:off x="4876800" y="4465260"/>
            <a:ext cx="609600" cy="269320"/>
          </a:xfrm>
          <a:prstGeom prst="bentConnector3">
            <a:avLst>
              <a:gd name="adj1" fmla="val 1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51054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B050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3737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6565F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E60D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81CFD9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Final result is </a:t>
            </a:r>
            <a:r>
              <a:rPr lang="en-US" b="1" dirty="0" smtClean="0"/>
              <a:t>0001 1001</a:t>
            </a:r>
            <a:endParaRPr lang="en-US" b="1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334000" y="1905000"/>
            <a:ext cx="2590800" cy="685800"/>
          </a:xfrm>
          <a:prstGeom prst="wedgeRoundRectCallout">
            <a:avLst>
              <a:gd name="adj1" fmla="val -65227"/>
              <a:gd name="adj2" fmla="val 10307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First remainder goes to LSB position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4267200" y="5638800"/>
            <a:ext cx="3733800" cy="685800"/>
          </a:xfrm>
          <a:prstGeom prst="wedgeRoundRectCallout">
            <a:avLst>
              <a:gd name="adj1" fmla="val -32218"/>
              <a:gd name="adj2" fmla="val -21576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When quotient is 0, remainder goes at MSB position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92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Hexadecimal to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hexadecimal integer corresponds to 4 binary bits</a:t>
            </a:r>
          </a:p>
          <a:p>
            <a:r>
              <a:rPr lang="en-US" dirty="0" smtClean="0"/>
              <a:t>Convert each hexadecimal number to corresponding binary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0" y="46426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0100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37255" y="4632434"/>
            <a:ext cx="906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1111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00233" y="463243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1001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43233" y="463243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0001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Arrow Connector 12"/>
          <p:cNvCxnSpPr>
            <a:endCxn id="6" idx="0"/>
          </p:cNvCxnSpPr>
          <p:nvPr/>
        </p:nvCxnSpPr>
        <p:spPr>
          <a:xfrm flipH="1">
            <a:off x="2779084" y="4038600"/>
            <a:ext cx="954716" cy="6040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0"/>
          </p:cNvCxnSpPr>
          <p:nvPr/>
        </p:nvCxnSpPr>
        <p:spPr>
          <a:xfrm flipH="1">
            <a:off x="3890328" y="4038600"/>
            <a:ext cx="300672" cy="5938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9" idx="0"/>
          </p:cNvCxnSpPr>
          <p:nvPr/>
        </p:nvCxnSpPr>
        <p:spPr>
          <a:xfrm>
            <a:off x="4648200" y="4038600"/>
            <a:ext cx="345117" cy="5938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0"/>
          </p:cNvCxnSpPr>
          <p:nvPr/>
        </p:nvCxnSpPr>
        <p:spPr>
          <a:xfrm>
            <a:off x="5029200" y="4038600"/>
            <a:ext cx="1107117" cy="5938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730132"/>
              </p:ext>
            </p:extLst>
          </p:nvPr>
        </p:nvGraphicFramePr>
        <p:xfrm>
          <a:off x="3518452" y="3520440"/>
          <a:ext cx="174816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042"/>
                <a:gridCol w="437042"/>
                <a:gridCol w="437042"/>
                <a:gridCol w="4370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56919"/>
              </p:ext>
            </p:extLst>
          </p:nvPr>
        </p:nvGraphicFramePr>
        <p:xfrm>
          <a:off x="1843864" y="5562600"/>
          <a:ext cx="525780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13"/>
                <a:gridCol w="328613"/>
                <a:gridCol w="328613"/>
                <a:gridCol w="328613"/>
                <a:gridCol w="328613"/>
                <a:gridCol w="328613"/>
                <a:gridCol w="328613"/>
                <a:gridCol w="328613"/>
                <a:gridCol w="328613"/>
                <a:gridCol w="328613"/>
                <a:gridCol w="328613"/>
                <a:gridCol w="328613"/>
                <a:gridCol w="328613"/>
                <a:gridCol w="328613"/>
                <a:gridCol w="328613"/>
                <a:gridCol w="3286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  <p:sp>
        <p:nvSpPr>
          <p:cNvPr id="34" name="Down Arrow 33"/>
          <p:cNvSpPr/>
          <p:nvPr/>
        </p:nvSpPr>
        <p:spPr>
          <a:xfrm>
            <a:off x="1967948" y="5058102"/>
            <a:ext cx="5015948" cy="428298"/>
          </a:xfrm>
          <a:prstGeom prst="downArrow">
            <a:avLst>
              <a:gd name="adj1" fmla="val 64775"/>
              <a:gd name="adj2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6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to Hexadecimal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each 4 bits of binary into its corresponding hexadecimal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397227"/>
              </p:ext>
            </p:extLst>
          </p:nvPr>
        </p:nvGraphicFramePr>
        <p:xfrm>
          <a:off x="3585832" y="5196840"/>
          <a:ext cx="174816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042"/>
                <a:gridCol w="437042"/>
                <a:gridCol w="437042"/>
                <a:gridCol w="4370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834477"/>
              </p:ext>
            </p:extLst>
          </p:nvPr>
        </p:nvGraphicFramePr>
        <p:xfrm>
          <a:off x="1843864" y="2743200"/>
          <a:ext cx="525780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13"/>
                <a:gridCol w="328613"/>
                <a:gridCol w="328613"/>
                <a:gridCol w="328613"/>
                <a:gridCol w="328613"/>
                <a:gridCol w="328613"/>
                <a:gridCol w="328613"/>
                <a:gridCol w="328613"/>
                <a:gridCol w="328613"/>
                <a:gridCol w="328613"/>
                <a:gridCol w="328613"/>
                <a:gridCol w="328613"/>
                <a:gridCol w="328613"/>
                <a:gridCol w="328613"/>
                <a:gridCol w="328613"/>
                <a:gridCol w="3286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  <p:sp>
        <p:nvSpPr>
          <p:cNvPr id="16" name="Left Brace 15"/>
          <p:cNvSpPr/>
          <p:nvPr/>
        </p:nvSpPr>
        <p:spPr>
          <a:xfrm rot="16200000">
            <a:off x="2373381" y="2841879"/>
            <a:ext cx="273557" cy="1143000"/>
          </a:xfrm>
          <a:prstGeom prst="leftBrace">
            <a:avLst>
              <a:gd name="adj1" fmla="val 374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rot="16200000">
            <a:off x="3683272" y="2841879"/>
            <a:ext cx="273557" cy="1143000"/>
          </a:xfrm>
          <a:prstGeom prst="leftBrace">
            <a:avLst>
              <a:gd name="adj1" fmla="val 374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16200000">
            <a:off x="4995501" y="2841879"/>
            <a:ext cx="273557" cy="1143000"/>
          </a:xfrm>
          <a:prstGeom prst="leftBrace">
            <a:avLst>
              <a:gd name="adj1" fmla="val 374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/>
          <p:cNvSpPr/>
          <p:nvPr/>
        </p:nvSpPr>
        <p:spPr>
          <a:xfrm rot="16200000">
            <a:off x="6302122" y="2841879"/>
            <a:ext cx="273557" cy="1143000"/>
          </a:xfrm>
          <a:prstGeom prst="leftBrace">
            <a:avLst>
              <a:gd name="adj1" fmla="val 374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554703"/>
              </p:ext>
            </p:extLst>
          </p:nvPr>
        </p:nvGraphicFramePr>
        <p:xfrm>
          <a:off x="2299252" y="3733800"/>
          <a:ext cx="44394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9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576205"/>
              </p:ext>
            </p:extLst>
          </p:nvPr>
        </p:nvGraphicFramePr>
        <p:xfrm>
          <a:off x="3594652" y="3733800"/>
          <a:ext cx="44394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9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900811"/>
              </p:ext>
            </p:extLst>
          </p:nvPr>
        </p:nvGraphicFramePr>
        <p:xfrm>
          <a:off x="4913804" y="3733800"/>
          <a:ext cx="44394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9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078026"/>
              </p:ext>
            </p:extLst>
          </p:nvPr>
        </p:nvGraphicFramePr>
        <p:xfrm>
          <a:off x="6218710" y="3733800"/>
          <a:ext cx="44394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9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Down Arrow 23"/>
          <p:cNvSpPr/>
          <p:nvPr/>
        </p:nvSpPr>
        <p:spPr>
          <a:xfrm>
            <a:off x="2438400" y="4419600"/>
            <a:ext cx="4038600" cy="609600"/>
          </a:xfrm>
          <a:prstGeom prst="downArrow">
            <a:avLst>
              <a:gd name="adj1" fmla="val 74938"/>
              <a:gd name="adj2" fmla="val 67391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3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Hexadecimal to Decimal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Multiply each hexadecimal digit with its corresponding power of 16</a:t>
            </a:r>
          </a:p>
          <a:p>
            <a:endParaRPr lang="en-US" dirty="0"/>
          </a:p>
          <a:p>
            <a:endParaRPr lang="en-US" i="1" dirty="0" smtClean="0"/>
          </a:p>
          <a:p>
            <a:pPr lvl="1"/>
            <a:r>
              <a:rPr lang="en-US" i="1" dirty="0" smtClean="0"/>
              <a:t>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hexadecimal </a:t>
            </a:r>
            <a:r>
              <a:rPr lang="en-US" dirty="0"/>
              <a:t>digit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 smtClean="0"/>
              <a:t>digit </a:t>
            </a:r>
            <a:r>
              <a:rPr lang="en-US" dirty="0"/>
              <a:t>position number in </a:t>
            </a:r>
            <a:r>
              <a:rPr lang="en-US" dirty="0" smtClean="0"/>
              <a:t>hexadecimal </a:t>
            </a:r>
            <a:r>
              <a:rPr lang="en-US" dirty="0"/>
              <a:t>number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2845713"/>
            <a:ext cx="82109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Dec = (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200" i="1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200" baseline="-25000" dirty="0" smtClean="0">
                <a:latin typeface="Arial" pitchFamily="34" charset="0"/>
                <a:cs typeface="Arial" pitchFamily="34" charset="0"/>
              </a:rPr>
              <a:t>-1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x 16</a:t>
            </a:r>
            <a:r>
              <a:rPr lang="en-US" sz="2200" i="1" baseline="30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200" baseline="30000" dirty="0" smtClean="0">
                <a:latin typeface="Arial" pitchFamily="34" charset="0"/>
                <a:cs typeface="Arial" pitchFamily="34" charset="0"/>
              </a:rPr>
              <a:t>-1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) + (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200" i="1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200" baseline="-25000" dirty="0" smtClean="0">
                <a:latin typeface="Arial" pitchFamily="34" charset="0"/>
                <a:cs typeface="Arial" pitchFamily="34" charset="0"/>
              </a:rPr>
              <a:t>-2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x 16</a:t>
            </a:r>
            <a:r>
              <a:rPr lang="en-US" sz="2200" i="1" baseline="30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200" baseline="30000" dirty="0" smtClean="0">
                <a:latin typeface="Arial" pitchFamily="34" charset="0"/>
                <a:cs typeface="Arial" pitchFamily="34" charset="0"/>
              </a:rPr>
              <a:t>-2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) + . . . + (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2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x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16</a:t>
            </a:r>
            <a:r>
              <a:rPr lang="en-US" sz="2200" baseline="30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+ (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200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x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16</a:t>
            </a:r>
            <a:r>
              <a:rPr lang="en-US" sz="2200" baseline="30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0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to Decimal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18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5800" y="1600200"/>
            <a:ext cx="1158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3 B A 4</a:t>
            </a:r>
            <a:endParaRPr lang="en-US" sz="24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1905000" y="1604665"/>
            <a:ext cx="990600" cy="461665"/>
          </a:xfrm>
          <a:prstGeom prst="rightArrow">
            <a:avLst/>
          </a:prstGeom>
          <a:solidFill>
            <a:srgbClr val="32E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80052" y="5100935"/>
            <a:ext cx="6335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= (3 x 4096) + (11 x 256) + (10 x 16) + (4 x 1)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93869" y="1609130"/>
            <a:ext cx="3342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4-digit number so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4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67365" y="2061865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i="1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4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67365" y="2479309"/>
            <a:ext cx="1147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i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69594" y="2904530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i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65388" y="3307569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i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80052" y="4186535"/>
            <a:ext cx="7580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= 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i="1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-1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x 16</a:t>
            </a:r>
            <a:r>
              <a:rPr lang="en-US" sz="2400" i="1" baseline="30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-1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+ 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i="1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-2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x 16</a:t>
            </a:r>
            <a:r>
              <a:rPr lang="en-US" sz="2400" i="1" baseline="30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-2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+ 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x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16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+ 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x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16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80052" y="4643735"/>
            <a:ext cx="7050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= 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x 16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+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x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16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+ 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x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16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+ 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x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16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" name="Elbow Connector 31"/>
          <p:cNvCxnSpPr/>
          <p:nvPr/>
        </p:nvCxnSpPr>
        <p:spPr>
          <a:xfrm>
            <a:off x="1629890" y="2070795"/>
            <a:ext cx="1367165" cy="221903"/>
          </a:xfrm>
          <a:prstGeom prst="bentConnector3">
            <a:avLst>
              <a:gd name="adj1" fmla="val -3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27" idx="1"/>
          </p:cNvCxnSpPr>
          <p:nvPr/>
        </p:nvCxnSpPr>
        <p:spPr>
          <a:xfrm>
            <a:off x="1392855" y="2069276"/>
            <a:ext cx="1574510" cy="640866"/>
          </a:xfrm>
          <a:prstGeom prst="bentConnector3">
            <a:avLst>
              <a:gd name="adj1" fmla="val -1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28" idx="1"/>
          </p:cNvCxnSpPr>
          <p:nvPr/>
        </p:nvCxnSpPr>
        <p:spPr>
          <a:xfrm>
            <a:off x="1131124" y="2069276"/>
            <a:ext cx="1838470" cy="1066087"/>
          </a:xfrm>
          <a:prstGeom prst="bentConnector3">
            <a:avLst>
              <a:gd name="adj1" fmla="val -5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1"/>
          </p:cNvCxnSpPr>
          <p:nvPr/>
        </p:nvCxnSpPr>
        <p:spPr>
          <a:xfrm>
            <a:off x="850076" y="2069989"/>
            <a:ext cx="2115312" cy="1468413"/>
          </a:xfrm>
          <a:prstGeom prst="bentConnector3">
            <a:avLst>
              <a:gd name="adj1" fmla="val -1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82566" y="5634335"/>
            <a:ext cx="5394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= (12288 + 2816 + 160 + 4)   = 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15268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32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to Hexadecimal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Repeatedly divide the decimal integer by 16 until last quotient is 0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Each remainder is a hex digit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First remainder goes at least significant position and last remainder goes at most significant 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5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“Assembly Language for x86 processors”</a:t>
            </a:r>
          </a:p>
          <a:p>
            <a:r>
              <a:rPr lang="en-US" dirty="0"/>
              <a:t>Author “Kip R. Irvine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  <a:p>
            <a:r>
              <a:rPr lang="en-US" dirty="0"/>
              <a:t>Chapter 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Section 1.3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6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Hexadecimal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smtClean="0"/>
              <a:t>Convert 2895</a:t>
            </a:r>
            <a:r>
              <a:rPr lang="en-US" baseline="-25000" dirty="0" smtClean="0"/>
              <a:t>10</a:t>
            </a:r>
            <a:r>
              <a:rPr lang="en-US" dirty="0" smtClean="0"/>
              <a:t> into hexadecimal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996058"/>
              </p:ext>
            </p:extLst>
          </p:nvPr>
        </p:nvGraphicFramePr>
        <p:xfrm>
          <a:off x="914401" y="2423160"/>
          <a:ext cx="39623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799"/>
                <a:gridCol w="1137356"/>
                <a:gridCol w="13772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Division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Quotient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Remainder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2895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16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180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en-US" b="1" dirty="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180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16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b="1" dirty="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16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en-US" b="1" dirty="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38800" y="4734580"/>
            <a:ext cx="1606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B  4  F </a:t>
            </a:r>
            <a:r>
              <a:rPr lang="en-US" sz="2800" baseline="-25000" dirty="0" smtClean="0">
                <a:latin typeface="Arial" pitchFamily="34" charset="0"/>
                <a:cs typeface="Arial" pitchFamily="34" charset="0"/>
              </a:rPr>
              <a:t>16</a:t>
            </a:r>
            <a:endParaRPr lang="en-US" sz="2800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Elbow Connector 7"/>
          <p:cNvCxnSpPr/>
          <p:nvPr/>
        </p:nvCxnSpPr>
        <p:spPr>
          <a:xfrm>
            <a:off x="4876800" y="2971800"/>
            <a:ext cx="1828800" cy="1762780"/>
          </a:xfrm>
          <a:prstGeom prst="bentConnector3">
            <a:avLst>
              <a:gd name="adj1" fmla="val 999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16200000" flipH="1">
            <a:off x="4871710" y="3357890"/>
            <a:ext cx="1381780" cy="1371600"/>
          </a:xfrm>
          <a:prstGeom prst="bentConnector3">
            <a:avLst>
              <a:gd name="adj1" fmla="val -2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rot="16200000" flipH="1">
            <a:off x="4828520" y="3771900"/>
            <a:ext cx="1010960" cy="914400"/>
          </a:xfrm>
          <a:prstGeom prst="bentConnector3">
            <a:avLst>
              <a:gd name="adj1" fmla="val -6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51054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B050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3737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6565F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E60D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81CFD9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    2895</a:t>
            </a:r>
            <a:r>
              <a:rPr lang="en-US" baseline="-25000" dirty="0" smtClean="0"/>
              <a:t>10</a:t>
            </a:r>
            <a:r>
              <a:rPr lang="en-US" dirty="0" smtClean="0"/>
              <a:t> = </a:t>
            </a:r>
            <a:r>
              <a:rPr lang="en-US" b="1" dirty="0" smtClean="0"/>
              <a:t>B 4 F</a:t>
            </a:r>
            <a:r>
              <a:rPr lang="en-US" baseline="-25000" dirty="0" smtClean="0"/>
              <a:t>16</a:t>
            </a:r>
            <a:endParaRPr lang="en-US" b="1" baseline="-25000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5334000" y="2057400"/>
            <a:ext cx="2590800" cy="685800"/>
          </a:xfrm>
          <a:prstGeom prst="wedgeRoundRectCallout">
            <a:avLst>
              <a:gd name="adj1" fmla="val -67661"/>
              <a:gd name="adj2" fmla="val 7319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First remainder goes to LS position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ounded Rectangular Callout 24"/>
          <p:cNvSpPr/>
          <p:nvPr/>
        </p:nvSpPr>
        <p:spPr>
          <a:xfrm>
            <a:off x="1143000" y="4191000"/>
            <a:ext cx="3733800" cy="685800"/>
          </a:xfrm>
          <a:prstGeom prst="wedgeRoundRectCallout">
            <a:avLst>
              <a:gd name="adj1" fmla="val -12539"/>
              <a:gd name="adj2" fmla="val -98920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When quotient is 0, remainder goes at MS position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16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Storage System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Byte</a:t>
            </a:r>
            <a:r>
              <a:rPr lang="en-US" dirty="0" smtClean="0"/>
              <a:t> is the basic storage unit in x86 architecture</a:t>
            </a:r>
          </a:p>
          <a:p>
            <a:r>
              <a:rPr lang="en-US" dirty="0" smtClean="0"/>
              <a:t>Byte is composed of </a:t>
            </a:r>
            <a:r>
              <a:rPr lang="en-US" b="1" dirty="0" smtClean="0"/>
              <a:t>8 bits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71800" y="3276600"/>
            <a:ext cx="685800" cy="457200"/>
          </a:xfrm>
          <a:prstGeom prst="rect">
            <a:avLst/>
          </a:prstGeom>
          <a:solidFill>
            <a:srgbClr val="A28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8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71800" y="3886200"/>
            <a:ext cx="1371600" cy="457200"/>
          </a:xfrm>
          <a:prstGeom prst="rect">
            <a:avLst/>
          </a:prstGeom>
          <a:solidFill>
            <a:srgbClr val="A28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16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1800" y="4495800"/>
            <a:ext cx="2743200" cy="457200"/>
          </a:xfrm>
          <a:prstGeom prst="rect">
            <a:avLst/>
          </a:prstGeom>
          <a:solidFill>
            <a:srgbClr val="A28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32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71800" y="5105400"/>
            <a:ext cx="5486400" cy="457200"/>
          </a:xfrm>
          <a:prstGeom prst="rect">
            <a:avLst/>
          </a:prstGeom>
          <a:solidFill>
            <a:srgbClr val="A28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64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1200" y="323193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Byte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7766" y="3851712"/>
            <a:ext cx="1037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Word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4699" y="444554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Doubleword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6800" y="5084048"/>
            <a:ext cx="1845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Quadword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Elbow Connector 13"/>
          <p:cNvCxnSpPr/>
          <p:nvPr/>
        </p:nvCxnSpPr>
        <p:spPr>
          <a:xfrm>
            <a:off x="3657600" y="3886200"/>
            <a:ext cx="0" cy="45720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3"/>
          <p:cNvCxnSpPr/>
          <p:nvPr/>
        </p:nvCxnSpPr>
        <p:spPr>
          <a:xfrm>
            <a:off x="3657600" y="4495800"/>
            <a:ext cx="0" cy="45720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3"/>
          <p:cNvCxnSpPr/>
          <p:nvPr/>
        </p:nvCxnSpPr>
        <p:spPr>
          <a:xfrm>
            <a:off x="4343400" y="4495800"/>
            <a:ext cx="0" cy="45720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3"/>
          <p:cNvCxnSpPr/>
          <p:nvPr/>
        </p:nvCxnSpPr>
        <p:spPr>
          <a:xfrm>
            <a:off x="5029200" y="4495800"/>
            <a:ext cx="0" cy="45720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3"/>
          <p:cNvCxnSpPr/>
          <p:nvPr/>
        </p:nvCxnSpPr>
        <p:spPr>
          <a:xfrm>
            <a:off x="3657600" y="5105400"/>
            <a:ext cx="0" cy="45720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13"/>
          <p:cNvCxnSpPr/>
          <p:nvPr/>
        </p:nvCxnSpPr>
        <p:spPr>
          <a:xfrm>
            <a:off x="4343400" y="5105400"/>
            <a:ext cx="0" cy="45720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13"/>
          <p:cNvCxnSpPr/>
          <p:nvPr/>
        </p:nvCxnSpPr>
        <p:spPr>
          <a:xfrm>
            <a:off x="5029200" y="5105400"/>
            <a:ext cx="0" cy="45720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3"/>
          <p:cNvCxnSpPr/>
          <p:nvPr/>
        </p:nvCxnSpPr>
        <p:spPr>
          <a:xfrm>
            <a:off x="5715000" y="5105400"/>
            <a:ext cx="0" cy="45720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13"/>
          <p:cNvCxnSpPr/>
          <p:nvPr/>
        </p:nvCxnSpPr>
        <p:spPr>
          <a:xfrm>
            <a:off x="6400800" y="5105400"/>
            <a:ext cx="0" cy="45720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13"/>
          <p:cNvCxnSpPr/>
          <p:nvPr/>
        </p:nvCxnSpPr>
        <p:spPr>
          <a:xfrm>
            <a:off x="7086600" y="5105400"/>
            <a:ext cx="0" cy="45720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3"/>
          <p:cNvCxnSpPr/>
          <p:nvPr/>
        </p:nvCxnSpPr>
        <p:spPr>
          <a:xfrm>
            <a:off x="7772400" y="5105400"/>
            <a:ext cx="0" cy="45720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17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Storage System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larger measurements units</a:t>
            </a:r>
          </a:p>
          <a:p>
            <a:pPr lvl="1"/>
            <a:r>
              <a:rPr lang="en-US" dirty="0" smtClean="0"/>
              <a:t>One kilobyte = 2</a:t>
            </a:r>
            <a:r>
              <a:rPr lang="en-US" baseline="30000" dirty="0" smtClean="0"/>
              <a:t>10</a:t>
            </a:r>
            <a:r>
              <a:rPr lang="en-US" dirty="0" smtClean="0"/>
              <a:t> bytes = 1024 bytes</a:t>
            </a:r>
          </a:p>
          <a:p>
            <a:pPr lvl="1"/>
            <a:r>
              <a:rPr lang="en-US" dirty="0" smtClean="0"/>
              <a:t>One megabyte = 2</a:t>
            </a:r>
            <a:r>
              <a:rPr lang="en-US" baseline="30000" dirty="0" smtClean="0"/>
              <a:t>20</a:t>
            </a:r>
            <a:r>
              <a:rPr lang="en-US" dirty="0" smtClean="0"/>
              <a:t> bytes = 1,048,576 bytes</a:t>
            </a:r>
          </a:p>
          <a:p>
            <a:pPr lvl="1"/>
            <a:r>
              <a:rPr lang="en-US" dirty="0" smtClean="0"/>
              <a:t>One gigabyte = 2</a:t>
            </a:r>
            <a:r>
              <a:rPr lang="en-US" baseline="30000" dirty="0" smtClean="0"/>
              <a:t>30</a:t>
            </a:r>
            <a:r>
              <a:rPr lang="en-US" dirty="0" smtClean="0"/>
              <a:t> bytes = 1,073,741,824 bytes</a:t>
            </a:r>
          </a:p>
          <a:p>
            <a:pPr lvl="1"/>
            <a:r>
              <a:rPr lang="en-US" dirty="0" smtClean="0"/>
              <a:t>One terabyte = 2</a:t>
            </a:r>
            <a:r>
              <a:rPr lang="en-US" baseline="30000" dirty="0" smtClean="0"/>
              <a:t>40</a:t>
            </a:r>
            <a:r>
              <a:rPr lang="en-US" dirty="0" smtClean="0"/>
              <a:t> bytes = 1,099,511,627,776 bytes</a:t>
            </a:r>
          </a:p>
          <a:p>
            <a:pPr lvl="1"/>
            <a:r>
              <a:rPr lang="en-US" dirty="0" smtClean="0"/>
              <a:t>One petabyte = 2</a:t>
            </a:r>
            <a:r>
              <a:rPr lang="en-US" baseline="30000" dirty="0" smtClean="0"/>
              <a:t>50 </a:t>
            </a:r>
            <a:r>
              <a:rPr lang="en-US" dirty="0" smtClean="0"/>
              <a:t>bytes = 2</a:t>
            </a:r>
            <a:r>
              <a:rPr lang="en-US" baseline="30000" dirty="0" smtClean="0"/>
              <a:t>40</a:t>
            </a:r>
            <a:r>
              <a:rPr lang="en-US" dirty="0" smtClean="0"/>
              <a:t> kilobytes</a:t>
            </a:r>
          </a:p>
          <a:p>
            <a:pPr lvl="1"/>
            <a:r>
              <a:rPr lang="en-US" dirty="0" smtClean="0"/>
              <a:t>One </a:t>
            </a:r>
            <a:r>
              <a:rPr lang="en-US" dirty="0" err="1" smtClean="0"/>
              <a:t>exabyte</a:t>
            </a:r>
            <a:r>
              <a:rPr lang="en-US" dirty="0" smtClean="0"/>
              <a:t> = 2</a:t>
            </a:r>
            <a:r>
              <a:rPr lang="en-US" baseline="30000" dirty="0" smtClean="0"/>
              <a:t>60</a:t>
            </a:r>
            <a:r>
              <a:rPr lang="en-US" dirty="0" smtClean="0"/>
              <a:t> bytes = 2</a:t>
            </a:r>
            <a:r>
              <a:rPr lang="en-US" baseline="30000" dirty="0" smtClean="0"/>
              <a:t>10</a:t>
            </a:r>
            <a:r>
              <a:rPr lang="en-US" dirty="0" smtClean="0"/>
              <a:t> petabytes</a:t>
            </a:r>
          </a:p>
          <a:p>
            <a:pPr lvl="1"/>
            <a:r>
              <a:rPr lang="en-US" dirty="0" smtClean="0"/>
              <a:t>One </a:t>
            </a:r>
            <a:r>
              <a:rPr lang="en-US" dirty="0" err="1" smtClean="0"/>
              <a:t>zettabyte</a:t>
            </a:r>
            <a:r>
              <a:rPr lang="en-US" dirty="0" smtClean="0"/>
              <a:t> = 2</a:t>
            </a:r>
            <a:r>
              <a:rPr lang="en-US" baseline="30000" dirty="0" smtClean="0"/>
              <a:t>70</a:t>
            </a:r>
            <a:r>
              <a:rPr lang="en-US" dirty="0" smtClean="0"/>
              <a:t> bytes = 2</a:t>
            </a:r>
            <a:r>
              <a:rPr lang="en-US" baseline="30000" dirty="0" smtClean="0"/>
              <a:t>30</a:t>
            </a:r>
            <a:r>
              <a:rPr lang="en-US" dirty="0" smtClean="0"/>
              <a:t> terabytes</a:t>
            </a:r>
          </a:p>
          <a:p>
            <a:pPr lvl="1"/>
            <a:r>
              <a:rPr lang="en-US" dirty="0" smtClean="0"/>
              <a:t>One </a:t>
            </a:r>
            <a:r>
              <a:rPr lang="en-US" dirty="0" err="1" smtClean="0"/>
              <a:t>yottabyte</a:t>
            </a:r>
            <a:r>
              <a:rPr lang="en-US" dirty="0" smtClean="0"/>
              <a:t> = 2</a:t>
            </a:r>
            <a:r>
              <a:rPr lang="en-US" baseline="30000" dirty="0" smtClean="0"/>
              <a:t>80</a:t>
            </a:r>
            <a:r>
              <a:rPr lang="en-US" dirty="0" smtClean="0"/>
              <a:t> bytes = 2</a:t>
            </a:r>
            <a:r>
              <a:rPr lang="en-US" baseline="30000" dirty="0" smtClean="0"/>
              <a:t>20</a:t>
            </a:r>
            <a:r>
              <a:rPr lang="en-US" dirty="0" smtClean="0"/>
              <a:t> </a:t>
            </a:r>
            <a:r>
              <a:rPr lang="en-US" dirty="0" err="1" smtClean="0"/>
              <a:t>exabytes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4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Signed integers are either positive or negative</a:t>
            </a:r>
          </a:p>
          <a:p>
            <a:r>
              <a:rPr lang="en-US" dirty="0" smtClean="0"/>
              <a:t>Not possible to stick negative sign to a number in binary numbers</a:t>
            </a:r>
          </a:p>
          <a:p>
            <a:r>
              <a:rPr lang="en-US" dirty="0" smtClean="0"/>
              <a:t>When explicitly mentioned as signed integer, then MSB decides the +</a:t>
            </a:r>
            <a:r>
              <a:rPr lang="en-US" dirty="0" err="1" smtClean="0"/>
              <a:t>ve</a:t>
            </a:r>
            <a:r>
              <a:rPr lang="en-US" dirty="0" smtClean="0"/>
              <a:t> and –</a:t>
            </a:r>
            <a:r>
              <a:rPr lang="en-US" dirty="0" err="1" smtClean="0"/>
              <a:t>ve</a:t>
            </a:r>
            <a:r>
              <a:rPr lang="en-US" dirty="0" smtClean="0"/>
              <a:t> sign</a:t>
            </a:r>
          </a:p>
          <a:p>
            <a:r>
              <a:rPr lang="en-US" dirty="0" smtClean="0"/>
              <a:t>In </a:t>
            </a:r>
            <a:r>
              <a:rPr lang="en-US" dirty="0" smtClean="0">
                <a:solidFill>
                  <a:srgbClr val="FF0000"/>
                </a:solidFill>
              </a:rPr>
              <a:t>signed binary/octal/hex</a:t>
            </a:r>
            <a:r>
              <a:rPr lang="en-US" dirty="0" smtClean="0"/>
              <a:t> integers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MSB = 1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integers is negative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MSB = 0  integers is positive</a:t>
            </a:r>
          </a:p>
          <a:p>
            <a:r>
              <a:rPr lang="en-US" dirty="0" smtClean="0">
                <a:sym typeface="Wingdings" pitchFamily="2" charset="2"/>
              </a:rPr>
              <a:t>Negative integers are represented using 2’s complement 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2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of Signed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certain number of bits can store only a fixed number of signed integers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467856"/>
              </p:ext>
            </p:extLst>
          </p:nvPr>
        </p:nvGraphicFramePr>
        <p:xfrm>
          <a:off x="762000" y="2773680"/>
          <a:ext cx="7391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460"/>
                <a:gridCol w="3634740"/>
                <a:gridCol w="3124200"/>
              </a:tblGrid>
              <a:tr h="34976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Bits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Range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Total Numbers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</a:tr>
              <a:tr h="34976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-128 to +127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256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4976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-32768 to +32767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65,536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5052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-2,147,483,648 to +2,147,483,647</a:t>
                      </a: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4,294,967,296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59436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-9,223,372,036,854,775,808 to +9,223,372,036,854,775,807</a:t>
                      </a: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18,446,744,073,709,551,616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7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of Unsigned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numbers in signed integers is </a:t>
            </a:r>
            <a:r>
              <a:rPr lang="en-US" dirty="0" smtClean="0"/>
              <a:t>exactly equal to the total numbers in unsigned integers in the same size of bits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7251"/>
              </p:ext>
            </p:extLst>
          </p:nvPr>
        </p:nvGraphicFramePr>
        <p:xfrm>
          <a:off x="762000" y="3142896"/>
          <a:ext cx="7391400" cy="188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460"/>
                <a:gridCol w="3634740"/>
                <a:gridCol w="3124200"/>
              </a:tblGrid>
              <a:tr h="33233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Bits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Range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Total Unsigned Numbers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</a:tr>
              <a:tr h="33233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 to 255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256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3233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 to 65,535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65,536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3233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 to 4,294,967,295</a:t>
                      </a: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4,294,967,296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42326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 to 18,446,744,073,709,551,615</a:t>
                      </a: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18,446,744,073,709,551,616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74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2’s </a:t>
            </a:r>
            <a:r>
              <a:rPr lang="en-US" dirty="0"/>
              <a:t>C</a:t>
            </a:r>
            <a:r>
              <a:rPr lang="en-US" dirty="0" smtClean="0"/>
              <a:t>omplement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processors to perform subtraction with addition operation</a:t>
            </a:r>
          </a:p>
          <a:p>
            <a:r>
              <a:rPr lang="en-US" dirty="0" smtClean="0"/>
              <a:t>A fixed number of bits are used to represent the numbers</a:t>
            </a:r>
          </a:p>
          <a:p>
            <a:r>
              <a:rPr lang="en-US" dirty="0" smtClean="0"/>
              <a:t>The leftmost bit is called </a:t>
            </a:r>
            <a:r>
              <a:rPr lang="en-US" b="1" dirty="0" smtClean="0"/>
              <a:t>sign bit</a:t>
            </a:r>
            <a:endParaRPr lang="en-US" b="1" dirty="0"/>
          </a:p>
          <a:p>
            <a:r>
              <a:rPr lang="en-US" dirty="0" smtClean="0"/>
              <a:t>2’s complement notation is used to represent both +</a:t>
            </a:r>
            <a:r>
              <a:rPr lang="en-US" dirty="0" err="1" smtClean="0"/>
              <a:t>ve</a:t>
            </a:r>
            <a:r>
              <a:rPr lang="en-US" dirty="0" smtClean="0"/>
              <a:t> and –</a:t>
            </a:r>
            <a:r>
              <a:rPr lang="en-US" dirty="0" err="1" smtClean="0"/>
              <a:t>ve</a:t>
            </a:r>
            <a:r>
              <a:rPr lang="en-US" dirty="0" smtClean="0"/>
              <a:t>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7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calculate 2’s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get 2’s complement of a binary number?</a:t>
            </a:r>
          </a:p>
          <a:p>
            <a:pPr lvl="1"/>
            <a:r>
              <a:rPr lang="en-US" dirty="0"/>
              <a:t>Take 1’s complement of that number(invert all its bits)</a:t>
            </a:r>
          </a:p>
          <a:p>
            <a:pPr lvl="1"/>
            <a:r>
              <a:rPr lang="en-US" dirty="0"/>
              <a:t>Add 1 into the inverted binary number</a:t>
            </a:r>
          </a:p>
          <a:p>
            <a:pPr lvl="1"/>
            <a:r>
              <a:rPr lang="en-US" dirty="0"/>
              <a:t>... and the result is 2’s complement of that </a:t>
            </a:r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806572"/>
              </p:ext>
            </p:extLst>
          </p:nvPr>
        </p:nvGraphicFramePr>
        <p:xfrm>
          <a:off x="990600" y="4070910"/>
          <a:ext cx="3200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366758"/>
              </p:ext>
            </p:extLst>
          </p:nvPr>
        </p:nvGraphicFramePr>
        <p:xfrm>
          <a:off x="4894038" y="4067860"/>
          <a:ext cx="3200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5F3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5F3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5F3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5F3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5F3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5F3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5F3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5F36F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553416"/>
              </p:ext>
            </p:extLst>
          </p:nvPr>
        </p:nvGraphicFramePr>
        <p:xfrm>
          <a:off x="4495800" y="4525064"/>
          <a:ext cx="381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FF9B9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990498"/>
              </p:ext>
            </p:extLst>
          </p:nvPr>
        </p:nvGraphicFramePr>
        <p:xfrm>
          <a:off x="4892704" y="5105400"/>
          <a:ext cx="3200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89273"/>
              </p:ext>
            </p:extLst>
          </p:nvPr>
        </p:nvGraphicFramePr>
        <p:xfrm>
          <a:off x="4891872" y="4525944"/>
          <a:ext cx="3200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FF9B9B"/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4282221" y="5029200"/>
            <a:ext cx="39473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4211936" y="4084037"/>
            <a:ext cx="664078" cy="419098"/>
            <a:chOff x="4211936" y="4084037"/>
            <a:chExt cx="664078" cy="419098"/>
          </a:xfrm>
        </p:grpSpPr>
        <p:sp>
          <p:nvSpPr>
            <p:cNvPr id="23" name="Isosceles Triangle 22"/>
            <p:cNvSpPr/>
            <p:nvPr/>
          </p:nvSpPr>
          <p:spPr>
            <a:xfrm rot="5400000">
              <a:off x="4269087" y="4026886"/>
              <a:ext cx="419098" cy="5334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723614" y="4216862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397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2’s Complement of Hexadecimal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Invert all bits of hex number</a:t>
            </a:r>
          </a:p>
          <a:p>
            <a:r>
              <a:rPr lang="en-US" dirty="0" smtClean="0"/>
              <a:t>All bits of hex numbers can be inverted simply by subtracting the number from F</a:t>
            </a:r>
            <a:r>
              <a:rPr lang="en-US" baseline="-25000" dirty="0" smtClean="0"/>
              <a:t>16</a:t>
            </a:r>
          </a:p>
          <a:p>
            <a:r>
              <a:rPr lang="en-US" dirty="0" smtClean="0"/>
              <a:t>Add 1 into the inverted hex number and the result is the 2’s complement</a:t>
            </a:r>
          </a:p>
          <a:p>
            <a:r>
              <a:rPr lang="en-US" dirty="0" smtClean="0"/>
              <a:t>Calculate 2’s complement of (B 4 F)</a:t>
            </a:r>
            <a:r>
              <a:rPr lang="en-US" baseline="-25000" dirty="0" smtClean="0"/>
              <a:t>16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28</a:t>
            </a:fld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895600" y="4691390"/>
            <a:ext cx="990600" cy="125221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11186" y="5039380"/>
            <a:ext cx="1023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4 B 0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953000" y="4687956"/>
            <a:ext cx="990600" cy="125221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48400" y="4724400"/>
            <a:ext cx="1023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4 B 0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3958" y="51816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9800" y="518160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+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015758" y="5715000"/>
            <a:ext cx="137564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48400" y="580138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 B 1</a:t>
            </a:r>
            <a:endParaRPr lang="en-US" sz="28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96127" y="4648200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F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F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F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95668" y="5115580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B 4 F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158008" y="5715000"/>
            <a:ext cx="137564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6800" y="5181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–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17320" y="5715000"/>
            <a:ext cx="1023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4 B 0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63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/>
      <p:bldP spid="13" grpId="0"/>
      <p:bldP spid="16" grpId="0"/>
      <p:bldP spid="17" grpId="0"/>
      <p:bldP spid="18" grpId="0"/>
      <p:bldP spid="20" grpId="0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Signed Binary to 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MSB is 0, then number is +</a:t>
            </a:r>
            <a:r>
              <a:rPr lang="en-US" dirty="0" err="1" smtClean="0"/>
              <a:t>ve</a:t>
            </a:r>
            <a:r>
              <a:rPr lang="en-US" dirty="0" smtClean="0"/>
              <a:t> and convert it into decimal in usual way</a:t>
            </a:r>
          </a:p>
          <a:p>
            <a:r>
              <a:rPr lang="en-US" dirty="0" smtClean="0"/>
              <a:t>If MSB is 1, then the number is in 2’s complement notation and follow these steps</a:t>
            </a:r>
          </a:p>
          <a:p>
            <a:pPr lvl="1"/>
            <a:r>
              <a:rPr lang="en-US" dirty="0" smtClean="0"/>
              <a:t>Calculate its 2’s complement again</a:t>
            </a:r>
          </a:p>
          <a:p>
            <a:pPr lvl="1"/>
            <a:r>
              <a:rPr lang="en-US" dirty="0" smtClean="0"/>
              <a:t>Convert this new number into decimal and add a –</a:t>
            </a:r>
            <a:r>
              <a:rPr lang="en-US" dirty="0" err="1" smtClean="0"/>
              <a:t>ve</a:t>
            </a:r>
            <a:r>
              <a:rPr lang="en-US" dirty="0" smtClean="0"/>
              <a:t> sign with it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As the number was negative</a:t>
            </a:r>
          </a:p>
          <a:p>
            <a:pPr lvl="1"/>
            <a:r>
              <a:rPr lang="en-US" dirty="0" smtClean="0"/>
              <a:t>So in decimal it 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775313"/>
              </p:ext>
            </p:extLst>
          </p:nvPr>
        </p:nvGraphicFramePr>
        <p:xfrm>
          <a:off x="762000" y="4299510"/>
          <a:ext cx="3200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699806"/>
              </p:ext>
            </p:extLst>
          </p:nvPr>
        </p:nvGraphicFramePr>
        <p:xfrm>
          <a:off x="5105400" y="4298732"/>
          <a:ext cx="3200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5298216" y="4800600"/>
            <a:ext cx="2819400" cy="3810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14675" y="5105400"/>
            <a:ext cx="98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1 0 6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92474" y="5496580"/>
            <a:ext cx="1284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1 0 6</a:t>
            </a:r>
            <a:endParaRPr lang="en-US" sz="28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981873" y="4343400"/>
            <a:ext cx="1091748" cy="3810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13652" y="4050268"/>
            <a:ext cx="116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2’s comp.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95060" y="48006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Decimal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6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 animBg="1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14600"/>
          </a:xfrm>
        </p:spPr>
        <p:txBody>
          <a:bodyPr>
            <a:normAutofit/>
          </a:bodyPr>
          <a:lstStyle/>
          <a:p>
            <a:r>
              <a:rPr lang="en-US" dirty="0" smtClean="0"/>
              <a:t>Four basic data representation techniques</a:t>
            </a:r>
          </a:p>
          <a:p>
            <a:pPr lvl="1"/>
            <a:r>
              <a:rPr lang="en-US" dirty="0" smtClean="0"/>
              <a:t>Binary (base 2)</a:t>
            </a:r>
          </a:p>
          <a:p>
            <a:pPr lvl="1"/>
            <a:r>
              <a:rPr lang="en-US" dirty="0" smtClean="0"/>
              <a:t>Octal (base 8)</a:t>
            </a:r>
          </a:p>
          <a:p>
            <a:pPr lvl="1"/>
            <a:r>
              <a:rPr lang="en-US" dirty="0" smtClean="0"/>
              <a:t>Decimal (base 10)</a:t>
            </a:r>
          </a:p>
          <a:p>
            <a:pPr lvl="1"/>
            <a:r>
              <a:rPr lang="en-US" dirty="0" smtClean="0"/>
              <a:t>Hexadecimal (base 16)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0015204"/>
              </p:ext>
            </p:extLst>
          </p:nvPr>
        </p:nvGraphicFramePr>
        <p:xfrm>
          <a:off x="2133600" y="4114800"/>
          <a:ext cx="5257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762000"/>
                <a:gridCol w="2971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System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Base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Possible Digits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Binary</a:t>
                      </a: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Octal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0 1 2 3 4 5 6 7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Decimal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1 2 3 4 5 6 7 8 9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Hexadecimal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0 1 2 3 4 5 6 7 8 9 A B C D E F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34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Signed </a:t>
            </a:r>
            <a:r>
              <a:rPr lang="en-US" dirty="0" smtClean="0"/>
              <a:t>Decimal to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absolute value of decimal into binary</a:t>
            </a:r>
          </a:p>
          <a:p>
            <a:r>
              <a:rPr lang="en-US" dirty="0" smtClean="0"/>
              <a:t>If original decimal number is –</a:t>
            </a:r>
            <a:r>
              <a:rPr lang="en-US" dirty="0" err="1" smtClean="0"/>
              <a:t>ve</a:t>
            </a:r>
            <a:r>
              <a:rPr lang="en-US" dirty="0" smtClean="0"/>
              <a:t>, calculate 2’s complement of the binary number</a:t>
            </a:r>
          </a:p>
          <a:p>
            <a:r>
              <a:rPr lang="en-US" dirty="0" smtClean="0"/>
              <a:t>Convert -35 to binary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3743980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35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05000" y="4038600"/>
            <a:ext cx="1981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30896" y="3657600"/>
            <a:ext cx="171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Absolute Value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2400" y="3747052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35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61555" y="4038600"/>
            <a:ext cx="143444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2509" y="36576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Binary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3747052"/>
            <a:ext cx="1860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0010 0011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703154"/>
              </p:ext>
            </p:extLst>
          </p:nvPr>
        </p:nvGraphicFramePr>
        <p:xfrm>
          <a:off x="990600" y="4451910"/>
          <a:ext cx="3200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757418"/>
              </p:ext>
            </p:extLst>
          </p:nvPr>
        </p:nvGraphicFramePr>
        <p:xfrm>
          <a:off x="4894038" y="4448860"/>
          <a:ext cx="3200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5F3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5F3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5F3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5F3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5F3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5F3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5F3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5F36F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507142"/>
              </p:ext>
            </p:extLst>
          </p:nvPr>
        </p:nvGraphicFramePr>
        <p:xfrm>
          <a:off x="4495800" y="4906064"/>
          <a:ext cx="381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FF9B9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313581"/>
              </p:ext>
            </p:extLst>
          </p:nvPr>
        </p:nvGraphicFramePr>
        <p:xfrm>
          <a:off x="4892704" y="5486400"/>
          <a:ext cx="3200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303418"/>
              </p:ext>
            </p:extLst>
          </p:nvPr>
        </p:nvGraphicFramePr>
        <p:xfrm>
          <a:off x="4891872" y="4906944"/>
          <a:ext cx="3200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FF9B9B"/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4282221" y="5410200"/>
            <a:ext cx="39473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211936" y="4465037"/>
            <a:ext cx="664078" cy="419098"/>
            <a:chOff x="4211936" y="4084037"/>
            <a:chExt cx="664078" cy="419098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4269087" y="4026886"/>
              <a:ext cx="419098" cy="5334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723614" y="4216862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914400" y="5725180"/>
            <a:ext cx="3316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35 = (1101 1101)</a:t>
            </a:r>
            <a:r>
              <a:rPr lang="en-US" sz="2800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2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68140" y="422552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Invert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18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2200329" y="4419600"/>
            <a:ext cx="4581471" cy="761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Signed Decimal to Hexadecimal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absolute value of decimal to hex</a:t>
            </a:r>
          </a:p>
          <a:p>
            <a:r>
              <a:rPr lang="en-US" dirty="0" smtClean="0"/>
              <a:t>If decimal integer is –</a:t>
            </a:r>
            <a:r>
              <a:rPr lang="en-US" dirty="0" err="1" smtClean="0"/>
              <a:t>ve</a:t>
            </a:r>
            <a:r>
              <a:rPr lang="en-US" dirty="0" smtClean="0"/>
              <a:t>, create 2’s complement of hexadecimal integer</a:t>
            </a:r>
          </a:p>
          <a:p>
            <a:r>
              <a:rPr lang="en-US" dirty="0" smtClean="0"/>
              <a:t>Convert -2895 to hexadecimal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3743980"/>
            <a:ext cx="1285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2895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86000" y="4038600"/>
            <a:ext cx="1600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43147" y="3657600"/>
            <a:ext cx="171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Absolute Value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2400" y="3747052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2895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042555" y="4038600"/>
            <a:ext cx="158684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11036" y="36576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Hexadecimal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34200" y="3747052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B 4 F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3000" y="4582180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B 4 F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29963" y="4572000"/>
            <a:ext cx="1023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4 B 0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286000" y="4876800"/>
            <a:ext cx="1600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55756" y="450746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Bit Inversion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042555" y="4876800"/>
            <a:ext cx="158684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10200" y="450746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Add 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01763" y="4572000"/>
            <a:ext cx="1023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4 B 1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24200" y="5115580"/>
            <a:ext cx="2778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2’s Complement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84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</a:t>
            </a:r>
            <a:r>
              <a:rPr lang="en-US" dirty="0"/>
              <a:t>Signed </a:t>
            </a:r>
            <a:r>
              <a:rPr lang="en-US" dirty="0" smtClean="0"/>
              <a:t>Hex to Decimal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signed hex number, if MSB=1, the number is –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</a:p>
          <a:p>
            <a:r>
              <a:rPr lang="en-US" dirty="0" smtClean="0"/>
              <a:t>To convert it into decimal, follow these steps</a:t>
            </a:r>
          </a:p>
          <a:p>
            <a:pPr lvl="1"/>
            <a:r>
              <a:rPr lang="en-US" dirty="0" smtClean="0"/>
              <a:t>Create its 2’s complement</a:t>
            </a:r>
          </a:p>
          <a:p>
            <a:pPr lvl="1"/>
            <a:r>
              <a:rPr lang="en-US" dirty="0" smtClean="0"/>
              <a:t>Convert the 2’s complemented hex to decimal</a:t>
            </a:r>
          </a:p>
          <a:p>
            <a:pPr lvl="1"/>
            <a:r>
              <a:rPr lang="en-US" dirty="0" smtClean="0"/>
              <a:t>Attach –</a:t>
            </a:r>
            <a:r>
              <a:rPr lang="en-US" dirty="0" err="1" smtClean="0"/>
              <a:t>ve</a:t>
            </a:r>
            <a:r>
              <a:rPr lang="en-US" dirty="0" smtClean="0"/>
              <a:t> sign to the decimal 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2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</a:t>
            </a:r>
            <a:r>
              <a:rPr lang="en-US" dirty="0"/>
              <a:t>Signed Hex to Decimal </a:t>
            </a:r>
            <a:r>
              <a:rPr lang="en-US" dirty="0" smtClean="0"/>
              <a:t>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if </a:t>
            </a:r>
            <a:r>
              <a:rPr lang="en-US" dirty="0" smtClean="0">
                <a:solidFill>
                  <a:srgbClr val="FF0000"/>
                </a:solidFill>
              </a:rPr>
              <a:t>Signed</a:t>
            </a:r>
            <a:r>
              <a:rPr lang="en-US" dirty="0" smtClean="0"/>
              <a:t> 8C</a:t>
            </a:r>
            <a:r>
              <a:rPr lang="en-US" baseline="-25000" dirty="0" smtClean="0"/>
              <a:t>16</a:t>
            </a:r>
            <a:r>
              <a:rPr lang="en-US" dirty="0" smtClean="0"/>
              <a:t> is +</a:t>
            </a:r>
            <a:r>
              <a:rPr lang="en-US" dirty="0" err="1" smtClean="0"/>
              <a:t>ve</a:t>
            </a:r>
            <a:r>
              <a:rPr lang="en-US" dirty="0" smtClean="0"/>
              <a:t> or –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</a:p>
          <a:p>
            <a:r>
              <a:rPr lang="en-US" dirty="0" smtClean="0"/>
              <a:t>By converting into binary</a:t>
            </a:r>
          </a:p>
          <a:p>
            <a:pPr lvl="1"/>
            <a:r>
              <a:rPr lang="en-US" dirty="0" smtClean="0"/>
              <a:t>If MSB = 1, then number is –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8C</a:t>
            </a:r>
            <a:r>
              <a:rPr lang="en-US" baseline="-25000" dirty="0" smtClean="0"/>
              <a:t>16</a:t>
            </a:r>
            <a:r>
              <a:rPr lang="en-US" dirty="0" smtClean="0"/>
              <a:t> = (1000 1100)</a:t>
            </a:r>
            <a:r>
              <a:rPr lang="en-US" baseline="-25000" dirty="0" smtClean="0"/>
              <a:t>2</a:t>
            </a:r>
          </a:p>
          <a:p>
            <a:pPr lvl="1"/>
            <a:r>
              <a:rPr lang="en-US" dirty="0" smtClean="0"/>
              <a:t>Since MSB = 1, so 8C</a:t>
            </a:r>
            <a:r>
              <a:rPr lang="en-US" baseline="-25000" dirty="0" smtClean="0"/>
              <a:t>16</a:t>
            </a:r>
            <a:r>
              <a:rPr lang="en-US" dirty="0" smtClean="0"/>
              <a:t> is –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Another method</a:t>
            </a:r>
          </a:p>
          <a:p>
            <a:pPr lvl="1"/>
            <a:r>
              <a:rPr lang="en-US" dirty="0" smtClean="0"/>
              <a:t>If leftmost digit &gt; 7, then number is –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Since leftmost digit i.e. 8 &gt; 7</a:t>
            </a:r>
          </a:p>
          <a:p>
            <a:pPr lvl="1"/>
            <a:r>
              <a:rPr lang="en-US" dirty="0" smtClean="0"/>
              <a:t>8C</a:t>
            </a:r>
            <a:r>
              <a:rPr lang="en-US" baseline="-25000" dirty="0" smtClean="0"/>
              <a:t>16</a:t>
            </a:r>
            <a:r>
              <a:rPr lang="en-US" dirty="0" smtClean="0"/>
              <a:t> is –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</a:t>
            </a:r>
            <a:r>
              <a:rPr lang="en-US" dirty="0"/>
              <a:t>Signed Hex to Decimal </a:t>
            </a:r>
            <a:r>
              <a:rPr lang="en-US" dirty="0" smtClean="0"/>
              <a:t>(3/3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Convert </a:t>
            </a:r>
            <a:r>
              <a:rPr lang="en-US" dirty="0" smtClean="0">
                <a:solidFill>
                  <a:srgbClr val="FF0000"/>
                </a:solidFill>
              </a:rPr>
              <a:t>Signed</a:t>
            </a:r>
            <a:r>
              <a:rPr lang="en-US" dirty="0" smtClean="0"/>
              <a:t> A3</a:t>
            </a:r>
            <a:r>
              <a:rPr lang="en-US" baseline="-25000" dirty="0" smtClean="0"/>
              <a:t>16</a:t>
            </a:r>
            <a:r>
              <a:rPr lang="en-US" dirty="0" smtClean="0"/>
              <a:t> into decimal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4860" y="2219980"/>
            <a:ext cx="703462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 3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4860" y="3134380"/>
            <a:ext cx="3189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&gt; 7 =&gt; A3 is –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90600" y="2667000"/>
            <a:ext cx="0" cy="53340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6248" y="3962400"/>
            <a:ext cx="4484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2’s complement of A3 = 5D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74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advantage of signed number is to use same circuit for addition and subtraction</a:t>
            </a:r>
          </a:p>
          <a:p>
            <a:r>
              <a:rPr lang="en-US" dirty="0" smtClean="0"/>
              <a:t>To perform A – B</a:t>
            </a:r>
          </a:p>
          <a:p>
            <a:pPr lvl="1"/>
            <a:r>
              <a:rPr lang="en-US" dirty="0" smtClean="0"/>
              <a:t>Calculate –B by taking 2’s complement of B</a:t>
            </a:r>
          </a:p>
          <a:p>
            <a:pPr lvl="1"/>
            <a:r>
              <a:rPr lang="en-US" dirty="0" smtClean="0"/>
              <a:t>Perform A+(-B)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858162"/>
              </p:ext>
            </p:extLst>
          </p:nvPr>
        </p:nvGraphicFramePr>
        <p:xfrm>
          <a:off x="990600" y="4191000"/>
          <a:ext cx="3200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442229"/>
              </p:ext>
            </p:extLst>
          </p:nvPr>
        </p:nvGraphicFramePr>
        <p:xfrm>
          <a:off x="533400" y="4724400"/>
          <a:ext cx="381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FF9B9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528508"/>
              </p:ext>
            </p:extLst>
          </p:nvPr>
        </p:nvGraphicFramePr>
        <p:xfrm>
          <a:off x="990600" y="4724400"/>
          <a:ext cx="3200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4267200" y="48006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3577"/>
              </p:ext>
            </p:extLst>
          </p:nvPr>
        </p:nvGraphicFramePr>
        <p:xfrm>
          <a:off x="5334000" y="4724400"/>
          <a:ext cx="3200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133170"/>
              </p:ext>
            </p:extLst>
          </p:nvPr>
        </p:nvGraphicFramePr>
        <p:xfrm>
          <a:off x="5334000" y="4191000"/>
          <a:ext cx="3200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249631"/>
              </p:ext>
            </p:extLst>
          </p:nvPr>
        </p:nvGraphicFramePr>
        <p:xfrm>
          <a:off x="4876800" y="4724400"/>
          <a:ext cx="381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FF9B9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698983"/>
              </p:ext>
            </p:extLst>
          </p:nvPr>
        </p:nvGraphicFramePr>
        <p:xfrm>
          <a:off x="5334000" y="5334000"/>
          <a:ext cx="3200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solidFill>
                      <a:srgbClr val="A28AFA"/>
                    </a:solidFill>
                  </a:tcPr>
                </a:tc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4815621" y="5257800"/>
            <a:ext cx="39473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56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</a:t>
            </a:r>
            <a:r>
              <a:rPr lang="en-US" dirty="0" smtClean="0"/>
              <a:t>Lectures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Basic Computer Organization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IA-32 Architecture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Instruction Execution Cycle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Intel Microprocessors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Binary Integers</a:t>
            </a:r>
          </a:p>
          <a:p>
            <a:pPr lvl="1"/>
            <a:r>
              <a:rPr lang="en-US" dirty="0" smtClean="0"/>
              <a:t>Addition</a:t>
            </a:r>
          </a:p>
          <a:p>
            <a:r>
              <a:rPr lang="en-US" dirty="0" smtClean="0"/>
              <a:t>Hexadecimal Integers</a:t>
            </a:r>
          </a:p>
          <a:p>
            <a:r>
              <a:rPr lang="en-US" dirty="0" smtClean="0"/>
              <a:t>Base Conversions</a:t>
            </a:r>
          </a:p>
          <a:p>
            <a:pPr lvl="1"/>
            <a:r>
              <a:rPr lang="en-US" dirty="0"/>
              <a:t>Binary </a:t>
            </a:r>
            <a:r>
              <a:rPr lang="en-US" dirty="0">
                <a:sym typeface="Wingdings" pitchFamily="2" charset="2"/>
              </a:rPr>
              <a:t> Decimal conversion</a:t>
            </a:r>
            <a:endParaRPr lang="en-US" dirty="0"/>
          </a:p>
          <a:p>
            <a:pPr lvl="1"/>
            <a:r>
              <a:rPr lang="en-US" dirty="0" smtClean="0"/>
              <a:t>Hexadecimal </a:t>
            </a:r>
            <a:r>
              <a:rPr lang="en-US" dirty="0">
                <a:sym typeface="Wingdings" pitchFamily="2" charset="2"/>
              </a:rPr>
              <a:t> </a:t>
            </a:r>
            <a:r>
              <a:rPr lang="en-US" dirty="0" smtClean="0">
                <a:sym typeface="Wingdings" pitchFamily="2" charset="2"/>
              </a:rPr>
              <a:t>Binary conversion</a:t>
            </a:r>
          </a:p>
          <a:p>
            <a:pPr lvl="1"/>
            <a:r>
              <a:rPr lang="en-US" dirty="0"/>
              <a:t>Hexadecimal </a:t>
            </a:r>
            <a:r>
              <a:rPr lang="en-US" dirty="0">
                <a:sym typeface="Wingdings" pitchFamily="2" charset="2"/>
              </a:rPr>
              <a:t> Decimal </a:t>
            </a:r>
            <a:r>
              <a:rPr lang="en-US" dirty="0" smtClean="0">
                <a:sym typeface="Wingdings" pitchFamily="2" charset="2"/>
              </a:rPr>
              <a:t>conversion</a:t>
            </a:r>
            <a:endParaRPr lang="en-US" dirty="0" smtClean="0"/>
          </a:p>
          <a:p>
            <a:r>
              <a:rPr lang="en-US" dirty="0" smtClean="0"/>
              <a:t>Integer Storage Sizes</a:t>
            </a:r>
          </a:p>
          <a:p>
            <a:r>
              <a:rPr lang="en-US" dirty="0" smtClean="0"/>
              <a:t>Signed Integers and 2’s Complement Notation</a:t>
            </a:r>
          </a:p>
          <a:p>
            <a:r>
              <a:rPr lang="en-US" dirty="0" smtClean="0"/>
              <a:t>Character 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1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Integers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stored on transistors which have two states</a:t>
            </a:r>
          </a:p>
          <a:p>
            <a:r>
              <a:rPr lang="en-US" dirty="0" smtClean="0"/>
              <a:t>Digits 1 and 0 are used to represent</a:t>
            </a:r>
          </a:p>
          <a:p>
            <a:pPr lvl="1"/>
            <a:r>
              <a:rPr lang="en-US" dirty="0" smtClean="0"/>
              <a:t>1 </a:t>
            </a:r>
            <a:r>
              <a:rPr lang="en-US" dirty="0" smtClean="0">
                <a:sym typeface="Wingdings" pitchFamily="2" charset="2"/>
              </a:rPr>
              <a:t> True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0  False</a:t>
            </a:r>
          </a:p>
          <a:p>
            <a:r>
              <a:rPr lang="en-US" dirty="0" smtClean="0"/>
              <a:t>Number stored as </a:t>
            </a:r>
          </a:p>
          <a:p>
            <a:endParaRPr lang="en-US" dirty="0" smtClean="0"/>
          </a:p>
          <a:p>
            <a:r>
              <a:rPr lang="en-US" dirty="0" smtClean="0"/>
              <a:t>Leftmost bit is call Most Significant Bit (MSB)</a:t>
            </a:r>
          </a:p>
          <a:p>
            <a:r>
              <a:rPr lang="en-US" dirty="0" smtClean="0"/>
              <a:t>Rightmost bit is called Least Significant Bit (LSB)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8897132"/>
              </p:ext>
            </p:extLst>
          </p:nvPr>
        </p:nvGraphicFramePr>
        <p:xfrm>
          <a:off x="4038600" y="3703320"/>
          <a:ext cx="3733808" cy="1097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8600"/>
                <a:gridCol w="238126"/>
                <a:gridCol w="233363"/>
                <a:gridCol w="233363"/>
                <a:gridCol w="233363"/>
                <a:gridCol w="233363"/>
                <a:gridCol w="233363"/>
                <a:gridCol w="233363"/>
                <a:gridCol w="233363"/>
                <a:gridCol w="233363"/>
                <a:gridCol w="233363"/>
                <a:gridCol w="233363"/>
                <a:gridCol w="233363"/>
                <a:gridCol w="233363"/>
                <a:gridCol w="233363"/>
                <a:gridCol w="233363"/>
              </a:tblGrid>
              <a:tr h="269240">
                <a:tc gridSpan="2"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rial" pitchFamily="34" charset="0"/>
                          <a:cs typeface="Arial" pitchFamily="34" charset="0"/>
                        </a:rPr>
                        <a:t>MSB</a:t>
                      </a:r>
                      <a:endParaRPr lang="en-US" sz="1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>
                    <a:solidFill>
                      <a:srgbClr val="FF646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latin typeface="Arial" pitchFamily="34" charset="0"/>
                          <a:cs typeface="Arial" pitchFamily="34" charset="0"/>
                        </a:rPr>
                        <a:t>LSB</a:t>
                      </a:r>
                      <a:endParaRPr lang="en-US" sz="1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R="0">
                    <a:solidFill>
                      <a:srgbClr val="FF646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>
                        <a:alpha val="20000"/>
                      </a:srgbClr>
                    </a:solidFill>
                  </a:tcPr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60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Integers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/>
          <a:lstStyle/>
          <a:p>
            <a:r>
              <a:rPr lang="en-US" dirty="0" smtClean="0"/>
              <a:t>Each bit either 1 or 0</a:t>
            </a:r>
          </a:p>
          <a:p>
            <a:r>
              <a:rPr lang="en-US" dirty="0" smtClean="0"/>
              <a:t>Each bit is a power of 2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Values at binary bit positions</a:t>
            </a:r>
          </a:p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3094577"/>
              </p:ext>
            </p:extLst>
          </p:nvPr>
        </p:nvGraphicFramePr>
        <p:xfrm>
          <a:off x="5486400" y="1752600"/>
          <a:ext cx="304800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56540">
                <a:tc>
                  <a:txBody>
                    <a:bodyPr/>
                    <a:lstStyle/>
                    <a:p>
                      <a:pPr lvl="0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0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0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0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0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0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0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0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0">
                    <a:solidFill>
                      <a:srgbClr val="FF6464"/>
                    </a:solidFill>
                  </a:tcPr>
                </a:tc>
              </a:tr>
              <a:tr h="256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600" baseline="30000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137160" marR="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600" baseline="3000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137160" marR="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600" baseline="300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137160" marR="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600" baseline="300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137160" marR="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600" baseline="30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137160" marR="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600" baseline="30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137160" marR="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600" baseline="30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137160" marR="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600" baseline="300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aseline="30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0"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2292449"/>
              </p:ext>
            </p:extLst>
          </p:nvPr>
        </p:nvGraphicFramePr>
        <p:xfrm>
          <a:off x="3962400" y="2819400"/>
          <a:ext cx="44958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752601"/>
                <a:gridCol w="533399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endParaRPr lang="en-US" baseline="30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Decimal Value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Decimal Value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256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512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1024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2048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4096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8192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16384</a:t>
                      </a: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128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32768</a:t>
                      </a: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32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Signed/Unsigned Binary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integers can be signed or unsigned</a:t>
            </a:r>
          </a:p>
          <a:p>
            <a:r>
              <a:rPr lang="en-US" dirty="0" smtClean="0"/>
              <a:t>Signed integers, as evident from name, are either positive or negative</a:t>
            </a:r>
          </a:p>
          <a:p>
            <a:r>
              <a:rPr lang="en-US" dirty="0" smtClean="0"/>
              <a:t>Unsigned integers are by default +</a:t>
            </a:r>
            <a:r>
              <a:rPr lang="en-US" dirty="0" err="1" smtClean="0"/>
              <a:t>ve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5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from LSB, add subsequent pair of bits</a:t>
            </a:r>
          </a:p>
          <a:p>
            <a:r>
              <a:rPr lang="en-US" dirty="0" smtClean="0"/>
              <a:t>2 integers in binary system, so four possible outcomes of adding two binary digits</a:t>
            </a:r>
          </a:p>
          <a:p>
            <a:r>
              <a:rPr lang="en-US" dirty="0" smtClean="0"/>
              <a:t>Adding 1 to 1 generates carry to next higher bit 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428716"/>
              </p:ext>
            </p:extLst>
          </p:nvPr>
        </p:nvGraphicFramePr>
        <p:xfrm>
          <a:off x="3124200" y="4602480"/>
          <a:ext cx="6858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latin typeface="Arial" pitchFamily="34" charset="0"/>
                          <a:cs typeface="Arial" pitchFamily="34" charset="0"/>
                        </a:rPr>
                        <a:t>+  0</a:t>
                      </a:r>
                      <a:endParaRPr 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7827544"/>
              </p:ext>
            </p:extLst>
          </p:nvPr>
        </p:nvGraphicFramePr>
        <p:xfrm>
          <a:off x="3810000" y="4602480"/>
          <a:ext cx="6858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latin typeface="Arial" pitchFamily="34" charset="0"/>
                          <a:cs typeface="Arial" pitchFamily="34" charset="0"/>
                        </a:rPr>
                        <a:t>+  1</a:t>
                      </a:r>
                      <a:endParaRPr 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877287"/>
              </p:ext>
            </p:extLst>
          </p:nvPr>
        </p:nvGraphicFramePr>
        <p:xfrm>
          <a:off x="4495800" y="4602480"/>
          <a:ext cx="6858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latin typeface="Arial" pitchFamily="34" charset="0"/>
                          <a:cs typeface="Arial" pitchFamily="34" charset="0"/>
                        </a:rPr>
                        <a:t>+ 0</a:t>
                      </a:r>
                      <a:endParaRPr 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7629730"/>
              </p:ext>
            </p:extLst>
          </p:nvPr>
        </p:nvGraphicFramePr>
        <p:xfrm>
          <a:off x="5181600" y="4602480"/>
          <a:ext cx="6858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latin typeface="Arial" pitchFamily="34" charset="0"/>
                          <a:cs typeface="Arial" pitchFamily="34" charset="0"/>
                        </a:rPr>
                        <a:t>+  1</a:t>
                      </a:r>
                      <a:endParaRPr 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latin typeface="Arial" pitchFamily="34" charset="0"/>
                          <a:cs typeface="Arial" pitchFamily="34" charset="0"/>
                        </a:rPr>
                        <a:t>1  0</a:t>
                      </a:r>
                      <a:endParaRPr 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3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Hexadecimal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represent large binary numbers</a:t>
            </a:r>
          </a:p>
          <a:p>
            <a:r>
              <a:rPr lang="en-US" dirty="0" smtClean="0"/>
              <a:t>Digits 0 to 15 are used in hexadecimal notation</a:t>
            </a:r>
          </a:p>
          <a:p>
            <a:r>
              <a:rPr lang="en-US" dirty="0" smtClean="0"/>
              <a:t>Commonly used to represent memory addresses</a:t>
            </a:r>
          </a:p>
          <a:p>
            <a:r>
              <a:rPr lang="en-US" dirty="0" smtClean="0"/>
              <a:t>In Intel Assembly language, hex numbers are denoted by a suffix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dirty="0" smtClean="0"/>
              <a:t> e.g. ‘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14h</a:t>
            </a:r>
            <a:r>
              <a:rPr lang="en-US" dirty="0" smtClean="0"/>
              <a:t>’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2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18850</TotalTime>
  <Words>2030</Words>
  <Application>Microsoft Office PowerPoint</Application>
  <PresentationFormat>On-screen Show (4:3)</PresentationFormat>
  <Paragraphs>619</Paragraphs>
  <Slides>36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Courier New</vt:lpstr>
      <vt:lpstr>Wingdings</vt:lpstr>
      <vt:lpstr>Office Theme</vt:lpstr>
      <vt:lpstr>Data Representation</vt:lpstr>
      <vt:lpstr>Book Chapter</vt:lpstr>
      <vt:lpstr>Data Representation</vt:lpstr>
      <vt:lpstr>Data Representation</vt:lpstr>
      <vt:lpstr>Binary Integers (1/2)</vt:lpstr>
      <vt:lpstr>Binary Integers (2/2)</vt:lpstr>
      <vt:lpstr>Signed/Unsigned Binary Integers</vt:lpstr>
      <vt:lpstr>Binary Addition</vt:lpstr>
      <vt:lpstr>Hexadecimal Integers</vt:lpstr>
      <vt:lpstr>Base Conversions</vt:lpstr>
      <vt:lpstr>Binary to Decimal (1/2)</vt:lpstr>
      <vt:lpstr>Binary to Decimal (2/2)</vt:lpstr>
      <vt:lpstr>Decimal to Binary (1/2)</vt:lpstr>
      <vt:lpstr>Decimal to Binary (2/2)</vt:lpstr>
      <vt:lpstr>Hexadecimal to Binary</vt:lpstr>
      <vt:lpstr>Binary to Hexadecimal</vt:lpstr>
      <vt:lpstr>Hexadecimal to Decimal (1/2)</vt:lpstr>
      <vt:lpstr>Hexadecimal to Decimal (2/2)</vt:lpstr>
      <vt:lpstr>Decimal to Hexadecimal (1/2)</vt:lpstr>
      <vt:lpstr>Decimal to Hexadecimal (2/2)</vt:lpstr>
      <vt:lpstr>Integer Storage System (1/2)</vt:lpstr>
      <vt:lpstr>Integer Storage System (2/2)</vt:lpstr>
      <vt:lpstr>Signed Integers</vt:lpstr>
      <vt:lpstr>Range of Signed Numbers</vt:lpstr>
      <vt:lpstr>Range of Unsigned Numbers</vt:lpstr>
      <vt:lpstr>2’s Complement Notation</vt:lpstr>
      <vt:lpstr>How to calculate 2’s complement</vt:lpstr>
      <vt:lpstr>2’s Complement of Hexadecimal</vt:lpstr>
      <vt:lpstr>Converting Signed Binary to Decimal</vt:lpstr>
      <vt:lpstr>Converting Signed Decimal to Binary</vt:lpstr>
      <vt:lpstr>Convert Signed Decimal to Hexadecimal</vt:lpstr>
      <vt:lpstr>Converting Signed Hex to Decimal (1/3)</vt:lpstr>
      <vt:lpstr>Converting Signed Hex to Decimal (2/3)</vt:lpstr>
      <vt:lpstr>Converting Signed Hex to Decimal (3/3)</vt:lpstr>
      <vt:lpstr>Binary Subtraction</vt:lpstr>
      <vt:lpstr>Next Lectures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Afzaal</dc:creator>
  <cp:lastModifiedBy>Irfan</cp:lastModifiedBy>
  <cp:revision>393</cp:revision>
  <dcterms:created xsi:type="dcterms:W3CDTF">2013-07-22T06:13:10Z</dcterms:created>
  <dcterms:modified xsi:type="dcterms:W3CDTF">2016-08-29T03:32:13Z</dcterms:modified>
</cp:coreProperties>
</file>