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8" r:id="rId15"/>
    <p:sldId id="273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A0"/>
    <a:srgbClr val="4B1CF6"/>
    <a:srgbClr val="4A7EBB"/>
    <a:srgbClr val="32E164"/>
    <a:srgbClr val="FF6464"/>
    <a:srgbClr val="C0BC6E"/>
    <a:srgbClr val="D2D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5544B-403E-411E-99ED-973EDFF21650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B433F-C734-4459-B4F4-84A26F0A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B433F-C734-4459-B4F4-84A26F0AE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1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B433F-C734-4459-B4F4-84A26F0AE5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8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FCE3-673B-445E-BB38-B63C6D4176A4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4749-FF04-47C1-9A97-4393B154303C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C677-9B9A-4AE3-998C-650B0E98277E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2410-BD06-4445-8E91-C8B1A22D83BE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0FF-05C6-4728-B1C7-EB8BB163DD2D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3DF0-5A55-4FA6-9EAE-0B9460A69682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D971-3908-44AA-8A14-D37476CD9025}" type="datetime1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8AD1-84E0-4663-80C7-D59C629620CA}" type="datetime1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1C7-FEAE-4C64-8F06-C88FD095CC61}" type="datetime1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9B9C-C98E-4C2A-A458-983B0523EAA9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4CF-976D-4955-8859-5D9A63ACBED4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DFA8-3019-41F1-B5A8-9B12CFBC60B5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Irfan </a:t>
            </a:r>
            <a:r>
              <a:rPr lang="en-US" dirty="0" err="1" smtClean="0"/>
              <a:t>Ishaq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bytes</a:t>
            </a:r>
          </a:p>
          <a:p>
            <a:pPr lvl="1"/>
            <a:r>
              <a:rPr lang="en-US" dirty="0"/>
              <a:t>Sequence number is called memory address</a:t>
            </a:r>
          </a:p>
          <a:p>
            <a:r>
              <a:rPr lang="en-US" dirty="0"/>
              <a:t>Byte addressable memory</a:t>
            </a:r>
          </a:p>
          <a:p>
            <a:pPr lvl="1"/>
            <a:r>
              <a:rPr lang="en-US" dirty="0"/>
              <a:t>Each byte has a unique address</a:t>
            </a:r>
          </a:p>
          <a:p>
            <a:r>
              <a:rPr lang="en-US" dirty="0" smtClean="0"/>
              <a:t>Physical </a:t>
            </a:r>
            <a:r>
              <a:rPr lang="en-US" dirty="0"/>
              <a:t>address space</a:t>
            </a:r>
          </a:p>
          <a:p>
            <a:pPr lvl="1"/>
            <a:r>
              <a:rPr lang="en-US" dirty="0"/>
              <a:t>Determined by the address bus width</a:t>
            </a:r>
          </a:p>
          <a:p>
            <a:pPr lvl="1"/>
            <a:r>
              <a:rPr lang="en-US" dirty="0"/>
              <a:t>Pentium has 32-bit address bus</a:t>
            </a:r>
          </a:p>
          <a:p>
            <a:pPr lvl="2"/>
            <a:r>
              <a:rPr lang="en-US" dirty="0"/>
              <a:t>Physical address space of Pentium = 2</a:t>
            </a:r>
            <a:r>
              <a:rPr lang="en-US" baseline="30000" dirty="0"/>
              <a:t>32</a:t>
            </a:r>
            <a:r>
              <a:rPr lang="en-US" dirty="0"/>
              <a:t> bytes = 4 GB</a:t>
            </a:r>
          </a:p>
          <a:p>
            <a:pPr lvl="1"/>
            <a:r>
              <a:rPr lang="en-US" dirty="0"/>
              <a:t>Itanium with 64-bit address bus can support up to 2</a:t>
            </a:r>
            <a:r>
              <a:rPr lang="en-US" baseline="30000" dirty="0"/>
              <a:t>64</a:t>
            </a:r>
            <a:r>
              <a:rPr lang="en-US" dirty="0"/>
              <a:t> bytes of physical address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of location to be read/written is placed on the address bus</a:t>
            </a:r>
          </a:p>
          <a:p>
            <a:r>
              <a:rPr lang="en-US" dirty="0" smtClean="0"/>
              <a:t>Data to be read/written is placed on the data bus by memory/processor</a:t>
            </a:r>
          </a:p>
          <a:p>
            <a:r>
              <a:rPr lang="en-US" dirty="0" smtClean="0"/>
              <a:t>Two control signals read and write decide the reading or writing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9900" y="4419600"/>
            <a:ext cx="2667000" cy="198120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Memory Unit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57400" y="4800600"/>
            <a:ext cx="952500" cy="304800"/>
          </a:xfrm>
          <a:prstGeom prst="rightArrow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5791200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-Right Arrow 8"/>
          <p:cNvSpPr/>
          <p:nvPr/>
        </p:nvSpPr>
        <p:spPr>
          <a:xfrm>
            <a:off x="5678223" y="5222016"/>
            <a:ext cx="1342445" cy="3810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6172200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6349" y="475488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Address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301" y="56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Read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3532" y="5985510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Write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1749" y="4800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Address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7489" y="2514600"/>
            <a:ext cx="1828800" cy="3657600"/>
          </a:xfrm>
          <a:prstGeom prst="rect">
            <a:avLst/>
          </a:prstGeom>
          <a:solidFill>
            <a:srgbClr val="DFE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7489" y="2882444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97877" y="18288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Address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decimal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69493" y="39426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97489" y="3263444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7489" y="3644444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97489" y="5791200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97489" y="5410200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97489" y="5029200"/>
            <a:ext cx="18288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71437" y="426248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70183" y="458515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73013" y="18288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Address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hex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8383" y="5797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8383" y="541803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6489" y="502920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680" y="25146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4900" y="579970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00000000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6290" y="541020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00000001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6290" y="503248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00000002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2172" y="32698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FFFFFFFD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56501" y="288880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FFFFFFFE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2913" y="25160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FFFFFFFF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2895600" cy="4525963"/>
          </a:xfrm>
        </p:spPr>
        <p:txBody>
          <a:bodyPr/>
          <a:lstStyle/>
          <a:p>
            <a:r>
              <a:rPr lang="en-US" dirty="0" smtClean="0"/>
              <a:t>Address space is the set of addressable memory locations (bytes)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clock cycles are required</a:t>
            </a:r>
          </a:p>
          <a:p>
            <a:r>
              <a:rPr lang="en-US" dirty="0" smtClean="0"/>
              <a:t>Memory responds much more slowly than CPU</a:t>
            </a:r>
          </a:p>
          <a:p>
            <a:r>
              <a:rPr lang="en-US" dirty="0" smtClean="0"/>
              <a:t>Reading process is carried out in this way</a:t>
            </a:r>
          </a:p>
          <a:p>
            <a:pPr lvl="1"/>
            <a:r>
              <a:rPr lang="en-US" dirty="0" smtClean="0"/>
              <a:t>Address is placed on the address bus</a:t>
            </a:r>
          </a:p>
          <a:p>
            <a:pPr lvl="1"/>
            <a:r>
              <a:rPr lang="en-US" dirty="0" smtClean="0"/>
              <a:t>Read Line (RD) goes low indicating that processor wants to read</a:t>
            </a:r>
          </a:p>
          <a:p>
            <a:pPr lvl="1"/>
            <a:r>
              <a:rPr lang="en-US" dirty="0" smtClean="0"/>
              <a:t>CPU waits for memory to respond</a:t>
            </a:r>
          </a:p>
          <a:p>
            <a:pPr lvl="1"/>
            <a:r>
              <a:rPr lang="en-US" dirty="0" smtClean="0"/>
              <a:t>Read Line (RD) goes high indicating that data has been placed on the data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Read and Write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Read Cycle, the Processor</a:t>
            </a:r>
          </a:p>
          <a:p>
            <a:pPr lvl="1"/>
            <a:r>
              <a:rPr lang="en-US" dirty="0" smtClean="0"/>
              <a:t>places </a:t>
            </a:r>
            <a:r>
              <a:rPr lang="en-US" dirty="0" smtClean="0">
                <a:solidFill>
                  <a:srgbClr val="FF0000"/>
                </a:solidFill>
              </a:rPr>
              <a:t>address on address bus</a:t>
            </a:r>
          </a:p>
          <a:p>
            <a:pPr lvl="1"/>
            <a:r>
              <a:rPr lang="en-US" dirty="0" smtClean="0"/>
              <a:t>asserts the memory </a:t>
            </a:r>
            <a:r>
              <a:rPr lang="en-US" dirty="0" smtClean="0">
                <a:solidFill>
                  <a:srgbClr val="FF0000"/>
                </a:solidFill>
              </a:rPr>
              <a:t>read control signal</a:t>
            </a:r>
          </a:p>
          <a:p>
            <a:pPr lvl="1"/>
            <a:r>
              <a:rPr lang="en-US" dirty="0" smtClean="0"/>
              <a:t>waits for memory to place </a:t>
            </a:r>
            <a:r>
              <a:rPr lang="en-US" dirty="0" smtClean="0">
                <a:solidFill>
                  <a:srgbClr val="FF0000"/>
                </a:solidFill>
              </a:rPr>
              <a:t>data on the data bus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reads the data</a:t>
            </a:r>
            <a:r>
              <a:rPr lang="en-US" dirty="0" smtClean="0"/>
              <a:t> from data bus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rops</a:t>
            </a:r>
            <a:r>
              <a:rPr lang="en-US" dirty="0" smtClean="0"/>
              <a:t> the memory read signal</a:t>
            </a:r>
          </a:p>
          <a:p>
            <a:r>
              <a:rPr lang="en-US" dirty="0" smtClean="0"/>
              <a:t>In Write Cycle, the Processor</a:t>
            </a:r>
          </a:p>
          <a:p>
            <a:pPr lvl="1"/>
            <a:r>
              <a:rPr lang="en-US" dirty="0" smtClean="0"/>
              <a:t>places </a:t>
            </a:r>
            <a:r>
              <a:rPr lang="en-US" dirty="0" smtClean="0">
                <a:solidFill>
                  <a:srgbClr val="FF0000"/>
                </a:solidFill>
              </a:rPr>
              <a:t>address on the address bus</a:t>
            </a:r>
          </a:p>
          <a:p>
            <a:pPr lvl="1"/>
            <a:r>
              <a:rPr lang="en-US" dirty="0" smtClean="0"/>
              <a:t>asserts the memory </a:t>
            </a:r>
            <a:r>
              <a:rPr lang="en-US" dirty="0" smtClean="0">
                <a:solidFill>
                  <a:srgbClr val="FF0000"/>
                </a:solidFill>
              </a:rPr>
              <a:t>write control signal</a:t>
            </a:r>
          </a:p>
          <a:p>
            <a:pPr lvl="1"/>
            <a:r>
              <a:rPr lang="en-US" dirty="0" smtClean="0"/>
              <a:t>places the </a:t>
            </a:r>
            <a:r>
              <a:rPr lang="en-US" dirty="0" smtClean="0">
                <a:solidFill>
                  <a:srgbClr val="FF0000"/>
                </a:solidFill>
              </a:rPr>
              <a:t>data on the data bus</a:t>
            </a:r>
          </a:p>
          <a:p>
            <a:pPr lvl="1"/>
            <a:r>
              <a:rPr lang="en-US" dirty="0" smtClean="0"/>
              <a:t>waits for memory to </a:t>
            </a:r>
            <a:r>
              <a:rPr lang="en-US" dirty="0" smtClean="0">
                <a:solidFill>
                  <a:srgbClr val="FF0000"/>
                </a:solidFill>
              </a:rPr>
              <a:t>store the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drops</a:t>
            </a:r>
            <a:r>
              <a:rPr lang="en-US" dirty="0" smtClean="0"/>
              <a:t> the memory write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133600"/>
            <a:ext cx="54959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0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Fastest storage elements</a:t>
            </a:r>
          </a:p>
          <a:p>
            <a:r>
              <a:rPr lang="en-US" dirty="0" smtClean="0"/>
              <a:t>Cache Memory</a:t>
            </a:r>
          </a:p>
          <a:p>
            <a:pPr lvl="1"/>
            <a:r>
              <a:rPr lang="en-US" dirty="0" smtClean="0"/>
              <a:t>Stores recently used instructions</a:t>
            </a:r>
          </a:p>
          <a:p>
            <a:r>
              <a:rPr lang="en-US" dirty="0" smtClean="0"/>
              <a:t>Main Memory</a:t>
            </a:r>
          </a:p>
          <a:p>
            <a:r>
              <a:rPr lang="en-US" dirty="0" smtClean="0"/>
              <a:t>Magnetic Disk</a:t>
            </a:r>
          </a:p>
          <a:p>
            <a:pPr lvl="1"/>
            <a:r>
              <a:rPr lang="en-US" dirty="0" smtClean="0"/>
              <a:t>Stores data permanently</a:t>
            </a:r>
          </a:p>
          <a:p>
            <a:r>
              <a:rPr lang="en-US" dirty="0" smtClean="0"/>
              <a:t>Magnetic Tape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2449388"/>
            <a:ext cx="4199276" cy="3494212"/>
            <a:chOff x="3276600" y="2520654"/>
            <a:chExt cx="4199276" cy="3494212"/>
          </a:xfrm>
        </p:grpSpPr>
        <p:sp>
          <p:nvSpPr>
            <p:cNvPr id="8" name="Isosceles Triangle 7"/>
            <p:cNvSpPr/>
            <p:nvPr/>
          </p:nvSpPr>
          <p:spPr>
            <a:xfrm rot="20016768">
              <a:off x="4468175" y="2581540"/>
              <a:ext cx="2222524" cy="3433326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608730">
              <a:off x="4012215" y="2573773"/>
              <a:ext cx="2227022" cy="3426391"/>
            </a:xfrm>
            <a:prstGeom prst="triangle">
              <a:avLst>
                <a:gd name="adj" fmla="val 77337"/>
              </a:avLst>
            </a:prstGeom>
            <a:solidFill>
              <a:schemeClr val="bg1">
                <a:lumMod val="75000"/>
              </a:schemeClr>
            </a:solidFill>
            <a:ln w="6350"/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95747" y="4700279"/>
              <a:ext cx="1554577" cy="785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47337" y="4720014"/>
              <a:ext cx="1553423" cy="7663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49363" y="3914032"/>
              <a:ext cx="1000961" cy="503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349445" y="3922640"/>
              <a:ext cx="999672" cy="4962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349904" y="3641697"/>
              <a:ext cx="808381" cy="3969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355867" y="3359426"/>
              <a:ext cx="611587" cy="298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027018">
              <a:off x="5417631" y="5244488"/>
              <a:ext cx="1514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Magnetic Tape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20027018">
              <a:off x="5378970" y="4132840"/>
              <a:ext cx="13099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Magnetic Disk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CD-ROM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CD-RW</a:t>
              </a:r>
            </a:p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DVD-RW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40288">
              <a:off x="3721137" y="5252233"/>
              <a:ext cx="1618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Off-line 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640288">
              <a:off x="4162624" y="4321103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Outboard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40288">
              <a:off x="4491837" y="3443628"/>
              <a:ext cx="902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Inboard</a:t>
              </a:r>
            </a:p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Storage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0027018">
              <a:off x="5261666" y="386464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Main Memory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20027018">
              <a:off x="5363775" y="3561134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Cache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20116997">
              <a:off x="5292969" y="3080912"/>
              <a:ext cx="676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Regis-</a:t>
              </a:r>
              <a:r>
                <a:rPr lang="en-US" sz="1200" dirty="0" err="1" smtClean="0">
                  <a:latin typeface="Arial" pitchFamily="34" charset="0"/>
                  <a:cs typeface="Arial" pitchFamily="34" charset="0"/>
                </a:rPr>
                <a:t>ters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276600" y="2590800"/>
              <a:ext cx="1761910" cy="2498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5719115" y="2603214"/>
              <a:ext cx="1756761" cy="25395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3326538">
              <a:off x="5802804" y="3645596"/>
              <a:ext cx="1999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Lower cost per Byte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8295506">
              <a:off x="2614041" y="3702068"/>
              <a:ext cx="2701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Higher Speed, Smaller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7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high speed memory units inside CPU</a:t>
            </a:r>
          </a:p>
          <a:p>
            <a:r>
              <a:rPr lang="en-US" dirty="0" smtClean="0"/>
              <a:t>Can be categorized into</a:t>
            </a:r>
          </a:p>
          <a:p>
            <a:pPr lvl="1"/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Segment Registers</a:t>
            </a:r>
          </a:p>
          <a:p>
            <a:pPr lvl="1"/>
            <a:r>
              <a:rPr lang="en-US" dirty="0" smtClean="0"/>
              <a:t>Instruction Pointer </a:t>
            </a:r>
          </a:p>
          <a:p>
            <a:pPr lvl="1"/>
            <a:r>
              <a:rPr lang="en-US" dirty="0" smtClean="0"/>
              <a:t>EFLAGS Register</a:t>
            </a:r>
          </a:p>
          <a:p>
            <a:pPr lvl="2"/>
            <a:r>
              <a:rPr lang="en-US" dirty="0" smtClean="0"/>
              <a:t>Control Flags</a:t>
            </a:r>
          </a:p>
          <a:p>
            <a:pPr lvl="2"/>
            <a:r>
              <a:rPr lang="en-US" dirty="0" smtClean="0"/>
              <a:t>Status 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primarily for arithmetic and data movement</a:t>
            </a:r>
          </a:p>
          <a:p>
            <a:r>
              <a:rPr lang="en-US" dirty="0" smtClean="0"/>
              <a:t>Eight 32-bit </a:t>
            </a:r>
            <a:r>
              <a:rPr lang="en-US" b="1" i="1" dirty="0" smtClean="0"/>
              <a:t>Extended</a:t>
            </a:r>
            <a:r>
              <a:rPr lang="en-US" dirty="0" smtClean="0"/>
              <a:t> general purpose registers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57531"/>
              </p:ext>
            </p:extLst>
          </p:nvPr>
        </p:nvGraphicFramePr>
        <p:xfrm>
          <a:off x="838200" y="2819400"/>
          <a:ext cx="74980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/>
                <a:gridCol w="1828800"/>
                <a:gridCol w="4720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Specialized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ccumulator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</a:t>
                      </a:r>
                      <a:r>
                        <a:rPr lang="en-US" i="1" dirty="0" err="1" smtClean="0"/>
                        <a:t>mul</a:t>
                      </a:r>
                      <a:r>
                        <a:rPr lang="en-US" dirty="0" smtClean="0"/>
                        <a:t> and </a:t>
                      </a:r>
                      <a:r>
                        <a:rPr lang="en-US" i="1" dirty="0" smtClean="0"/>
                        <a:t>div</a:t>
                      </a:r>
                      <a:r>
                        <a:rPr lang="en-US" dirty="0" smtClean="0"/>
                        <a:t> instruction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ase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ounter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in </a:t>
                      </a:r>
                      <a:r>
                        <a:rPr lang="en-US" i="1" dirty="0" smtClean="0"/>
                        <a:t>LOOP</a:t>
                      </a:r>
                      <a:r>
                        <a:rPr lang="en-US" dirty="0" smtClean="0"/>
                        <a:t> instruction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ata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BP</a:t>
                      </a:r>
                      <a:endParaRPr lang="en-US" b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ase </a:t>
                      </a:r>
                      <a:r>
                        <a:rPr lang="en-US" b="1" dirty="0" smtClean="0"/>
                        <a:t>P</a:t>
                      </a:r>
                      <a:r>
                        <a:rPr lang="en-US" dirty="0" smtClean="0"/>
                        <a:t>ointer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reference local variables on stack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SP</a:t>
                      </a:r>
                      <a:endParaRPr lang="en-US" b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dirty="0" smtClean="0"/>
                        <a:t>tack </a:t>
                      </a:r>
                      <a:r>
                        <a:rPr lang="en-US" b="1" dirty="0" smtClean="0"/>
                        <a:t>P</a:t>
                      </a:r>
                      <a:r>
                        <a:rPr lang="en-US" dirty="0" smtClean="0"/>
                        <a:t>ointer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 at top of the stack, used by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PUSH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i="1" baseline="0" dirty="0" smtClean="0"/>
                        <a:t>POP</a:t>
                      </a:r>
                      <a:endParaRPr lang="en-US" i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SI</a:t>
                      </a:r>
                      <a:endParaRPr lang="en-US" b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dirty="0" smtClean="0"/>
                        <a:t>ource </a:t>
                      </a:r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ndex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by high speed memory transfer instruction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b="1" dirty="0" smtClean="0"/>
                        <a:t>DI</a:t>
                      </a:r>
                      <a:endParaRPr lang="en-US" b="1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r>
                        <a:rPr lang="en-US" dirty="0" smtClean="0"/>
                        <a:t>estination </a:t>
                      </a:r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ndex</a:t>
                      </a:r>
                      <a:endParaRPr lang="en-US" dirty="0"/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by high speed memory transfer instruction</a:t>
                      </a: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Parts of Registers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Portions of General Purpose Registers can also be accessed </a:t>
            </a:r>
          </a:p>
          <a:p>
            <a:pPr lvl="1"/>
            <a:r>
              <a:rPr lang="en-US" dirty="0" smtClean="0"/>
              <a:t>Lower 16 bits of EAX are named AX</a:t>
            </a:r>
          </a:p>
          <a:p>
            <a:pPr lvl="1"/>
            <a:r>
              <a:rPr lang="en-US" dirty="0" smtClean="0"/>
              <a:t>AX can further be divided into</a:t>
            </a:r>
          </a:p>
          <a:p>
            <a:pPr lvl="2"/>
            <a:r>
              <a:rPr lang="en-US" dirty="0" smtClean="0"/>
              <a:t>A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ower 8 bits</a:t>
            </a:r>
          </a:p>
          <a:p>
            <a:pPr lvl="2"/>
            <a:r>
              <a:rPr lang="en-US" dirty="0" smtClean="0"/>
              <a:t>A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igher 8 bits</a:t>
            </a:r>
          </a:p>
          <a:p>
            <a:pPr lvl="1"/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798320" y="5210502"/>
            <a:ext cx="6583680" cy="594360"/>
          </a:xfrm>
          <a:prstGeom prst="cube">
            <a:avLst>
              <a:gd name="adj" fmla="val 15000"/>
            </a:avLst>
          </a:prstGeom>
          <a:solidFill>
            <a:srgbClr val="CC7472"/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085541" y="4406592"/>
            <a:ext cx="3291840" cy="594360"/>
          </a:xfrm>
          <a:prstGeom prst="cube">
            <a:avLst>
              <a:gd name="adj" fmla="val 15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087779" y="3594010"/>
            <a:ext cx="3291840" cy="594360"/>
          </a:xfrm>
          <a:prstGeom prst="cube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0120" y="5309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EAX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5096" y="450917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732272" y="3598019"/>
            <a:ext cx="1712" cy="502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66373" y="368768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04277" y="36876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35201" y="4098458"/>
            <a:ext cx="6407" cy="19930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600" y="52867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32 bits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1000" y="45089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16 bits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7268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 bits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69094" y="5734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9026" y="5743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47399" y="57439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9200" y="57439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7166" y="57439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6254" y="57439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090717" y="4092330"/>
            <a:ext cx="6407" cy="19930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88701" y="3276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 bits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299393" y="4114800"/>
            <a:ext cx="6407" cy="19930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Computer </a:t>
            </a:r>
            <a:r>
              <a:rPr lang="en-US" dirty="0" smtClean="0"/>
              <a:t>Organization</a:t>
            </a:r>
          </a:p>
          <a:p>
            <a:r>
              <a:rPr lang="en-US" dirty="0"/>
              <a:t>Intel Architecture 32-bit (IA-32) Registers and Instruction Execution </a:t>
            </a:r>
            <a:r>
              <a:rPr lang="en-US" dirty="0" smtClean="0"/>
              <a:t>Cycle</a:t>
            </a:r>
          </a:p>
          <a:p>
            <a:r>
              <a:rPr lang="en-US" dirty="0"/>
              <a:t>x86 Processor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Parts of Registers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lvl="1"/>
            <a:r>
              <a:rPr lang="en-US" dirty="0"/>
              <a:t>EAX, EBX, ECX, EDX can be accessed at </a:t>
            </a:r>
            <a:r>
              <a:rPr lang="en-US" dirty="0" smtClean="0"/>
              <a:t>word and byte </a:t>
            </a:r>
            <a:r>
              <a:rPr lang="en-US" dirty="0"/>
              <a:t>level</a:t>
            </a:r>
          </a:p>
          <a:p>
            <a:pPr lvl="1"/>
            <a:r>
              <a:rPr lang="en-US" dirty="0"/>
              <a:t>EBP, ESP, ESI, EDI can be accessed at word level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80061"/>
              </p:ext>
            </p:extLst>
          </p:nvPr>
        </p:nvGraphicFramePr>
        <p:xfrm>
          <a:off x="1358460" y="2920999"/>
          <a:ext cx="6032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35"/>
                <a:gridCol w="1508235"/>
                <a:gridCol w="1508235"/>
                <a:gridCol w="1508235"/>
              </a:tblGrid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32-bit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16-bit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8-bit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igher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8-bit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ower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EAX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EBX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ECX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382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EDX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82163"/>
              </p:ext>
            </p:extLst>
          </p:nvPr>
        </p:nvGraphicFramePr>
        <p:xfrm>
          <a:off x="2806260" y="4775200"/>
          <a:ext cx="31453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93"/>
                <a:gridCol w="1572693"/>
              </a:tblGrid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32-bit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16-bit Lower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ESP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EBP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ESI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408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EDI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Registers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16-bit segment </a:t>
            </a:r>
            <a:r>
              <a:rPr lang="en-US" dirty="0" smtClean="0"/>
              <a:t>registers</a:t>
            </a:r>
          </a:p>
          <a:p>
            <a:r>
              <a:rPr lang="en-US" dirty="0" smtClean="0"/>
              <a:t>Indicate base addresses of pre-assigned memory areas</a:t>
            </a:r>
          </a:p>
          <a:p>
            <a:r>
              <a:rPr lang="en-US" dirty="0" smtClean="0"/>
              <a:t>An assembly program usually contains 3 segments</a:t>
            </a:r>
          </a:p>
          <a:p>
            <a:pPr lvl="1"/>
            <a:r>
              <a:rPr lang="en-US" dirty="0" smtClean="0"/>
              <a:t>Stack Segment: holds local function variables and function parameters</a:t>
            </a:r>
          </a:p>
          <a:p>
            <a:pPr lvl="1"/>
            <a:r>
              <a:rPr lang="en-US" dirty="0" smtClean="0"/>
              <a:t>Data Segment: holds variables</a:t>
            </a:r>
          </a:p>
          <a:p>
            <a:pPr lvl="1"/>
            <a:r>
              <a:rPr lang="en-US" dirty="0" smtClean="0"/>
              <a:t>Code Segment: holds program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Registers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S =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tack Segment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S =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ata Segment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S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ode Segment</a:t>
            </a:r>
          </a:p>
          <a:p>
            <a:r>
              <a:rPr lang="en-US" dirty="0" smtClean="0"/>
              <a:t>3 extra segment registers</a:t>
            </a:r>
          </a:p>
          <a:p>
            <a:pPr lvl="1"/>
            <a:r>
              <a:rPr lang="en-US" dirty="0" smtClean="0"/>
              <a:t>ES, FS, GS (Extra Segment)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90600" y="4434840"/>
            <a:ext cx="3292006" cy="1661160"/>
            <a:chOff x="1139024" y="3886200"/>
            <a:chExt cx="3292006" cy="1661160"/>
          </a:xfrm>
        </p:grpSpPr>
        <p:grpSp>
          <p:nvGrpSpPr>
            <p:cNvPr id="7" name="Group 6"/>
            <p:cNvGrpSpPr/>
            <p:nvPr/>
          </p:nvGrpSpPr>
          <p:grpSpPr>
            <a:xfrm>
              <a:off x="1139024" y="3886200"/>
              <a:ext cx="3291840" cy="594360"/>
              <a:chOff x="1143000" y="5120640"/>
              <a:chExt cx="3291840" cy="594360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31303" y="5181838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9190" y="4419600"/>
              <a:ext cx="3291840" cy="594360"/>
              <a:chOff x="1143000" y="5120640"/>
              <a:chExt cx="3291840" cy="594360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31303" y="5181838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39024" y="4953000"/>
              <a:ext cx="3291840" cy="594360"/>
              <a:chOff x="1143000" y="5120640"/>
              <a:chExt cx="3291840" cy="594360"/>
            </a:xfrm>
          </p:grpSpPr>
          <p:sp>
            <p:nvSpPr>
              <p:cNvPr id="4" name="Cube 3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31303" y="5181838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CS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941570" y="4434840"/>
            <a:ext cx="3292006" cy="1661160"/>
            <a:chOff x="5089994" y="3886200"/>
            <a:chExt cx="3292006" cy="1661160"/>
          </a:xfrm>
        </p:grpSpPr>
        <p:grpSp>
          <p:nvGrpSpPr>
            <p:cNvPr id="13" name="Group 12"/>
            <p:cNvGrpSpPr/>
            <p:nvPr/>
          </p:nvGrpSpPr>
          <p:grpSpPr>
            <a:xfrm>
              <a:off x="5089994" y="3886200"/>
              <a:ext cx="3291840" cy="594360"/>
              <a:chOff x="1143000" y="5120640"/>
              <a:chExt cx="3291840" cy="594360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31303" y="5181838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90160" y="4419600"/>
              <a:ext cx="3291840" cy="594360"/>
              <a:chOff x="1143000" y="5120640"/>
              <a:chExt cx="3291840" cy="594360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31303" y="5181838"/>
                <a:ext cx="513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089994" y="4953000"/>
              <a:ext cx="3291840" cy="594360"/>
              <a:chOff x="1143000" y="5120640"/>
              <a:chExt cx="3291840" cy="594360"/>
            </a:xfrm>
          </p:grpSpPr>
          <p:sp>
            <p:nvSpPr>
              <p:cNvPr id="20" name="Cube 19"/>
              <p:cNvSpPr/>
              <p:nvPr/>
            </p:nvSpPr>
            <p:spPr>
              <a:xfrm>
                <a:off x="1143000" y="5120640"/>
                <a:ext cx="3291840" cy="594360"/>
              </a:xfrm>
              <a:prstGeom prst="cube">
                <a:avLst>
                  <a:gd name="adj" fmla="val 1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31303" y="5181838"/>
                <a:ext cx="554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G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S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Represented by EIP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 called Program Counter (PC)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Contains the address of next instruction to be executed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Its value changes with the execution of program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Certain machine instructions influence the value of EIP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EFLAGS register consists of individual binary bits</a:t>
            </a:r>
          </a:p>
          <a:p>
            <a:r>
              <a:rPr lang="en-US" dirty="0" smtClean="0"/>
              <a:t>Can be categorized into</a:t>
            </a:r>
          </a:p>
          <a:p>
            <a:pPr lvl="1"/>
            <a:r>
              <a:rPr lang="en-US" dirty="0" smtClean="0"/>
              <a:t>Control Flags: control the operation of CPU</a:t>
            </a:r>
          </a:p>
          <a:p>
            <a:pPr lvl="1"/>
            <a:r>
              <a:rPr lang="en-US" dirty="0" smtClean="0"/>
              <a:t>Status Flags: reflect the outcome of arithmetic and logical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99008"/>
              </p:ext>
            </p:extLst>
          </p:nvPr>
        </p:nvGraphicFramePr>
        <p:xfrm>
          <a:off x="609600" y="4495800"/>
          <a:ext cx="79248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49530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VIF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VM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NT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IOPL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ZF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CF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3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 and Logical operations set/reset them</a:t>
            </a:r>
          </a:p>
          <a:p>
            <a:r>
              <a:rPr lang="en-US" dirty="0" smtClean="0"/>
              <a:t>Status Flags are</a:t>
            </a:r>
          </a:p>
          <a:p>
            <a:pPr lvl="1"/>
            <a:r>
              <a:rPr lang="en-US" dirty="0" smtClean="0"/>
              <a:t>Carry Flag (CF): set when unsigned arithmetic operation produces a carry</a:t>
            </a:r>
          </a:p>
          <a:p>
            <a:pPr lvl="1"/>
            <a:r>
              <a:rPr lang="en-US" dirty="0" smtClean="0"/>
              <a:t>Overflow Flag (OF): sets when signed arithmetic result is out of range</a:t>
            </a:r>
          </a:p>
          <a:p>
            <a:pPr lvl="1"/>
            <a:r>
              <a:rPr lang="en-US" dirty="0" smtClean="0"/>
              <a:t>Sign Flag (SF): sets when result of operation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Zero Flag (ZF): sets when result of operation is zero</a:t>
            </a:r>
          </a:p>
          <a:p>
            <a:pPr lvl="1"/>
            <a:r>
              <a:rPr lang="en-US" dirty="0" smtClean="0"/>
              <a:t>Auxiliary Flag (AF): sets when there is a carry from bit 3 to bit 4</a:t>
            </a:r>
          </a:p>
          <a:p>
            <a:pPr lvl="1"/>
            <a:r>
              <a:rPr lang="en-US" dirty="0" smtClean="0"/>
              <a:t>Parity Flag (PF): sets when parity is 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Unit (FPU)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522355" cy="4525963"/>
          </a:xfrm>
        </p:spPr>
        <p:txBody>
          <a:bodyPr/>
          <a:lstStyle/>
          <a:p>
            <a:r>
              <a:rPr lang="en-US" dirty="0" smtClean="0"/>
              <a:t>FPU performs high speed floating point operations</a:t>
            </a:r>
          </a:p>
          <a:p>
            <a:r>
              <a:rPr lang="en-US" dirty="0" smtClean="0"/>
              <a:t>Integrated into main processor chip from Intel486 onward</a:t>
            </a:r>
          </a:p>
          <a:p>
            <a:r>
              <a:rPr lang="en-US" dirty="0" smtClean="0"/>
              <a:t>Eight 80-bit floating point data registers</a:t>
            </a:r>
          </a:p>
          <a:p>
            <a:r>
              <a:rPr lang="en-US" dirty="0" smtClean="0"/>
              <a:t>All arranged as a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9800" y="5093495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ST(7)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2299596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ST(1)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9800" y="1833562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ST(0)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3233742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ST(3)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2767338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ST(2)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19800" y="4162428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ST(5)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9800" y="3698077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ST(4)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19800" y="4626771"/>
            <a:ext cx="243840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ST(6)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program is loaded into memory before execution</a:t>
            </a:r>
          </a:p>
          <a:p>
            <a:r>
              <a:rPr lang="en-US" dirty="0" smtClean="0"/>
              <a:t>Instruction Pointer (IP) contains the address of next instruction to be executed</a:t>
            </a:r>
          </a:p>
          <a:p>
            <a:r>
              <a:rPr lang="en-US" dirty="0" smtClean="0"/>
              <a:t>Instruction Queue contains the group of instructions about to be executed</a:t>
            </a:r>
          </a:p>
          <a:p>
            <a:r>
              <a:rPr lang="en-US" dirty="0" smtClean="0"/>
              <a:t>Three basic steps in execution of a machine instruction</a:t>
            </a:r>
          </a:p>
          <a:p>
            <a:pPr lvl="1"/>
            <a:r>
              <a:rPr lang="en-US" dirty="0" smtClean="0"/>
              <a:t>Fetch</a:t>
            </a:r>
          </a:p>
          <a:p>
            <a:pPr lvl="1"/>
            <a:r>
              <a:rPr lang="en-US" dirty="0" smtClean="0"/>
              <a:t>Decode</a:t>
            </a:r>
          </a:p>
          <a:p>
            <a:pPr lvl="1"/>
            <a:r>
              <a:rPr lang="en-US" dirty="0" smtClean="0"/>
              <a:t>Execute</a:t>
            </a:r>
          </a:p>
          <a:p>
            <a:r>
              <a:rPr lang="en-US" dirty="0" smtClean="0"/>
              <a:t>Two more steps if the instruction uses an operand located in memory</a:t>
            </a:r>
          </a:p>
          <a:p>
            <a:pPr lvl="1"/>
            <a:r>
              <a:rPr lang="en-US" dirty="0" smtClean="0"/>
              <a:t>Fetch Operand</a:t>
            </a:r>
          </a:p>
          <a:p>
            <a:pPr lvl="1"/>
            <a:r>
              <a:rPr lang="en-US" dirty="0" smtClean="0"/>
              <a:t>Store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</a:t>
            </a:r>
            <a:r>
              <a:rPr lang="en-US" dirty="0" smtClean="0"/>
              <a:t>Cycle 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steps when instruction uses an operand located in memory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/>
              <a:t>Instruction </a:t>
            </a:r>
            <a:r>
              <a:rPr lang="en-US" dirty="0" smtClean="0"/>
              <a:t> Decode (ID)</a:t>
            </a:r>
          </a:p>
          <a:p>
            <a:pPr lvl="1"/>
            <a:r>
              <a:rPr lang="en-US" dirty="0"/>
              <a:t>Operand </a:t>
            </a:r>
            <a:r>
              <a:rPr lang="en-US" dirty="0" smtClean="0"/>
              <a:t>Fetch from Memory (OF)</a:t>
            </a:r>
          </a:p>
          <a:p>
            <a:pPr lvl="1"/>
            <a:r>
              <a:rPr lang="en-US" dirty="0"/>
              <a:t>Instruction </a:t>
            </a:r>
            <a:r>
              <a:rPr lang="en-US" dirty="0" smtClean="0"/>
              <a:t>Execute (IE)</a:t>
            </a:r>
          </a:p>
          <a:p>
            <a:pPr lvl="1"/>
            <a:r>
              <a:rPr lang="en-US" smtClean="0"/>
              <a:t>Write Back </a:t>
            </a:r>
            <a:r>
              <a:rPr lang="en-US" dirty="0" smtClean="0"/>
              <a:t>in Memory (WB)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Instruction Execution Cycle (IEC) is the combination of all above operations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Program Counter (PC) or IP holds address of next instruction to be executed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Processor fetches instruction from memory pointed to be PC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Increment PC to the next instruction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Fetching operation concludes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2.1</a:t>
            </a:r>
          </a:p>
          <a:p>
            <a:pPr lvl="1"/>
            <a:r>
              <a:rPr lang="en-US" dirty="0"/>
              <a:t>Section 2.1.2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2.2</a:t>
            </a:r>
          </a:p>
          <a:p>
            <a:pPr lvl="1"/>
            <a:r>
              <a:rPr lang="en-US" dirty="0"/>
              <a:t>Section 2.2.4</a:t>
            </a:r>
          </a:p>
          <a:p>
            <a:pPr lvl="1"/>
            <a:r>
              <a:rPr lang="en-US" dirty="0"/>
              <a:t>Section 2.3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Control Unit (CU) determines the function of the instruction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Instruction’s input operands are passed to ALU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Signals sent to ALU to perform the desired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Fetch from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Sometimes instructions may involve some operands located in memory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this case, data should be retrieved from memory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CU uses a memory </a:t>
            </a:r>
            <a:r>
              <a:rPr lang="en-US" i="1" dirty="0" smtClean="0"/>
              <a:t>read</a:t>
            </a:r>
            <a:r>
              <a:rPr lang="en-US" dirty="0" smtClean="0"/>
              <a:t> operation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 copies these operands into Instruction Registers which are invisible to user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instruction is ready for execution at this stage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ALU executes the instruction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ALU updates the status flags providing information about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Back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output may be required to save in memory for future uses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CU performs a </a:t>
            </a:r>
            <a:r>
              <a:rPr lang="en-US" i="1" dirty="0" smtClean="0"/>
              <a:t>write</a:t>
            </a:r>
            <a:r>
              <a:rPr lang="en-US" dirty="0" smtClean="0"/>
              <a:t> operation to save this output into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IEC Graphical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1" y="17526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Fetch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1" y="26670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Decode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1" y="35814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Operand Fetch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1" y="44958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Execute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1" y="5410200"/>
            <a:ext cx="1447800" cy="6858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Back in Memory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95501" y="24384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2095501" y="33528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095501" y="42672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95501" y="51816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5" idx="1"/>
          </p:cNvCxnSpPr>
          <p:nvPr/>
        </p:nvCxnSpPr>
        <p:spPr>
          <a:xfrm rot="10800000">
            <a:off x="1371601" y="2095500"/>
            <a:ext cx="12700" cy="3657600"/>
          </a:xfrm>
          <a:prstGeom prst="bentConnector3">
            <a:avLst>
              <a:gd name="adj1" fmla="val 49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910834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Obtain instruction from Instruction Queue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81940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Determine required action to be executed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5600" y="3745468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Locate and obtain operand from memory location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5600" y="465986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Compute the required operation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5600" y="5574268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Deposit results in the storage for future use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64995" y="378696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Infinite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 bus is significant in processor evolution</a:t>
            </a:r>
          </a:p>
          <a:p>
            <a:r>
              <a:rPr lang="en-US" dirty="0" smtClean="0"/>
              <a:t>How to transfer 32-bit data with an 8-bit data bus?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Intel Microprocessors (1/7)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Intel 8086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16-bit registers and 16-bit data bus </a:t>
            </a:r>
          </a:p>
          <a:p>
            <a:pPr lvl="1"/>
            <a:r>
              <a:rPr lang="en-US" dirty="0" smtClean="0"/>
              <a:t>20-bit address bus</a:t>
            </a:r>
          </a:p>
          <a:p>
            <a:pPr lvl="2"/>
            <a:r>
              <a:rPr lang="en-US" dirty="0" smtClean="0"/>
              <a:t>Physical Address Space = 2</a:t>
            </a:r>
            <a:r>
              <a:rPr lang="en-US" baseline="30000" dirty="0" smtClean="0"/>
              <a:t>20</a:t>
            </a:r>
            <a:r>
              <a:rPr lang="en-US" dirty="0" smtClean="0"/>
              <a:t> bytes = 1MB</a:t>
            </a:r>
          </a:p>
          <a:p>
            <a:r>
              <a:rPr lang="en-US" dirty="0" smtClean="0"/>
              <a:t>Intel 8087</a:t>
            </a:r>
          </a:p>
          <a:p>
            <a:pPr lvl="1"/>
            <a:r>
              <a:rPr lang="en-US" dirty="0" smtClean="0"/>
              <a:t>Floating point co-processor</a:t>
            </a:r>
          </a:p>
          <a:p>
            <a:pPr lvl="1"/>
            <a:r>
              <a:rPr lang="en-US" dirty="0" smtClean="0"/>
              <a:t>Uses segmentation and real-address mode to address memory</a:t>
            </a:r>
          </a:p>
          <a:p>
            <a:pPr marL="342900" lvl="1" indent="-342900">
              <a:buClr>
                <a:srgbClr val="00B050"/>
              </a:buClr>
            </a:pPr>
            <a:r>
              <a:rPr lang="en-US" dirty="0" smtClean="0"/>
              <a:t>Intel </a:t>
            </a:r>
            <a:r>
              <a:rPr lang="en-US" dirty="0"/>
              <a:t>8088Each segment can address 2</a:t>
            </a:r>
            <a:r>
              <a:rPr lang="en-US" baseline="30000" dirty="0"/>
              <a:t>16</a:t>
            </a:r>
            <a:r>
              <a:rPr lang="en-US" dirty="0"/>
              <a:t> bytes = 64 Kbytes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Uses 8-bit data bus</a:t>
            </a:r>
          </a:p>
          <a:p>
            <a:pPr lvl="1"/>
            <a:r>
              <a:rPr lang="en-US" dirty="0" smtClean="0"/>
              <a:t>… that’s why less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(2/7)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80286</a:t>
            </a:r>
          </a:p>
          <a:p>
            <a:pPr lvl="1"/>
            <a:r>
              <a:rPr lang="en-US" dirty="0" smtClean="0"/>
              <a:t>24-bit address bus so</a:t>
            </a:r>
          </a:p>
          <a:p>
            <a:pPr lvl="2"/>
            <a:r>
              <a:rPr lang="en-US" dirty="0" smtClean="0"/>
              <a:t>Physical Address Space = 2</a:t>
            </a:r>
            <a:r>
              <a:rPr lang="en-US" baseline="30000" dirty="0" smtClean="0"/>
              <a:t>24</a:t>
            </a:r>
            <a:r>
              <a:rPr lang="en-US" dirty="0" smtClean="0"/>
              <a:t> bytes = 16 MB</a:t>
            </a:r>
          </a:p>
          <a:p>
            <a:r>
              <a:rPr lang="en-US" dirty="0" smtClean="0"/>
              <a:t>Intel 80386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First 32-bit processor with 32-bit general purpose registers</a:t>
            </a:r>
          </a:p>
          <a:p>
            <a:pPr lvl="1"/>
            <a:r>
              <a:rPr lang="en-US" dirty="0" smtClean="0"/>
              <a:t>32-bit data bus and 32-bit address bus so</a:t>
            </a:r>
          </a:p>
          <a:p>
            <a:pPr lvl="2"/>
            <a:r>
              <a:rPr lang="en-US" dirty="0" smtClean="0"/>
              <a:t>Physical Address Space = 2</a:t>
            </a:r>
            <a:r>
              <a:rPr lang="en-US" baseline="30000" dirty="0" smtClean="0"/>
              <a:t>32</a:t>
            </a:r>
            <a:r>
              <a:rPr lang="en-US" dirty="0" smtClean="0"/>
              <a:t> bytes = 4GB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(3/7)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80486, introduced in 1989</a:t>
            </a:r>
          </a:p>
          <a:p>
            <a:pPr lvl="1"/>
            <a:r>
              <a:rPr lang="en-US" dirty="0" smtClean="0"/>
              <a:t>Improved version of 80386</a:t>
            </a:r>
          </a:p>
          <a:p>
            <a:pPr lvl="1"/>
            <a:r>
              <a:rPr lang="en-US" dirty="0" smtClean="0"/>
              <a:t>On-chip Floating Point Unit</a:t>
            </a:r>
          </a:p>
          <a:p>
            <a:pPr lvl="1"/>
            <a:r>
              <a:rPr lang="en-US" dirty="0" smtClean="0"/>
              <a:t>On-chip unified Instruction/Data cache of 8 KB</a:t>
            </a:r>
          </a:p>
          <a:p>
            <a:pPr lvl="1"/>
            <a:r>
              <a:rPr lang="en-US" dirty="0" smtClean="0"/>
              <a:t>Introduced the concept of Pipelining</a:t>
            </a:r>
          </a:p>
          <a:p>
            <a:r>
              <a:rPr lang="en-US" dirty="0" smtClean="0"/>
              <a:t>Pentium (80586), introduced in 1993</a:t>
            </a:r>
          </a:p>
          <a:p>
            <a:pPr lvl="1"/>
            <a:r>
              <a:rPr lang="en-US" dirty="0" smtClean="0"/>
              <a:t>32-bit address bus</a:t>
            </a:r>
          </a:p>
          <a:p>
            <a:pPr lvl="1"/>
            <a:r>
              <a:rPr lang="en-US" dirty="0" smtClean="0"/>
              <a:t>64-bit internal data path (inside a processor)</a:t>
            </a:r>
          </a:p>
          <a:p>
            <a:pPr lvl="1"/>
            <a:r>
              <a:rPr lang="en-US" dirty="0" smtClean="0"/>
              <a:t>Superscalar performance: can execute two instructions in one clock cycle</a:t>
            </a:r>
          </a:p>
          <a:p>
            <a:pPr lvl="1"/>
            <a:r>
              <a:rPr lang="en-US" dirty="0" smtClean="0"/>
              <a:t>Separate 8KB instruction and 8KB data caches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(4/7)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Pentium Pro, introduced in 1995</a:t>
            </a:r>
          </a:p>
          <a:p>
            <a:pPr lvl="1"/>
            <a:r>
              <a:rPr lang="en-US" dirty="0" smtClean="0"/>
              <a:t>Three-way superscalar: can execute 3 instructions per clock cycle</a:t>
            </a:r>
          </a:p>
          <a:p>
            <a:pPr lvl="1"/>
            <a:r>
              <a:rPr lang="en-US" dirty="0" smtClean="0"/>
              <a:t>36-bit address bus </a:t>
            </a:r>
            <a:r>
              <a:rPr lang="en-US" dirty="0" smtClean="0">
                <a:sym typeface="Wingdings" pitchFamily="2" charset="2"/>
              </a:rPr>
              <a:t> up to 64 GB of physical address space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Introduced dynamic execution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Out-of-order execution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Integrated a 256 KB second level L2 cache on chip</a:t>
            </a:r>
          </a:p>
          <a:p>
            <a:r>
              <a:rPr lang="en-US" dirty="0" smtClean="0">
                <a:sym typeface="Wingdings" pitchFamily="2" charset="2"/>
              </a:rPr>
              <a:t>Pentium II was introduced in 1997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Added MMX instructions </a:t>
            </a:r>
          </a:p>
          <a:p>
            <a:r>
              <a:rPr lang="en-US" dirty="0" smtClean="0">
                <a:sym typeface="Wingdings" pitchFamily="2" charset="2"/>
              </a:rPr>
              <a:t>Pentium III was introduced in 1999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Added SSE instructions and eight new 128-bit XMM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Architecture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Attributes of a computer that have a direct impact on the logical program execution</a:t>
            </a:r>
          </a:p>
          <a:p>
            <a:pPr lvl="1"/>
            <a:r>
              <a:rPr lang="en-US" dirty="0" smtClean="0"/>
              <a:t>e.g. I/O mechanisms, memory addressing techniques</a:t>
            </a:r>
          </a:p>
          <a:p>
            <a:r>
              <a:rPr lang="en-US" dirty="0"/>
              <a:t>Computer Organization</a:t>
            </a:r>
          </a:p>
          <a:p>
            <a:pPr lvl="1"/>
            <a:r>
              <a:rPr lang="en-US" dirty="0" smtClean="0"/>
              <a:t>Operational units and their interconnection that realizes the architectural specifications</a:t>
            </a:r>
          </a:p>
          <a:p>
            <a:pPr lvl="1"/>
            <a:r>
              <a:rPr lang="en-US" dirty="0" smtClean="0"/>
              <a:t>e.g. control signals, interconnection between computer and its peripherals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(5/7)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Pentium IV is a seventh generation x86 architecture</a:t>
            </a:r>
          </a:p>
          <a:p>
            <a:pPr lvl="1"/>
            <a:r>
              <a:rPr lang="en-US" dirty="0" smtClean="0"/>
              <a:t>New micro-architecture design called Intel </a:t>
            </a:r>
            <a:r>
              <a:rPr lang="en-US" dirty="0" err="1" smtClean="0"/>
              <a:t>Netburst</a:t>
            </a:r>
            <a:endParaRPr lang="en-US" dirty="0" smtClean="0"/>
          </a:p>
          <a:p>
            <a:pPr lvl="1"/>
            <a:r>
              <a:rPr lang="en-US" dirty="0" smtClean="0"/>
              <a:t>Very deep instruction pipeline, scaling to very high frequencies</a:t>
            </a:r>
          </a:p>
          <a:p>
            <a:r>
              <a:rPr lang="en-US" dirty="0" smtClean="0"/>
              <a:t>Intel introduced hyper-threading technology in 2002</a:t>
            </a:r>
          </a:p>
          <a:p>
            <a:pPr lvl="1"/>
            <a:r>
              <a:rPr lang="en-US" dirty="0" smtClean="0"/>
              <a:t>Allowed 2 programs to run simultaneously, sharing resources</a:t>
            </a:r>
          </a:p>
          <a:p>
            <a:r>
              <a:rPr lang="en-US" dirty="0" smtClean="0"/>
              <a:t>Xeon is Intel’s name for its server-class microprocessors</a:t>
            </a:r>
          </a:p>
          <a:p>
            <a:pPr lvl="1"/>
            <a:r>
              <a:rPr lang="en-US" dirty="0" smtClean="0"/>
              <a:t>Xeon chips generally have more cache</a:t>
            </a:r>
          </a:p>
          <a:p>
            <a:pPr lvl="1"/>
            <a:r>
              <a:rPr lang="en-US" dirty="0" smtClean="0"/>
              <a:t>Support larger multiprocessor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(6/7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Pentium M (Mobile) was introduced in 2003</a:t>
            </a:r>
          </a:p>
          <a:p>
            <a:pPr lvl="1"/>
            <a:r>
              <a:rPr lang="en-US" dirty="0" smtClean="0"/>
              <a:t>Designed for low-power laptop computers</a:t>
            </a:r>
          </a:p>
          <a:p>
            <a:pPr lvl="1"/>
            <a:r>
              <a:rPr lang="en-US" dirty="0" smtClean="0"/>
              <a:t>Modified version of Pentium III, optimized for power efficiency</a:t>
            </a:r>
          </a:p>
          <a:p>
            <a:pPr lvl="1"/>
            <a:r>
              <a:rPr lang="en-US" dirty="0" smtClean="0"/>
              <a:t>Large L2 cache</a:t>
            </a:r>
          </a:p>
          <a:p>
            <a:pPr lvl="1"/>
            <a:r>
              <a:rPr lang="en-US" dirty="0" smtClean="0"/>
              <a:t>Runs at lower clock than Pentium IV but with better performance</a:t>
            </a:r>
          </a:p>
          <a:p>
            <a:r>
              <a:rPr lang="en-US" dirty="0" smtClean="0"/>
              <a:t>Extended Memory 64-bit Technology (EM64T)</a:t>
            </a:r>
          </a:p>
          <a:p>
            <a:pPr lvl="1"/>
            <a:r>
              <a:rPr lang="en-US" dirty="0" smtClean="0"/>
              <a:t>64-bit superset of the IA-32 processor architecture</a:t>
            </a:r>
          </a:p>
          <a:p>
            <a:pPr lvl="1"/>
            <a:r>
              <a:rPr lang="en-US" dirty="0" smtClean="0"/>
              <a:t>64-bit general purpose registers and integer support</a:t>
            </a:r>
          </a:p>
          <a:p>
            <a:pPr lvl="1"/>
            <a:r>
              <a:rPr lang="en-US" dirty="0" smtClean="0"/>
              <a:t>Number of general purpose registers increased from 8 to 64</a:t>
            </a:r>
          </a:p>
          <a:p>
            <a:pPr lvl="1"/>
            <a:r>
              <a:rPr lang="en-US" dirty="0" smtClean="0"/>
              <a:t>64-bit pointers and flat virtual address space</a:t>
            </a:r>
          </a:p>
          <a:p>
            <a:pPr lvl="1"/>
            <a:r>
              <a:rPr lang="en-US" dirty="0" smtClean="0"/>
              <a:t>Large physical address space: up to 2</a:t>
            </a:r>
            <a:r>
              <a:rPr lang="en-US" baseline="30000" dirty="0" smtClean="0"/>
              <a:t>40</a:t>
            </a:r>
            <a:r>
              <a:rPr lang="en-US" dirty="0" smtClean="0"/>
              <a:t> = 1 Terabyte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Intel Microprocessors </a:t>
            </a:r>
            <a:r>
              <a:rPr lang="en-US" dirty="0" smtClean="0"/>
              <a:t>(7/7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CISC – </a:t>
            </a:r>
            <a:r>
              <a:rPr lang="en-US" dirty="0" smtClean="0"/>
              <a:t>Complex </a:t>
            </a:r>
            <a:r>
              <a:rPr lang="en-US" dirty="0" smtClean="0"/>
              <a:t>Instruction Set Computer</a:t>
            </a:r>
          </a:p>
          <a:p>
            <a:pPr lvl="1"/>
            <a:r>
              <a:rPr lang="en-US" dirty="0" smtClean="0"/>
              <a:t>Large and complex instruction set</a:t>
            </a:r>
          </a:p>
          <a:p>
            <a:pPr lvl="1"/>
            <a:r>
              <a:rPr lang="en-US" dirty="0" smtClean="0"/>
              <a:t>Variable width instructions</a:t>
            </a:r>
          </a:p>
          <a:p>
            <a:pPr lvl="1"/>
            <a:r>
              <a:rPr lang="en-US" dirty="0" smtClean="0"/>
              <a:t>Requires microcode interpreter</a:t>
            </a:r>
          </a:p>
          <a:p>
            <a:pPr lvl="1"/>
            <a:r>
              <a:rPr lang="en-US" dirty="0" smtClean="0"/>
              <a:t>Example is Intel x86 family</a:t>
            </a:r>
          </a:p>
          <a:p>
            <a:r>
              <a:rPr lang="en-US" dirty="0" smtClean="0"/>
              <a:t>RISC – Reduced Instruction Set Computer</a:t>
            </a:r>
          </a:p>
          <a:p>
            <a:pPr lvl="1"/>
            <a:r>
              <a:rPr lang="en-US" dirty="0" smtClean="0"/>
              <a:t>Small and simple instruction set</a:t>
            </a:r>
          </a:p>
          <a:p>
            <a:pPr lvl="1"/>
            <a:r>
              <a:rPr lang="en-US" dirty="0" smtClean="0"/>
              <a:t>All instructions have the same width</a:t>
            </a:r>
          </a:p>
          <a:p>
            <a:pPr lvl="1"/>
            <a:r>
              <a:rPr lang="en-US" dirty="0" smtClean="0"/>
              <a:t>Simpler instruction formats and addressing modes</a:t>
            </a:r>
          </a:p>
          <a:p>
            <a:pPr lvl="1"/>
            <a:r>
              <a:rPr lang="en-US" dirty="0" smtClean="0"/>
              <a:t>Decoded and executed directly by hardware</a:t>
            </a:r>
          </a:p>
          <a:p>
            <a:pPr lvl="1"/>
            <a:r>
              <a:rPr lang="en-US" dirty="0" smtClean="0"/>
              <a:t>Examples are ARM, MIPS, PowerPC, SPARC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Overview </a:t>
            </a:r>
            <a:r>
              <a:rPr lang="en-US" dirty="0"/>
              <a:t>of Intel Microprocessors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x86 </a:t>
            </a:r>
            <a:r>
              <a:rPr lang="en-US" b="1" dirty="0">
                <a:solidFill>
                  <a:srgbClr val="FF0000"/>
                </a:solidFill>
              </a:rPr>
              <a:t>Memory </a:t>
            </a:r>
            <a:r>
              <a:rPr lang="en-US" b="1" dirty="0" smtClean="0">
                <a:solidFill>
                  <a:srgbClr val="FF0000"/>
                </a:solidFill>
              </a:rPr>
              <a:t>Management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Operation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</a:t>
            </a:r>
            <a:r>
              <a:rPr lang="en-US" dirty="0" smtClean="0"/>
              <a:t>86 architecture operates in 3 basic different modes</a:t>
            </a:r>
          </a:p>
          <a:p>
            <a:pPr lvl="1"/>
            <a:r>
              <a:rPr lang="en-US" dirty="0" smtClean="0"/>
              <a:t>Protected Mode</a:t>
            </a:r>
          </a:p>
          <a:p>
            <a:pPr lvl="2"/>
            <a:r>
              <a:rPr lang="en-US" dirty="0" smtClean="0"/>
              <a:t>All instructions and features of processor are available</a:t>
            </a:r>
          </a:p>
          <a:p>
            <a:pPr lvl="2"/>
            <a:r>
              <a:rPr lang="en-US" dirty="0" smtClean="0"/>
              <a:t>Programs cannot reference memory outside their segments</a:t>
            </a:r>
          </a:p>
          <a:p>
            <a:pPr lvl="2"/>
            <a:r>
              <a:rPr lang="en-US" dirty="0" smtClean="0"/>
              <a:t>Virtual-8086 is special mode of Protected Mode</a:t>
            </a:r>
          </a:p>
          <a:p>
            <a:pPr lvl="1"/>
            <a:r>
              <a:rPr lang="en-US" dirty="0" smtClean="0"/>
              <a:t>Real-Address Mode</a:t>
            </a:r>
          </a:p>
          <a:p>
            <a:pPr lvl="2"/>
            <a:r>
              <a:rPr lang="en-US" dirty="0" smtClean="0"/>
              <a:t>Programs can have direct access to memory and hardware devices</a:t>
            </a:r>
          </a:p>
          <a:p>
            <a:pPr lvl="2"/>
            <a:r>
              <a:rPr lang="en-US" dirty="0" smtClean="0"/>
              <a:t>… so operating system can crash in this mode</a:t>
            </a:r>
          </a:p>
          <a:p>
            <a:pPr lvl="1"/>
            <a:r>
              <a:rPr lang="en-US" dirty="0" smtClean="0"/>
              <a:t>System Management Mode</a:t>
            </a:r>
          </a:p>
          <a:p>
            <a:pPr lvl="2"/>
            <a:r>
              <a:rPr lang="en-US" dirty="0" smtClean="0"/>
              <a:t>Implemented in processors customized for a particular system setup</a:t>
            </a:r>
          </a:p>
          <a:p>
            <a:pPr lvl="2"/>
            <a:r>
              <a:rPr lang="en-US" dirty="0" smtClean="0"/>
              <a:t>Supports power management and system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managed according to the operation mode</a:t>
            </a:r>
          </a:p>
          <a:p>
            <a:pPr lvl="1"/>
            <a:r>
              <a:rPr lang="en-US" dirty="0"/>
              <a:t>Real-Address Mode</a:t>
            </a:r>
          </a:p>
          <a:p>
            <a:pPr lvl="1"/>
            <a:r>
              <a:rPr lang="en-US" dirty="0" smtClean="0"/>
              <a:t>Protected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Real-Address Mode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registers</a:t>
            </a:r>
          </a:p>
          <a:p>
            <a:r>
              <a:rPr lang="en-US" dirty="0" smtClean="0"/>
              <a:t>20-bit address bus</a:t>
            </a:r>
          </a:p>
          <a:p>
            <a:pPr lvl="1"/>
            <a:r>
              <a:rPr lang="en-US" dirty="0" smtClean="0"/>
              <a:t>Physical Address Space = 1MByte</a:t>
            </a:r>
          </a:p>
          <a:p>
            <a:pPr lvl="1"/>
            <a:r>
              <a:rPr lang="en-US" dirty="0" smtClean="0"/>
              <a:t>Linear or Absolute Address range is 00000h to </a:t>
            </a:r>
            <a:r>
              <a:rPr lang="en-US" dirty="0" err="1" smtClean="0"/>
              <a:t>FFFFFh</a:t>
            </a:r>
            <a:endParaRPr lang="en-US" dirty="0" smtClean="0"/>
          </a:p>
          <a:p>
            <a:r>
              <a:rPr lang="en-US" dirty="0" smtClean="0"/>
              <a:t>How 20-bit address can be accommodated in 16-bit Registers?</a:t>
            </a:r>
          </a:p>
          <a:p>
            <a:pPr lvl="1"/>
            <a:r>
              <a:rPr lang="en-US" dirty="0" smtClean="0"/>
              <a:t>Solution lies in Segmented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Real-Address Mode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cannot use linear address directly because of 16-bit registers</a:t>
            </a:r>
          </a:p>
          <a:p>
            <a:r>
              <a:rPr lang="en-US" dirty="0"/>
              <a:t>Addresses are represented using 2 16-bit registers</a:t>
            </a:r>
          </a:p>
          <a:p>
            <a:pPr lvl="1"/>
            <a:r>
              <a:rPr lang="en-US" dirty="0" smtClean="0"/>
              <a:t>One 16-bit value is called Segment Value which is placed in segment register</a:t>
            </a:r>
          </a:p>
          <a:p>
            <a:pPr lvl="1"/>
            <a:r>
              <a:rPr lang="en-US" dirty="0" smtClean="0"/>
              <a:t>Other 16-bit value is called Offset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</a:t>
            </a:r>
            <a:r>
              <a:rPr lang="en-US" dirty="0"/>
              <a:t>memory is divided in 64KBytes segments</a:t>
            </a:r>
          </a:p>
          <a:p>
            <a:r>
              <a:rPr lang="en-US" dirty="0" smtClean="0"/>
              <a:t>Each segment begins at an address having a zero in its last hex digit</a:t>
            </a:r>
            <a:endParaRPr lang="en-US" dirty="0"/>
          </a:p>
          <a:p>
            <a:pPr lvl="1"/>
            <a:r>
              <a:rPr lang="en-US" dirty="0" smtClean="0"/>
              <a:t>… this zero is omitted when representing segment value in 16-bit registers</a:t>
            </a:r>
          </a:p>
          <a:p>
            <a:pPr lvl="2"/>
            <a:r>
              <a:rPr lang="en-US" dirty="0" smtClean="0"/>
              <a:t>A segment value of E000</a:t>
            </a:r>
            <a:r>
              <a:rPr lang="en-US" baseline="-25000" dirty="0" smtClean="0"/>
              <a:t>16</a:t>
            </a:r>
            <a:r>
              <a:rPr lang="en-US" dirty="0" smtClean="0"/>
              <a:t> refers to the segment address of E0000</a:t>
            </a:r>
            <a:r>
              <a:rPr lang="en-US" baseline="-25000" dirty="0" smtClean="0"/>
              <a:t>16</a:t>
            </a:r>
            <a:endParaRPr lang="en-US" baseline="-25000" dirty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If we have Physical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ddress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pace of 2</a:t>
            </a:r>
            <a:r>
              <a:rPr lang="en-US" baseline="30000" dirty="0" smtClean="0">
                <a:solidFill>
                  <a:srgbClr val="FF0000"/>
                </a:solidFill>
              </a:rPr>
              <a:t>20</a:t>
            </a:r>
            <a:r>
              <a:rPr lang="en-US" dirty="0" smtClean="0">
                <a:solidFill>
                  <a:srgbClr val="FF0000"/>
                </a:solidFill>
              </a:rPr>
              <a:t> bytes, and size of each segment is 64KBytes (2</a:t>
            </a:r>
            <a:r>
              <a:rPr lang="en-US" baseline="30000" dirty="0" smtClean="0">
                <a:solidFill>
                  <a:srgbClr val="FF0000"/>
                </a:solidFill>
              </a:rPr>
              <a:t>16</a:t>
            </a:r>
            <a:r>
              <a:rPr lang="en-US" dirty="0" smtClean="0">
                <a:solidFill>
                  <a:srgbClr val="FF0000"/>
                </a:solidFill>
              </a:rPr>
              <a:t>bytes), how many segments do we have?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4512" y="1857130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64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KBytes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3140535"/>
            <a:ext cx="1371600" cy="18467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1"/>
            <a:endCxn id="12" idx="1"/>
          </p:cNvCxnSpPr>
          <p:nvPr/>
        </p:nvCxnSpPr>
        <p:spPr>
          <a:xfrm>
            <a:off x="3352800" y="4067934"/>
            <a:ext cx="1752600" cy="33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0731" y="580947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00000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0731" y="555069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0731" y="530066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0731" y="502799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30000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0731" y="47656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40000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0731" y="451319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50000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5497" y="474394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000:0000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3224" y="298704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000:FFFF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6207" y="5257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Segment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1067" y="566886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Offset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60895" y="5034016"/>
            <a:ext cx="0" cy="3230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V="1">
            <a:off x="4969093" y="5026651"/>
            <a:ext cx="0" cy="642209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34000" y="4423628"/>
            <a:ext cx="1371600" cy="0"/>
          </a:xfrm>
          <a:prstGeom prst="line">
            <a:avLst/>
          </a:prstGeom>
          <a:ln w="2222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6696" y="455086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017A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042035" y="4423628"/>
            <a:ext cx="0" cy="5636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1569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000:017A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0731" y="189708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14512" y="2116933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14512" y="2378867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14512" y="2638670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14512" y="2900362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814512" y="3160165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14512" y="3422099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14512" y="3681902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14512" y="3943352"/>
            <a:ext cx="1385888" cy="2502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14512" y="4203155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14512" y="4465089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14512" y="4724892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814512" y="4986584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814512" y="5246387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814512" y="5508321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14512" y="5768124"/>
            <a:ext cx="1385888" cy="250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64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KBytes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50731" y="425278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50731" y="399171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70000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0731" y="372827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50731" y="346632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90000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50731" y="320277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50731" y="294798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50731" y="268289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50731" y="241935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50731" y="215979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0000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200400" y="3947002"/>
            <a:ext cx="152400" cy="241863"/>
          </a:xfrm>
          <a:prstGeom prst="rightBrace">
            <a:avLst>
              <a:gd name="adj1" fmla="val 2717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05400" y="3171706"/>
            <a:ext cx="228600" cy="1799135"/>
          </a:xfrm>
          <a:prstGeom prst="leftBrace">
            <a:avLst>
              <a:gd name="adj1" fmla="val 455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425607" y="5117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Segment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45632" y="4812268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Offset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543800" y="4495800"/>
            <a:ext cx="0" cy="3230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983208" y="4500616"/>
            <a:ext cx="0" cy="61265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3352800" y="1752600"/>
            <a:ext cx="5181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7000:017A is called Logical Address</a:t>
            </a:r>
          </a:p>
          <a:p>
            <a:r>
              <a:rPr lang="en-US" sz="2000" dirty="0" smtClean="0"/>
              <a:t>7017A is called Linear/Absolute Address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9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Organization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has 3 main components</a:t>
            </a:r>
          </a:p>
          <a:p>
            <a:pPr lvl="1"/>
            <a:r>
              <a:rPr lang="en-US" dirty="0" smtClean="0"/>
              <a:t>Processor, also called Central Processing Unit (CPU)</a:t>
            </a:r>
          </a:p>
          <a:p>
            <a:pPr lvl="1"/>
            <a:r>
              <a:rPr lang="en-US" dirty="0" smtClean="0"/>
              <a:t>Memory and Storage Devices</a:t>
            </a:r>
          </a:p>
          <a:p>
            <a:pPr lvl="1"/>
            <a:r>
              <a:rPr lang="en-US" dirty="0" smtClean="0"/>
              <a:t>I/O Devices</a:t>
            </a:r>
          </a:p>
          <a:p>
            <a:r>
              <a:rPr lang="en-US" dirty="0" smtClean="0"/>
              <a:t>These components communicate with each other through</a:t>
            </a:r>
          </a:p>
          <a:p>
            <a:pPr lvl="1"/>
            <a:r>
              <a:rPr lang="en-US" dirty="0" smtClean="0"/>
              <a:t>Data Bus</a:t>
            </a:r>
          </a:p>
          <a:p>
            <a:pPr lvl="1"/>
            <a:r>
              <a:rPr lang="en-US" dirty="0" smtClean="0"/>
              <a:t>I/O Bus</a:t>
            </a:r>
          </a:p>
          <a:p>
            <a:pPr lvl="1"/>
            <a:r>
              <a:rPr lang="en-US" dirty="0" smtClean="0"/>
              <a:t>Address Bus</a:t>
            </a:r>
          </a:p>
          <a:p>
            <a:pPr lvl="1"/>
            <a:r>
              <a:rPr lang="en-US" dirty="0" smtClean="0"/>
              <a:t>Control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20-bit Linear Address Calculation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349374"/>
              </p:ext>
            </p:extLst>
          </p:nvPr>
        </p:nvGraphicFramePr>
        <p:xfrm>
          <a:off x="822662" y="305816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200394"/>
              </p:ext>
            </p:extLst>
          </p:nvPr>
        </p:nvGraphicFramePr>
        <p:xfrm>
          <a:off x="1660612" y="580263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9330" y="3046730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Segment value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540320" y="6093850"/>
            <a:ext cx="3562835" cy="380762"/>
            <a:chOff x="1481792" y="5943838"/>
            <a:chExt cx="3562835" cy="380762"/>
          </a:xfrm>
        </p:grpSpPr>
        <p:sp>
          <p:nvSpPr>
            <p:cNvPr id="13" name="TextBox 12"/>
            <p:cNvSpPr txBox="1"/>
            <p:nvPr/>
          </p:nvSpPr>
          <p:spPr>
            <a:xfrm>
              <a:off x="4731721" y="5955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81792" y="5943838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15267" y="5791200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Offset value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359997" y="1935645"/>
            <a:ext cx="259080" cy="3219450"/>
          </a:xfrm>
          <a:prstGeom prst="leftBrace">
            <a:avLst>
              <a:gd name="adj1" fmla="val 5933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3194387" y="4067783"/>
            <a:ext cx="259080" cy="3219450"/>
          </a:xfrm>
          <a:prstGeom prst="leftBrace">
            <a:avLst>
              <a:gd name="adj1" fmla="val 5933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59032" y="4419600"/>
            <a:ext cx="463728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0" idx="1"/>
            <a:endCxn id="24" idx="0"/>
          </p:cNvCxnSpPr>
          <p:nvPr/>
        </p:nvCxnSpPr>
        <p:spPr>
          <a:xfrm>
            <a:off x="2489537" y="3674910"/>
            <a:ext cx="1359" cy="74469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5239" y="446435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7" idx="3"/>
            <a:endCxn id="24" idx="2"/>
          </p:cNvCxnSpPr>
          <p:nvPr/>
        </p:nvCxnSpPr>
        <p:spPr>
          <a:xfrm flipV="1">
            <a:off x="1706304" y="4648200"/>
            <a:ext cx="552728" cy="81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90231" y="4419600"/>
            <a:ext cx="463728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/>
          <p:cNvCxnSpPr>
            <a:stCxn id="21" idx="1"/>
            <a:endCxn id="30" idx="4"/>
          </p:cNvCxnSpPr>
          <p:nvPr/>
        </p:nvCxnSpPr>
        <p:spPr>
          <a:xfrm flipH="1" flipV="1">
            <a:off x="3322095" y="4876800"/>
            <a:ext cx="1832" cy="67116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6"/>
            <a:endCxn id="30" idx="2"/>
          </p:cNvCxnSpPr>
          <p:nvPr/>
        </p:nvCxnSpPr>
        <p:spPr>
          <a:xfrm>
            <a:off x="2722760" y="4648200"/>
            <a:ext cx="367471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41" idx="1"/>
          </p:cNvCxnSpPr>
          <p:nvPr/>
        </p:nvCxnSpPr>
        <p:spPr>
          <a:xfrm flipV="1">
            <a:off x="3553959" y="4646176"/>
            <a:ext cx="941841" cy="202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95800" y="4461510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20-bit Linear Address in hex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54277" y="377605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Hex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98172" y="50939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In Hex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34946" y="277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017" y="276479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15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convert a </a:t>
            </a:r>
            <a:r>
              <a:rPr lang="en-US" dirty="0" smtClean="0">
                <a:solidFill>
                  <a:srgbClr val="FF0000"/>
                </a:solidFill>
              </a:rPr>
              <a:t>16-bitSeg:16-bitOffset</a:t>
            </a:r>
            <a:r>
              <a:rPr lang="en-US" dirty="0" smtClean="0"/>
              <a:t> logical address into 20-bit linear/absolute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Restricts application programs from accessing system hardware</a:t>
            </a:r>
          </a:p>
          <a:p>
            <a:r>
              <a:rPr lang="en-US" dirty="0" smtClean="0"/>
              <a:t>Logical Address consists of</a:t>
            </a:r>
          </a:p>
          <a:p>
            <a:pPr lvl="1"/>
            <a:r>
              <a:rPr lang="en-US" dirty="0" smtClean="0"/>
              <a:t>16-bit segment selector (Segment Registers)</a:t>
            </a:r>
          </a:p>
          <a:p>
            <a:pPr lvl="1"/>
            <a:r>
              <a:rPr lang="en-US" dirty="0" smtClean="0"/>
              <a:t>32-bit offset value</a:t>
            </a:r>
          </a:p>
          <a:p>
            <a:r>
              <a:rPr lang="en-US" dirty="0" smtClean="0"/>
              <a:t>Program’s linear address space is 4GBytes</a:t>
            </a:r>
          </a:p>
          <a:p>
            <a:pPr lvl="1"/>
            <a:r>
              <a:rPr lang="en-US" dirty="0" smtClean="0"/>
              <a:t>What is address bus width?</a:t>
            </a:r>
          </a:p>
          <a:p>
            <a:r>
              <a:rPr lang="en-US" dirty="0" smtClean="0"/>
              <a:t>A typical protected-mode program has three segments</a:t>
            </a:r>
          </a:p>
          <a:p>
            <a:pPr lvl="1"/>
            <a:r>
              <a:rPr lang="en-US" dirty="0" smtClean="0"/>
              <a:t>Code Segment </a:t>
            </a:r>
          </a:p>
          <a:p>
            <a:pPr lvl="1"/>
            <a:r>
              <a:rPr lang="en-US" dirty="0" smtClean="0"/>
              <a:t>Data Segment</a:t>
            </a:r>
          </a:p>
          <a:p>
            <a:pPr lvl="1"/>
            <a:r>
              <a:rPr lang="en-US" dirty="0" smtClean="0"/>
              <a:t>Stack Segment</a:t>
            </a:r>
          </a:p>
          <a:p>
            <a:r>
              <a:rPr lang="en-US" dirty="0" smtClean="0"/>
              <a:t>Segment Registers point to the Segment Descriptor Table</a:t>
            </a:r>
          </a:p>
          <a:p>
            <a:pPr lvl="1"/>
            <a:r>
              <a:rPr lang="en-US" dirty="0" smtClean="0"/>
              <a:t>… Segment Descriptor Tables are created by OS to keep track of individual program segments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Paging divides the linear address space into fixed-sized block called pages</a:t>
            </a:r>
          </a:p>
          <a:p>
            <a:r>
              <a:rPr lang="en-US" dirty="0" smtClean="0"/>
              <a:t>IA-32 uses pages of size 4 KB</a:t>
            </a:r>
          </a:p>
          <a:p>
            <a:r>
              <a:rPr lang="en-US" dirty="0" smtClean="0"/>
              <a:t>Pages are allocated space on main memory</a:t>
            </a:r>
          </a:p>
          <a:p>
            <a:pPr lvl="1"/>
            <a:r>
              <a:rPr lang="en-US" dirty="0" smtClean="0"/>
              <a:t>… if main memory is full, then on hard disk</a:t>
            </a:r>
          </a:p>
          <a:p>
            <a:r>
              <a:rPr lang="en-US" dirty="0" smtClean="0"/>
              <a:t>Complete set of pages mapped by OS is called Virtual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run many programs in parallel</a:t>
            </a:r>
          </a:p>
          <a:p>
            <a:r>
              <a:rPr lang="en-US" dirty="0" smtClean="0"/>
              <a:t>Main memory may not be enough to load all of them at the same time</a:t>
            </a:r>
          </a:p>
          <a:p>
            <a:r>
              <a:rPr lang="en-US" dirty="0" smtClean="0"/>
              <a:t>Disk storage is cheaper and we have plenty of it</a:t>
            </a:r>
          </a:p>
          <a:p>
            <a:r>
              <a:rPr lang="en-US" dirty="0" smtClean="0"/>
              <a:t>Paging gives an illusion that we have unlimited main memory</a:t>
            </a:r>
          </a:p>
          <a:p>
            <a:r>
              <a:rPr lang="en-US" dirty="0" smtClean="0"/>
              <a:t>The more a program depends on paging, the slower it runs</a:t>
            </a:r>
          </a:p>
          <a:p>
            <a:r>
              <a:rPr lang="en-US" dirty="0" smtClean="0"/>
              <a:t>Higher amount of main memory means less usage </a:t>
            </a:r>
            <a:r>
              <a:rPr lang="en-US" smtClean="0"/>
              <a:t>of paging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/>
          <p:cNvCxnSpPr>
            <a:endCxn id="6" idx="0"/>
          </p:cNvCxnSpPr>
          <p:nvPr/>
        </p:nvCxnSpPr>
        <p:spPr>
          <a:xfrm flipV="1">
            <a:off x="2073166" y="2526030"/>
            <a:ext cx="2117834" cy="16192"/>
          </a:xfrm>
          <a:prstGeom prst="bentConnector4">
            <a:avLst>
              <a:gd name="adj1" fmla="val 142"/>
              <a:gd name="adj2" fmla="val 4032893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Organization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526030"/>
            <a:ext cx="2057400" cy="2133600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2526030"/>
            <a:ext cx="1371600" cy="2133600"/>
          </a:xfrm>
          <a:prstGeom prst="rect">
            <a:avLst/>
          </a:prstGeom>
          <a:solidFill>
            <a:srgbClr val="32E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Storage Unit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2526030"/>
            <a:ext cx="891540" cy="213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I/O Device #1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8684" y="2526030"/>
            <a:ext cx="891540" cy="213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I/O Device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#2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1219200" y="1524000"/>
            <a:ext cx="7010400" cy="1002030"/>
          </a:xfrm>
          <a:prstGeom prst="bentConnector3">
            <a:avLst>
              <a:gd name="adj1" fmla="val 162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066800" y="4659629"/>
            <a:ext cx="7162800" cy="914401"/>
          </a:xfrm>
          <a:prstGeom prst="bentConnector3">
            <a:avLst>
              <a:gd name="adj1" fmla="val -3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86200" y="465963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465963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15200" y="465963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0"/>
          </p:cNvCxnSpPr>
          <p:nvPr/>
        </p:nvCxnSpPr>
        <p:spPr>
          <a:xfrm flipV="1">
            <a:off x="6008370" y="1524000"/>
            <a:ext cx="0" cy="10020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0"/>
          </p:cNvCxnSpPr>
          <p:nvPr/>
        </p:nvCxnSpPr>
        <p:spPr>
          <a:xfrm flipV="1">
            <a:off x="7454454" y="1524000"/>
            <a:ext cx="0" cy="10020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1072" y="307109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Central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Processing Unit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(CPU)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80159"/>
              </p:ext>
            </p:extLst>
          </p:nvPr>
        </p:nvGraphicFramePr>
        <p:xfrm>
          <a:off x="803910" y="4136390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0070"/>
                <a:gridCol w="44577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ALU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CU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Elbow Connector 43"/>
          <p:cNvCxnSpPr/>
          <p:nvPr/>
        </p:nvCxnSpPr>
        <p:spPr>
          <a:xfrm>
            <a:off x="2133600" y="4659630"/>
            <a:ext cx="6096000" cy="457199"/>
          </a:xfrm>
          <a:prstGeom prst="bentConnector3">
            <a:avLst>
              <a:gd name="adj1" fmla="val 86"/>
            </a:avLst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54651" y="4659630"/>
            <a:ext cx="0" cy="4571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48400" y="4659630"/>
            <a:ext cx="0" cy="4571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96200" y="4659630"/>
            <a:ext cx="0" cy="457199"/>
          </a:xfrm>
          <a:prstGeom prst="line">
            <a:avLst/>
          </a:prstGeom>
          <a:ln w="25400">
            <a:solidFill>
              <a:srgbClr val="FF646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120357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I/O Bus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2200" y="552831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A7EBB"/>
                </a:solidFill>
                <a:latin typeface="Arial" pitchFamily="34" charset="0"/>
                <a:cs typeface="Arial" pitchFamily="34" charset="0"/>
              </a:rPr>
              <a:t>Address Bus</a:t>
            </a:r>
            <a:endParaRPr lang="en-US" dirty="0">
              <a:solidFill>
                <a:srgbClr val="4A7EB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9876" y="48122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464"/>
                </a:solidFill>
                <a:latin typeface="Arial" pitchFamily="34" charset="0"/>
                <a:cs typeface="Arial" pitchFamily="34" charset="0"/>
              </a:rPr>
              <a:t>Control Bus</a:t>
            </a:r>
            <a:endParaRPr lang="en-US" dirty="0">
              <a:solidFill>
                <a:srgbClr val="FF6464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643093"/>
              </p:ext>
            </p:extLst>
          </p:nvPr>
        </p:nvGraphicFramePr>
        <p:xfrm>
          <a:off x="797342" y="2635468"/>
          <a:ext cx="1828800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Registers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546816" y="18633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 Bus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Processing Unit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called Processor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Clock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Arithmetic Logic Unit (ALU)</a:t>
            </a:r>
          </a:p>
          <a:p>
            <a:pPr lvl="2"/>
            <a:r>
              <a:rPr lang="en-US" dirty="0"/>
              <a:t>Performs arithmetic and logic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Control Unit (CU)</a:t>
            </a:r>
          </a:p>
          <a:p>
            <a:pPr lvl="2"/>
            <a:r>
              <a:rPr lang="en-US" dirty="0"/>
              <a:t>Generates the control signals required to execute the instructions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Clock cycle is basic unit of time for machine instructions</a:t>
            </a:r>
          </a:p>
          <a:p>
            <a:r>
              <a:rPr lang="en-US" dirty="0" smtClean="0"/>
              <a:t>Synchronizes Processor and Bus operations</a:t>
            </a:r>
          </a:p>
          <a:p>
            <a:r>
              <a:rPr lang="en-US" dirty="0" smtClean="0"/>
              <a:t>Clock cycle = Clock period = 1/(Clock Rate)</a:t>
            </a:r>
          </a:p>
          <a:p>
            <a:r>
              <a:rPr lang="en-US" dirty="0" smtClean="0"/>
              <a:t>Clock Rate = Clock Frequency = Cycles per sec</a:t>
            </a:r>
          </a:p>
          <a:p>
            <a:pPr lvl="1"/>
            <a:r>
              <a:rPr lang="en-US" dirty="0" smtClean="0"/>
              <a:t>1 Hz clock produces 1 Clock Cycle in 1 second</a:t>
            </a:r>
          </a:p>
          <a:p>
            <a:pPr lvl="1"/>
            <a:r>
              <a:rPr lang="en-US" dirty="0" smtClean="0"/>
              <a:t>1 KHz clock produces 1000 Clock Cycles in 1 second</a:t>
            </a:r>
          </a:p>
          <a:p>
            <a:pPr lvl="1"/>
            <a:r>
              <a:rPr lang="en-US" dirty="0" smtClean="0"/>
              <a:t>1 MHz clock produces 1,000,000 cycles in 1 second</a:t>
            </a:r>
          </a:p>
          <a:p>
            <a:pPr lvl="1"/>
            <a:r>
              <a:rPr lang="en-US" dirty="0" smtClean="0"/>
              <a:t>1 GHz clock produces 1,000,000,000 cycles in 1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797547"/>
              </p:ext>
            </p:extLst>
          </p:nvPr>
        </p:nvGraphicFramePr>
        <p:xfrm>
          <a:off x="533400" y="3581400"/>
          <a:ext cx="807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2860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Clock Frequency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Period  (sec)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Time to execute one instruction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Hz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sec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KHz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ms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 (millisecond)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MHz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0.000,001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lang="el-GR" dirty="0" smtClean="0"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 (microsecond)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GHz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0.000,000,001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 ns (nanosecond)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84506" y="259080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17906" y="222800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17906" y="2217528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51306" y="2218957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51306" y="2589956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84706" y="222800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84706" y="2217528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818106" y="2218957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818106" y="2589956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51506" y="222722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1506" y="2219324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84906" y="2220753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84906" y="2591752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18306" y="222722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18306" y="2219324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951706" y="2220753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951706" y="2591752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85106" y="2227224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85106" y="2219324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18506" y="2220753"/>
            <a:ext cx="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018506" y="2591752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47800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47800" y="237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flipV="1">
            <a:off x="2751306" y="2057400"/>
            <a:ext cx="449094" cy="108466"/>
          </a:xfrm>
          <a:prstGeom prst="bentConnector3">
            <a:avLst>
              <a:gd name="adj1" fmla="val 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3200400" y="2057400"/>
            <a:ext cx="617706" cy="108466"/>
          </a:xfrm>
          <a:prstGeom prst="bentConnector3">
            <a:avLst>
              <a:gd name="adj1" fmla="val 100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52888" y="16952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One Cycle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15093</TotalTime>
  <Words>2633</Words>
  <Application>Microsoft Office PowerPoint</Application>
  <PresentationFormat>On-screen Show (4:3)</PresentationFormat>
  <Paragraphs>634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Office Theme</vt:lpstr>
      <vt:lpstr>Lecture 4</vt:lpstr>
      <vt:lpstr>Lecture Outline</vt:lpstr>
      <vt:lpstr>Book Chapter</vt:lpstr>
      <vt:lpstr>Organization and Architecture</vt:lpstr>
      <vt:lpstr>Basic Computer Organization (1/2)</vt:lpstr>
      <vt:lpstr>Basic Computer Organization (2/2)</vt:lpstr>
      <vt:lpstr>Central Processing Unit (CPU)</vt:lpstr>
      <vt:lpstr>Clock (1/2)</vt:lpstr>
      <vt:lpstr>Clock (2/2)</vt:lpstr>
      <vt:lpstr>Memory (1/2)</vt:lpstr>
      <vt:lpstr>Memory (2/2)</vt:lpstr>
      <vt:lpstr>Physical Address Space</vt:lpstr>
      <vt:lpstr>Reading from Memory</vt:lpstr>
      <vt:lpstr>Memory Read and Write Cycles</vt:lpstr>
      <vt:lpstr>Reading from Memory</vt:lpstr>
      <vt:lpstr>Memory Hierarchy</vt:lpstr>
      <vt:lpstr>Registers</vt:lpstr>
      <vt:lpstr>General Purpose Registers</vt:lpstr>
      <vt:lpstr>Accessing Parts of Registers (1/2)</vt:lpstr>
      <vt:lpstr>Accessing Parts of Registers (2/2)</vt:lpstr>
      <vt:lpstr>Segment Registers (1/2)</vt:lpstr>
      <vt:lpstr>Segment Registers (2/2)</vt:lpstr>
      <vt:lpstr>Instruction Pointer</vt:lpstr>
      <vt:lpstr>EFLAGS</vt:lpstr>
      <vt:lpstr>Status Flags</vt:lpstr>
      <vt:lpstr>Floating Point Unit (FPU)</vt:lpstr>
      <vt:lpstr>Instruction Execution Cycle (1/2)</vt:lpstr>
      <vt:lpstr>Instruction Execution Cycle (2/2)</vt:lpstr>
      <vt:lpstr>Instruction Fetch</vt:lpstr>
      <vt:lpstr>Instruction Decode</vt:lpstr>
      <vt:lpstr>Operand Fetch from Memory</vt:lpstr>
      <vt:lpstr>Instruction Execute</vt:lpstr>
      <vt:lpstr>Write Back in Memory</vt:lpstr>
      <vt:lpstr>IEC Graphical View</vt:lpstr>
      <vt:lpstr>Intel Microprocessors</vt:lpstr>
      <vt:lpstr>Evolution of Intel Microprocessors (1/7)</vt:lpstr>
      <vt:lpstr>Evolution of Intel Microprocessors (2/7)</vt:lpstr>
      <vt:lpstr>Evolution of Intel Microprocessors (3/7)</vt:lpstr>
      <vt:lpstr>Evolution of Intel Microprocessors (4/7)</vt:lpstr>
      <vt:lpstr>Evolution of Intel Microprocessors (5/7)</vt:lpstr>
      <vt:lpstr>Evolution of Intel Microprocessors (6/7)</vt:lpstr>
      <vt:lpstr>Evolution of Intel Microprocessors (7/7)</vt:lpstr>
      <vt:lpstr>Outline</vt:lpstr>
      <vt:lpstr>x86 Operation Modes</vt:lpstr>
      <vt:lpstr>x86 Memory Management</vt:lpstr>
      <vt:lpstr>Real-Address Mode Memory Management</vt:lpstr>
      <vt:lpstr>Real-Address Mode Memory Management</vt:lpstr>
      <vt:lpstr>Segmented Memory Scheme</vt:lpstr>
      <vt:lpstr>Segmented Memory Map</vt:lpstr>
      <vt:lpstr>20-bit Linear Address Calculation</vt:lpstr>
      <vt:lpstr>Protected Mode Memory Management</vt:lpstr>
      <vt:lpstr>Paging</vt:lpstr>
      <vt:lpstr>Paging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Irfan</cp:lastModifiedBy>
  <cp:revision>221</cp:revision>
  <dcterms:created xsi:type="dcterms:W3CDTF">2013-07-22T06:13:10Z</dcterms:created>
  <dcterms:modified xsi:type="dcterms:W3CDTF">2016-08-29T11:18:45Z</dcterms:modified>
</cp:coreProperties>
</file>