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3" r:id="rId3"/>
    <p:sldId id="259" r:id="rId4"/>
    <p:sldId id="260" r:id="rId5"/>
    <p:sldId id="257" r:id="rId6"/>
    <p:sldId id="269" r:id="rId7"/>
    <p:sldId id="258" r:id="rId8"/>
    <p:sldId id="265" r:id="rId9"/>
    <p:sldId id="263" r:id="rId10"/>
    <p:sldId id="261" r:id="rId11"/>
    <p:sldId id="268" r:id="rId12"/>
    <p:sldId id="262" r:id="rId13"/>
    <p:sldId id="264" r:id="rId14"/>
    <p:sldId id="272" r:id="rId15"/>
    <p:sldId id="270" r:id="rId16"/>
    <p:sldId id="271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64"/>
    <a:srgbClr val="32E164"/>
    <a:srgbClr val="DFE4A0"/>
    <a:srgbClr val="4B1CF6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DFEF8-BFEF-47AC-8FA7-C006BE0D5C20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66BA2-76B6-4B3E-AFD0-5209CA2B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6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7D65-9017-4686-AAC1-8D56301226B7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61D9-938F-428A-9F34-BCBD9176D5DC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4AEB-222B-4B92-9381-9E4BB14C1B8D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9216-A848-4330-ADA2-000ABE38B7B4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16AE-C3A0-4C3A-AC58-910E655E3CBA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CAFD-AB44-4EB5-9E2D-F7231B5F01E5}" type="datetime1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47F8-E00D-41BC-AEAA-27CA4A972EB2}" type="datetime1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05CD-B81F-46F8-8957-869BB37C76BD}" type="datetime1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2AE7-BB5B-43E0-8E1F-887448439063}" type="datetime1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F337-277E-4FAB-9199-6D8EBAB93EDE}" type="datetime1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E151-2A85-4FE6-8D17-2E2991A5B9F6}" type="datetime1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F5417-7B45-4EF5-898D-613951B518DF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Basics of Computer Organization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smtClean="0"/>
              <a:t>Irfan </a:t>
            </a:r>
            <a:r>
              <a:rPr lang="en-US" dirty="0" err="1" smtClean="0"/>
              <a:t>Ishaq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on Neumann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ENIAC did not provide the facility to store programs</a:t>
            </a:r>
          </a:p>
          <a:p>
            <a:r>
              <a:rPr lang="en-US" dirty="0" smtClean="0"/>
              <a:t>Stored-Program Concept proposed by John von Neumann</a:t>
            </a:r>
          </a:p>
          <a:p>
            <a:r>
              <a:rPr lang="en-US" dirty="0" smtClean="0"/>
              <a:t>Much similar to modern machines</a:t>
            </a:r>
          </a:p>
          <a:p>
            <a:pPr lvl="1"/>
            <a:r>
              <a:rPr lang="en-US" dirty="0" smtClean="0"/>
              <a:t>…that’s why today’s computers are referred to as Von Neumann Machines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IAS Computer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Followed stored-program concept</a:t>
            </a:r>
          </a:p>
          <a:p>
            <a:r>
              <a:rPr lang="en-US" dirty="0" smtClean="0"/>
              <a:t>It contained</a:t>
            </a:r>
          </a:p>
          <a:p>
            <a:pPr lvl="1"/>
            <a:r>
              <a:rPr lang="en-US" dirty="0"/>
              <a:t>Main memory storing programs and data</a:t>
            </a:r>
          </a:p>
          <a:p>
            <a:pPr lvl="1"/>
            <a:r>
              <a:rPr lang="en-US" dirty="0"/>
              <a:t>ALU operating on binary data</a:t>
            </a:r>
          </a:p>
          <a:p>
            <a:pPr lvl="1"/>
            <a:r>
              <a:rPr lang="en-US" dirty="0"/>
              <a:t>Control Unit </a:t>
            </a:r>
            <a:r>
              <a:rPr lang="en-US" dirty="0" smtClean="0"/>
              <a:t>interprets </a:t>
            </a:r>
            <a:r>
              <a:rPr lang="en-US" dirty="0"/>
              <a:t>instructions from memory and causes them to be executed</a:t>
            </a:r>
          </a:p>
          <a:p>
            <a:pPr lvl="1"/>
            <a:r>
              <a:rPr lang="en-US" dirty="0"/>
              <a:t>Input and Output equipment operated by control unit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25982" y="2374463"/>
            <a:ext cx="1939636" cy="3099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IAS Computer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Cube 3"/>
          <p:cNvSpPr/>
          <p:nvPr/>
        </p:nvSpPr>
        <p:spPr>
          <a:xfrm>
            <a:off x="1143000" y="2286000"/>
            <a:ext cx="1219200" cy="3276600"/>
          </a:xfrm>
          <a:prstGeom prst="cube">
            <a:avLst>
              <a:gd name="adj" fmla="val 17858"/>
            </a:avLst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Main Memory (M)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ube 4"/>
          <p:cNvSpPr/>
          <p:nvPr/>
        </p:nvSpPr>
        <p:spPr>
          <a:xfrm>
            <a:off x="6553200" y="2286000"/>
            <a:ext cx="1219200" cy="3276600"/>
          </a:xfrm>
          <a:prstGeom prst="cube">
            <a:avLst>
              <a:gd name="adj" fmla="val 1785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I/O Equipment (I,O)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ube 5"/>
          <p:cNvSpPr/>
          <p:nvPr/>
        </p:nvSpPr>
        <p:spPr>
          <a:xfrm>
            <a:off x="3810000" y="2590800"/>
            <a:ext cx="1371600" cy="1143000"/>
          </a:xfrm>
          <a:prstGeom prst="cube">
            <a:avLst>
              <a:gd name="adj" fmla="val 1785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Arithmetic Logic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Unit (ALU)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3810000" y="4114800"/>
            <a:ext cx="1371600" cy="1143000"/>
          </a:xfrm>
          <a:prstGeom prst="cube">
            <a:avLst>
              <a:gd name="adj" fmla="val 1785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Program Control Unit (C</a:t>
            </a:r>
            <a:r>
              <a:rPr lang="en-US" sz="1600" u="sng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2971800"/>
            <a:ext cx="14478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05400" y="2971800"/>
            <a:ext cx="14478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2200" y="3505200"/>
            <a:ext cx="14478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05400" y="3505200"/>
            <a:ext cx="14478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62200" y="4495800"/>
            <a:ext cx="14478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05400" y="4495800"/>
            <a:ext cx="14478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5029200"/>
            <a:ext cx="14478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05400" y="5029200"/>
            <a:ext cx="14478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191000" y="3733800"/>
            <a:ext cx="0" cy="38100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24400" y="3733800"/>
            <a:ext cx="0" cy="38100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2730" y="198120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Central Processing Unit (CPU)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7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IAS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1000 words each of 40 bits</a:t>
            </a:r>
          </a:p>
          <a:p>
            <a:pPr lvl="1"/>
            <a:r>
              <a:rPr lang="en-US" dirty="0" smtClean="0"/>
              <a:t>Binary Numbers</a:t>
            </a:r>
          </a:p>
          <a:p>
            <a:pPr lvl="1"/>
            <a:r>
              <a:rPr lang="en-US" dirty="0" smtClean="0"/>
              <a:t>2x20 bit instructions</a:t>
            </a:r>
          </a:p>
          <a:p>
            <a:r>
              <a:rPr lang="en-US" dirty="0" smtClean="0"/>
              <a:t>Set of registers (storage in CPU)</a:t>
            </a:r>
          </a:p>
          <a:p>
            <a:pPr lvl="1"/>
            <a:r>
              <a:rPr lang="en-US" dirty="0" smtClean="0"/>
              <a:t>Memory Buffer Register (MBR)</a:t>
            </a:r>
          </a:p>
          <a:p>
            <a:pPr lvl="1"/>
            <a:r>
              <a:rPr lang="en-US" dirty="0" smtClean="0"/>
              <a:t>Memory Address Register (MAR)</a:t>
            </a:r>
          </a:p>
          <a:p>
            <a:pPr lvl="1"/>
            <a:r>
              <a:rPr lang="en-US" dirty="0" smtClean="0"/>
              <a:t>Instruction Register (IR)</a:t>
            </a:r>
          </a:p>
          <a:p>
            <a:pPr lvl="1"/>
            <a:r>
              <a:rPr lang="en-US" dirty="0" smtClean="0"/>
              <a:t>Instruction Buffer Register (IBR)</a:t>
            </a:r>
          </a:p>
          <a:p>
            <a:pPr lvl="1"/>
            <a:r>
              <a:rPr lang="en-US" dirty="0" smtClean="0"/>
              <a:t>Program Counter (PC)</a:t>
            </a:r>
          </a:p>
          <a:p>
            <a:pPr lvl="1"/>
            <a:r>
              <a:rPr lang="en-US" dirty="0" smtClean="0"/>
              <a:t>Accumulator (AC)</a:t>
            </a:r>
          </a:p>
          <a:p>
            <a:pPr lvl="1"/>
            <a:r>
              <a:rPr lang="en-US" dirty="0" smtClean="0"/>
              <a:t>Multiplier Quotient (MQ)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590800" y="4156710"/>
            <a:ext cx="2305050" cy="2226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94610" y="1573004"/>
            <a:ext cx="2305050" cy="2226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IAS Expanded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61710" y="1596062"/>
            <a:ext cx="1295400" cy="15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I/O Equipment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54140" y="4419600"/>
            <a:ext cx="1295400" cy="152400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Main Memory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11958" y="1718310"/>
            <a:ext cx="758952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4310" y="1718310"/>
            <a:ext cx="7620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MQ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3062" y="2359718"/>
            <a:ext cx="19050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Arithmetic-logic circuits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90678" y="3197918"/>
            <a:ext cx="9144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MBR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1958" y="4309110"/>
            <a:ext cx="758952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IBR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4310" y="4309110"/>
            <a:ext cx="758952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11958" y="5029200"/>
            <a:ext cx="758952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04310" y="5029200"/>
            <a:ext cx="7620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MAR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11958" y="5604510"/>
            <a:ext cx="990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Control circuits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endCxn id="6" idx="3"/>
          </p:cNvCxnSpPr>
          <p:nvPr/>
        </p:nvCxnSpPr>
        <p:spPr>
          <a:xfrm flipH="1">
            <a:off x="3470910" y="1908810"/>
            <a:ext cx="5334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32910" y="2099310"/>
            <a:ext cx="0" cy="26040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37510" y="2099310"/>
            <a:ext cx="0" cy="26040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37710" y="2099310"/>
            <a:ext cx="0" cy="260408"/>
          </a:xfrm>
          <a:prstGeom prst="straightConnector1">
            <a:avLst/>
          </a:prstGeom>
          <a:ln w="1905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34358" y="2099310"/>
            <a:ext cx="0" cy="260408"/>
          </a:xfrm>
          <a:prstGeom prst="straightConnector1">
            <a:avLst/>
          </a:prstGeom>
          <a:ln w="1905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47110" y="2893118"/>
            <a:ext cx="0" cy="3048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28110" y="2892332"/>
            <a:ext cx="0" cy="304800"/>
          </a:xfrm>
          <a:prstGeom prst="straightConnector1">
            <a:avLst/>
          </a:prstGeom>
          <a:ln w="1905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640912" y="4690110"/>
            <a:ext cx="0" cy="33909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518660" y="4690110"/>
            <a:ext cx="0" cy="33909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</p:cNvCxnSpPr>
          <p:nvPr/>
        </p:nvCxnSpPr>
        <p:spPr>
          <a:xfrm>
            <a:off x="3091434" y="5410200"/>
            <a:ext cx="0" cy="19431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18460" y="4690110"/>
            <a:ext cx="0" cy="33909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>
            <a:off x="2703693" y="4185783"/>
            <a:ext cx="1374082" cy="312752"/>
          </a:xfrm>
          <a:prstGeom prst="bentConnector3">
            <a:avLst>
              <a:gd name="adj1" fmla="val 88825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3234358" y="4876800"/>
            <a:ext cx="941402" cy="150019"/>
          </a:xfrm>
          <a:prstGeom prst="bentConnector3">
            <a:avLst>
              <a:gd name="adj1" fmla="val 100084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2918460" y="4764881"/>
            <a:ext cx="1395413" cy="264319"/>
          </a:xfrm>
          <a:prstGeom prst="bentConnector3">
            <a:avLst>
              <a:gd name="adj1" fmla="val 10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702558" y="5676900"/>
            <a:ext cx="358902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3702558" y="5829300"/>
            <a:ext cx="358902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702558" y="6096000"/>
            <a:ext cx="358902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3" idx="2"/>
            <a:endCxn id="5" idx="2"/>
          </p:cNvCxnSpPr>
          <p:nvPr/>
        </p:nvCxnSpPr>
        <p:spPr>
          <a:xfrm rot="16200000" flipH="1">
            <a:off x="5476875" y="4318635"/>
            <a:ext cx="533400" cy="2716530"/>
          </a:xfrm>
          <a:prstGeom prst="bentConnector3">
            <a:avLst>
              <a:gd name="adj1" fmla="val 142857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flipV="1">
            <a:off x="3091434" y="4191000"/>
            <a:ext cx="455676" cy="118110"/>
          </a:xfrm>
          <a:prstGeom prst="bentConnector3">
            <a:avLst>
              <a:gd name="adj1" fmla="val -167"/>
            </a:avLst>
          </a:prstGeom>
          <a:ln w="190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rot="16200000" flipH="1">
            <a:off x="5196180" y="2225701"/>
            <a:ext cx="764482" cy="3628282"/>
          </a:xfrm>
          <a:prstGeom prst="bentConnector3">
            <a:avLst>
              <a:gd name="adj1" fmla="val 485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rot="16200000" flipH="1">
            <a:off x="4860900" y="2451818"/>
            <a:ext cx="764482" cy="3171082"/>
          </a:xfrm>
          <a:prstGeom prst="bentConnector3">
            <a:avLst>
              <a:gd name="adj1" fmla="val 589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5400000">
            <a:off x="5138445" y="1836503"/>
            <a:ext cx="542348" cy="3094882"/>
          </a:xfrm>
          <a:prstGeom prst="bentConnector3">
            <a:avLst>
              <a:gd name="adj1" fmla="val 1551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4944173" y="2144949"/>
            <a:ext cx="535056" cy="2485282"/>
          </a:xfrm>
          <a:prstGeom prst="bentConnector3">
            <a:avLst>
              <a:gd name="adj1" fmla="val -427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62000" y="24016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Arithmetic Logic Unit (ALU)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66800" y="4876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Program Control Unit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Evolution and Performance</a:t>
            </a:r>
          </a:p>
          <a:p>
            <a:r>
              <a:rPr lang="en-US" dirty="0"/>
              <a:t>von Neumann Architecture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top level view of computer function</a:t>
            </a:r>
          </a:p>
          <a:p>
            <a:pPr lvl="1"/>
            <a:r>
              <a:rPr lang="en-US" dirty="0"/>
              <a:t>Computer Components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von Neumann machine architecture, a computer has the following components</a:t>
            </a:r>
          </a:p>
          <a:p>
            <a:pPr lvl="1"/>
            <a:r>
              <a:rPr lang="en-US" dirty="0" smtClean="0"/>
              <a:t>Central Processing Unit (CPU)</a:t>
            </a:r>
          </a:p>
          <a:p>
            <a:pPr lvl="1"/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I/O Components</a:t>
            </a:r>
          </a:p>
          <a:p>
            <a:r>
              <a:rPr lang="en-US" dirty="0" smtClean="0"/>
              <a:t>A top level view of computer components is shown in next slide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Components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914400" y="1524000"/>
            <a:ext cx="7095010" cy="4780717"/>
            <a:chOff x="914400" y="1524000"/>
            <a:chExt cx="7095010" cy="4780717"/>
          </a:xfrm>
        </p:grpSpPr>
        <p:grpSp>
          <p:nvGrpSpPr>
            <p:cNvPr id="20" name="Group 19"/>
            <p:cNvGrpSpPr/>
            <p:nvPr/>
          </p:nvGrpSpPr>
          <p:grpSpPr>
            <a:xfrm>
              <a:off x="914400" y="1828800"/>
              <a:ext cx="2286000" cy="2362200"/>
              <a:chOff x="914400" y="1600200"/>
              <a:chExt cx="2286000" cy="2362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00" y="1600200"/>
                <a:ext cx="2286000" cy="2362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362200" y="1752600"/>
                <a:ext cx="685800" cy="37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MAR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362200" y="2289810"/>
                <a:ext cx="685800" cy="37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MBR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62200" y="2819400"/>
                <a:ext cx="685800" cy="37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I/O AR</a:t>
                </a:r>
                <a:endParaRPr 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62200" y="3356610"/>
                <a:ext cx="685800" cy="37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I/O BR</a:t>
                </a:r>
                <a:endParaRPr 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66800" y="1752600"/>
                <a:ext cx="685800" cy="37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PC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66800" y="2289810"/>
                <a:ext cx="685800" cy="37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IR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1066800" y="3154293"/>
                <a:ext cx="1047750" cy="579507"/>
                <a:chOff x="1066800" y="3154293"/>
                <a:chExt cx="1047750" cy="579507"/>
              </a:xfrm>
            </p:grpSpPr>
            <p:sp>
              <p:nvSpPr>
                <p:cNvPr id="13" name="Flowchart: Manual Operation 12"/>
                <p:cNvSpPr/>
                <p:nvPr/>
              </p:nvSpPr>
              <p:spPr>
                <a:xfrm>
                  <a:off x="1066800" y="3196590"/>
                  <a:ext cx="1047750" cy="537210"/>
                </a:xfrm>
                <a:prstGeom prst="flowChartManualOperation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" name="Flowchart: Merge 13"/>
                <p:cNvSpPr/>
                <p:nvPr/>
              </p:nvSpPr>
              <p:spPr>
                <a:xfrm>
                  <a:off x="1472272" y="3154293"/>
                  <a:ext cx="236807" cy="170319"/>
                </a:xfrm>
                <a:prstGeom prst="flowChartMerg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979170" y="3253740"/>
                <a:ext cx="1188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Execution Unit</a:t>
                </a:r>
                <a:endPara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914400" y="4724400"/>
              <a:ext cx="2286000" cy="1524000"/>
            </a:xfrm>
            <a:prstGeom prst="rect">
              <a:avLst/>
            </a:prstGeom>
            <a:solidFill>
              <a:srgbClr val="DFE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22999" y="15240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CPU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81200" y="4953000"/>
              <a:ext cx="1066800" cy="232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1200" y="5193505"/>
              <a:ext cx="1066800" cy="232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81200" y="5434010"/>
              <a:ext cx="1066800" cy="232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81200" y="5677856"/>
              <a:ext cx="1066800" cy="232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99140" y="4423006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I/O Module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91690" y="5639336"/>
              <a:ext cx="8317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Buffers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91200" y="1893332"/>
              <a:ext cx="1828800" cy="4355068"/>
            </a:xfrm>
            <a:prstGeom prst="rect">
              <a:avLst/>
            </a:prstGeom>
            <a:solidFill>
              <a:srgbClr val="32E1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91200" y="53340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791200" y="51054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791200" y="48768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791200" y="46482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1200" y="36576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791200" y="34290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91200" y="32004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791200" y="29718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791200" y="27432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791200" y="5562600"/>
              <a:ext cx="182880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919406" y="1600200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Main Memory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43800" y="1825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43800" y="20163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43800" y="2206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654290" y="2515023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54290" y="2702264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654290" y="2889504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665464" y="2088312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665464" y="2275764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665464" y="2463216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665464" y="3939963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665464" y="4127204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665464" y="4314444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665464" y="5692140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665464" y="5879381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665464" y="6066621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66660" y="5996940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Arial" pitchFamily="34" charset="0"/>
                  <a:cs typeface="Arial" pitchFamily="34" charset="0"/>
                </a:rPr>
                <a:t>n-1</a:t>
              </a:r>
              <a:endParaRPr lang="en-US" sz="14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66660" y="5821680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Arial" pitchFamily="34" charset="0"/>
                  <a:cs typeface="Arial" pitchFamily="34" charset="0"/>
                </a:rPr>
                <a:t>n-2</a:t>
              </a:r>
              <a:endParaRPr lang="en-US" sz="14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23660" y="529341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Data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423660" y="5066870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Data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23660" y="484032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Data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23660" y="4613786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Data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05534" y="3383157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Instruction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05534" y="3155550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Instruction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05534" y="2927942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Instruction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205534" y="2700334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Instruction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9" name="Elbow Connector 78"/>
            <p:cNvCxnSpPr/>
            <p:nvPr/>
          </p:nvCxnSpPr>
          <p:spPr>
            <a:xfrm>
              <a:off x="3187700" y="2422685"/>
              <a:ext cx="12700" cy="3139915"/>
            </a:xfrm>
            <a:prstGeom prst="bentConnector3">
              <a:avLst>
                <a:gd name="adj1" fmla="val 8910000"/>
              </a:avLst>
            </a:prstGeom>
            <a:ln w="63500">
              <a:solidFill>
                <a:schemeClr val="tx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4343400" y="3886200"/>
              <a:ext cx="144780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2477064" y="5026580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477064" y="5269484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477064" y="5509980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Slide Number Placeholder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Mechanism by which other modules may interrupt normal sequence of processing</a:t>
            </a:r>
          </a:p>
          <a:p>
            <a:r>
              <a:rPr lang="en-US" dirty="0" smtClean="0"/>
              <a:t>If normal execution of current program must be interrupted, the device raises an interrupt signal</a:t>
            </a:r>
          </a:p>
          <a:p>
            <a:r>
              <a:rPr lang="en-US" dirty="0" smtClean="0"/>
              <a:t>Interrupt-service routine</a:t>
            </a:r>
          </a:p>
          <a:p>
            <a:r>
              <a:rPr lang="en-US" dirty="0" smtClean="0"/>
              <a:t>Current system information is backed up before calling interrupt handler</a:t>
            </a:r>
          </a:p>
          <a:p>
            <a:r>
              <a:rPr lang="en-US" dirty="0" smtClean="0"/>
              <a:t>After interrupt completion, the previous system information is restored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 different </a:t>
            </a:r>
            <a:r>
              <a:rPr lang="en-US" dirty="0" smtClean="0"/>
              <a:t>classes of </a:t>
            </a:r>
            <a:r>
              <a:rPr lang="en-US" dirty="0"/>
              <a:t>interrupts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Generated by program executions</a:t>
            </a:r>
          </a:p>
          <a:p>
            <a:pPr lvl="1"/>
            <a:r>
              <a:rPr lang="en-US" dirty="0"/>
              <a:t>Arithmetic overflow, division by zero</a:t>
            </a:r>
          </a:p>
          <a:p>
            <a:r>
              <a:rPr lang="en-US" dirty="0"/>
              <a:t>Timer</a:t>
            </a:r>
          </a:p>
          <a:p>
            <a:pPr lvl="1"/>
            <a:r>
              <a:rPr lang="en-US" dirty="0"/>
              <a:t>Generated by internal processor timer</a:t>
            </a:r>
          </a:p>
          <a:p>
            <a:pPr lvl="1"/>
            <a:r>
              <a:rPr lang="en-US" dirty="0"/>
              <a:t>Used in pre-emptive multi-tasking</a:t>
            </a:r>
          </a:p>
          <a:p>
            <a:r>
              <a:rPr lang="en-US" dirty="0"/>
              <a:t>I/O</a:t>
            </a:r>
          </a:p>
          <a:p>
            <a:pPr lvl="1"/>
            <a:r>
              <a:rPr lang="en-US" dirty="0"/>
              <a:t>From I/O controller</a:t>
            </a:r>
          </a:p>
          <a:p>
            <a:r>
              <a:rPr lang="en-US" dirty="0"/>
              <a:t>Hardware failure</a:t>
            </a:r>
          </a:p>
          <a:p>
            <a:pPr lvl="1"/>
            <a:r>
              <a:rPr lang="en-US" dirty="0"/>
              <a:t>Power failure, memory parity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Computer Organization and </a:t>
            </a:r>
            <a:r>
              <a:rPr lang="en-US" dirty="0" smtClean="0"/>
              <a:t>Architecture”</a:t>
            </a:r>
            <a:endParaRPr lang="en-US" dirty="0"/>
          </a:p>
          <a:p>
            <a:r>
              <a:rPr lang="en-US" dirty="0"/>
              <a:t>Author </a:t>
            </a:r>
            <a:r>
              <a:rPr lang="en-US" dirty="0" smtClean="0"/>
              <a:t>“William Stallings”</a:t>
            </a:r>
            <a:endParaRPr lang="en-US" dirty="0"/>
          </a:p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Edition</a:t>
            </a:r>
          </a:p>
          <a:p>
            <a:r>
              <a:rPr lang="en-US" dirty="0" smtClean="0"/>
              <a:t>Chapter 3</a:t>
            </a:r>
          </a:p>
          <a:p>
            <a:pPr lvl="1"/>
            <a:r>
              <a:rPr lang="en-US" dirty="0" smtClean="0"/>
              <a:t>Section 3.1</a:t>
            </a:r>
            <a:endParaRPr lang="en-US" dirty="0"/>
          </a:p>
          <a:p>
            <a:pPr lvl="1"/>
            <a:r>
              <a:rPr lang="en-US" dirty="0" smtClean="0"/>
              <a:t>Section 3.2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Added to instruction execution cycle</a:t>
            </a:r>
          </a:p>
          <a:p>
            <a:r>
              <a:rPr lang="en-US" dirty="0" smtClean="0"/>
              <a:t>Processor checks for interrupts</a:t>
            </a:r>
          </a:p>
          <a:p>
            <a:pPr lvl="1"/>
            <a:r>
              <a:rPr lang="en-US" dirty="0" smtClean="0"/>
              <a:t>Indicated by an interrupt signal</a:t>
            </a:r>
          </a:p>
          <a:p>
            <a:r>
              <a:rPr lang="en-US" dirty="0" smtClean="0"/>
              <a:t>If no interrupt, fetch next instruction</a:t>
            </a:r>
          </a:p>
          <a:p>
            <a:r>
              <a:rPr lang="en-US" dirty="0" smtClean="0"/>
              <a:t>If interrupt pending…</a:t>
            </a:r>
          </a:p>
          <a:p>
            <a:pPr lvl="1"/>
            <a:r>
              <a:rPr lang="en-US" dirty="0" smtClean="0"/>
              <a:t>Suspend execution of current program</a:t>
            </a:r>
          </a:p>
          <a:p>
            <a:pPr lvl="1"/>
            <a:r>
              <a:rPr lang="en-US" dirty="0" smtClean="0"/>
              <a:t>Save context</a:t>
            </a:r>
          </a:p>
          <a:p>
            <a:pPr lvl="1"/>
            <a:r>
              <a:rPr lang="en-US" dirty="0" smtClean="0"/>
              <a:t>Set PC to start address of interrupt handler routine</a:t>
            </a:r>
          </a:p>
          <a:p>
            <a:pPr lvl="1"/>
            <a:r>
              <a:rPr lang="en-US" dirty="0" smtClean="0"/>
              <a:t>Process interrupt</a:t>
            </a:r>
          </a:p>
          <a:p>
            <a:pPr lvl="1"/>
            <a:r>
              <a:rPr lang="en-US" dirty="0" smtClean="0"/>
              <a:t>Restore context and continue interrupted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 Cycle with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13000" y="3657600"/>
            <a:ext cx="1219200" cy="762000"/>
          </a:xfrm>
          <a:prstGeom prst="rect">
            <a:avLst/>
          </a:prstGeom>
          <a:solidFill>
            <a:srgbClr val="32E164"/>
          </a:solidFill>
          <a:ln>
            <a:noFill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Fetch next Instruction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8000" y="3657600"/>
            <a:ext cx="1219200" cy="762000"/>
          </a:xfrm>
          <a:prstGeom prst="rect">
            <a:avLst/>
          </a:prstGeom>
          <a:solidFill>
            <a:srgbClr val="32E164"/>
          </a:solidFill>
          <a:ln>
            <a:noFill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Execute Instruction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3657600"/>
            <a:ext cx="1219200" cy="762000"/>
          </a:xfrm>
          <a:prstGeom prst="rect">
            <a:avLst/>
          </a:prstGeom>
          <a:solidFill>
            <a:srgbClr val="32E164"/>
          </a:solidFill>
          <a:ln>
            <a:noFill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Check for Interrupts;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process interrupt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3771900"/>
            <a:ext cx="1219200" cy="5334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START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18000" y="5486400"/>
            <a:ext cx="1219200" cy="5334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HALT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6" idx="2"/>
            <a:endCxn id="10" idx="0"/>
          </p:cNvCxnSpPr>
          <p:nvPr/>
        </p:nvCxnSpPr>
        <p:spPr>
          <a:xfrm>
            <a:off x="4927600" y="4419600"/>
            <a:ext cx="0" cy="1066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>
            <a:off x="1752600" y="4038600"/>
            <a:ext cx="660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3632200" y="4038600"/>
            <a:ext cx="685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5537200" y="4038600"/>
            <a:ext cx="1168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0"/>
          </p:cNvCxnSpPr>
          <p:nvPr/>
        </p:nvCxnSpPr>
        <p:spPr>
          <a:xfrm rot="16200000" flipH="1" flipV="1">
            <a:off x="4492229" y="1213246"/>
            <a:ext cx="378618" cy="5267325"/>
          </a:xfrm>
          <a:prstGeom prst="bentConnector4">
            <a:avLst>
              <a:gd name="adj1" fmla="val -259623"/>
              <a:gd name="adj2" fmla="val 9990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" idx="0"/>
          </p:cNvCxnSpPr>
          <p:nvPr/>
        </p:nvCxnSpPr>
        <p:spPr>
          <a:xfrm rot="16200000" flipV="1">
            <a:off x="3297238" y="2027237"/>
            <a:ext cx="381001" cy="2879725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30852" y="20690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Fetch Cycle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7481" y="206906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Execute Cycle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39723" y="20690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Interrupt Cycle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86200" y="2983230"/>
            <a:ext cx="109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Interrupts disabled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8403" y="3733800"/>
            <a:ext cx="109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Interrupts enabled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886200" y="1828800"/>
            <a:ext cx="0" cy="39243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19800" y="1828800"/>
            <a:ext cx="0" cy="39243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0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of Control via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2057400"/>
            <a:ext cx="1981200" cy="3733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5791200"/>
            <a:ext cx="1981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57400" y="2057400"/>
            <a:ext cx="1981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57400" y="2362200"/>
            <a:ext cx="1981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57400" y="3810000"/>
            <a:ext cx="1981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57400" y="4114800"/>
            <a:ext cx="1981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57400" y="5486400"/>
            <a:ext cx="1981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5258" y="1927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15258" y="22068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4568" y="3581400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Arial" pitchFamily="34" charset="0"/>
                <a:cs typeface="Arial" pitchFamily="34" charset="0"/>
              </a:rPr>
              <a:t>i</a:t>
            </a:r>
            <a:endParaRPr lang="en-US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0988" y="398145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+1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5564" y="56358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 pitchFamily="34" charset="0"/>
                <a:cs typeface="Arial" pitchFamily="34" charset="0"/>
              </a:rPr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6867" y="533102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-1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604736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Interrupt occurs here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06852" y="2737104"/>
            <a:ext cx="82296" cy="82296"/>
          </a:xfrm>
          <a:prstGeom prst="ellipse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06852" y="3006852"/>
            <a:ext cx="82296" cy="82296"/>
          </a:xfrm>
          <a:prstGeom prst="ellipse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06852" y="3270504"/>
            <a:ext cx="82296" cy="82296"/>
          </a:xfrm>
          <a:prstGeom prst="ellipse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06852" y="4495800"/>
            <a:ext cx="82296" cy="82296"/>
          </a:xfrm>
          <a:prstGeom prst="ellipse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06852" y="4759452"/>
            <a:ext cx="82296" cy="82296"/>
          </a:xfrm>
          <a:prstGeom prst="ellipse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06852" y="5023104"/>
            <a:ext cx="82296" cy="82296"/>
          </a:xfrm>
          <a:prstGeom prst="ellipse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95400" y="3810000"/>
            <a:ext cx="6096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257800" y="2133600"/>
            <a:ext cx="1676400" cy="1729740"/>
            <a:chOff x="5257800" y="2080260"/>
            <a:chExt cx="1676400" cy="1729740"/>
          </a:xfrm>
        </p:grpSpPr>
        <p:sp>
          <p:nvSpPr>
            <p:cNvPr id="30" name="Rectangle 29"/>
            <p:cNvSpPr/>
            <p:nvPr/>
          </p:nvSpPr>
          <p:spPr>
            <a:xfrm>
              <a:off x="5257800" y="2081749"/>
              <a:ext cx="1676400" cy="172825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257800" y="2080260"/>
              <a:ext cx="167335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57800" y="2362200"/>
              <a:ext cx="167335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054852" y="2788920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054852" y="3058668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054852" y="3322320"/>
              <a:ext cx="82296" cy="82296"/>
            </a:xfrm>
            <a:prstGeom prst="ellipse">
              <a:avLst/>
            </a:prstGeom>
            <a:solidFill>
              <a:schemeClr val="tx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Elbow Connector 37"/>
          <p:cNvCxnSpPr>
            <a:endCxn id="30" idx="0"/>
          </p:cNvCxnSpPr>
          <p:nvPr/>
        </p:nvCxnSpPr>
        <p:spPr>
          <a:xfrm flipV="1">
            <a:off x="4038600" y="2135089"/>
            <a:ext cx="2057400" cy="1674911"/>
          </a:xfrm>
          <a:prstGeom prst="bentConnector4">
            <a:avLst>
              <a:gd name="adj1" fmla="val 29630"/>
              <a:gd name="adj2" fmla="val 113648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30" idx="2"/>
          </p:cNvCxnSpPr>
          <p:nvPr/>
        </p:nvCxnSpPr>
        <p:spPr>
          <a:xfrm flipV="1">
            <a:off x="4038600" y="3863340"/>
            <a:ext cx="2057400" cy="251460"/>
          </a:xfrm>
          <a:prstGeom prst="bentConnector2">
            <a:avLst/>
          </a:prstGeom>
          <a:ln w="190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09800" y="16002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User Program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13541" y="15240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Interrupt Handler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interrupts can occur in some situations</a:t>
            </a:r>
          </a:p>
          <a:p>
            <a:r>
              <a:rPr lang="en-US" dirty="0" smtClean="0"/>
              <a:t>Multiple interrupts can be handled using two approaches</a:t>
            </a:r>
          </a:p>
          <a:p>
            <a:pPr lvl="1"/>
            <a:r>
              <a:rPr lang="en-US" dirty="0" smtClean="0"/>
              <a:t>Disabling Interrupts</a:t>
            </a:r>
          </a:p>
          <a:p>
            <a:pPr lvl="1"/>
            <a:r>
              <a:rPr lang="en-US" dirty="0" smtClean="0"/>
              <a:t>Defining </a:t>
            </a:r>
            <a:r>
              <a:rPr lang="en-US" dirty="0" err="1" smtClean="0"/>
              <a:t>priorties</a:t>
            </a:r>
            <a:r>
              <a:rPr lang="en-US" dirty="0" smtClean="0"/>
              <a:t> of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Disabling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2057399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Processor can ignore further interrupts </a:t>
            </a:r>
            <a:r>
              <a:rPr lang="en-US" sz="2200" dirty="0" smtClean="0"/>
              <a:t>while </a:t>
            </a:r>
            <a:r>
              <a:rPr lang="en-US" sz="2200" dirty="0" smtClean="0"/>
              <a:t>processing one interrupt</a:t>
            </a:r>
          </a:p>
          <a:p>
            <a:r>
              <a:rPr lang="en-US" sz="2200" dirty="0" smtClean="0"/>
              <a:t>Interrupts remain pending and are checked after first interrupt has been processed</a:t>
            </a:r>
          </a:p>
          <a:p>
            <a:r>
              <a:rPr lang="en-US" sz="2200" dirty="0" smtClean="0"/>
              <a:t>Interrupts are handled in sequence as they occur hence called </a:t>
            </a:r>
            <a:r>
              <a:rPr lang="en-US" sz="2200" dirty="0" smtClean="0">
                <a:solidFill>
                  <a:srgbClr val="FF6464"/>
                </a:solidFill>
              </a:rPr>
              <a:t>Sequential Interrupts</a:t>
            </a:r>
            <a:endParaRPr lang="en-US" sz="2200" dirty="0">
              <a:solidFill>
                <a:srgbClr val="FF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371600" y="4114800"/>
            <a:ext cx="914400" cy="2590800"/>
            <a:chOff x="1371600" y="3962400"/>
            <a:chExt cx="914400" cy="2590800"/>
          </a:xfrm>
        </p:grpSpPr>
        <p:sp>
          <p:nvSpPr>
            <p:cNvPr id="5" name="Rectangle 4"/>
            <p:cNvSpPr/>
            <p:nvPr/>
          </p:nvSpPr>
          <p:spPr>
            <a:xfrm>
              <a:off x="1371600" y="3962400"/>
              <a:ext cx="914400" cy="259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14500" y="409194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14500" y="420757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14500" y="432321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14500" y="443884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14500" y="455448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14500" y="467011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714500" y="478575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14500" y="490138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14500" y="501702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714500" y="513265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714500" y="524829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14500" y="53639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14500" y="547956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14500" y="559519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714500" y="571083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714500" y="582646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714500" y="59421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714500" y="605773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14500" y="617337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714500" y="628900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714500" y="6404643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657600" y="4114800"/>
            <a:ext cx="914400" cy="1170255"/>
            <a:chOff x="3276600" y="3962400"/>
            <a:chExt cx="914400" cy="1170255"/>
          </a:xfrm>
        </p:grpSpPr>
        <p:sp>
          <p:nvSpPr>
            <p:cNvPr id="35" name="Rectangle 34"/>
            <p:cNvSpPr/>
            <p:nvPr/>
          </p:nvSpPr>
          <p:spPr>
            <a:xfrm>
              <a:off x="3276600" y="3962400"/>
              <a:ext cx="914400" cy="11702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619500" y="409194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619500" y="420757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619500" y="432321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619500" y="443884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619500" y="455448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19500" y="467011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619500" y="478575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19500" y="490138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619500" y="501702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019800" y="5459145"/>
            <a:ext cx="914400" cy="1170255"/>
            <a:chOff x="3276600" y="3962400"/>
            <a:chExt cx="914400" cy="1170255"/>
          </a:xfrm>
        </p:grpSpPr>
        <p:sp>
          <p:nvSpPr>
            <p:cNvPr id="59" name="Rectangle 58"/>
            <p:cNvSpPr/>
            <p:nvPr/>
          </p:nvSpPr>
          <p:spPr>
            <a:xfrm>
              <a:off x="3276600" y="3962400"/>
              <a:ext cx="914400" cy="11702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619500" y="409194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619500" y="420757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619500" y="432321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619500" y="443884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619500" y="455448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619500" y="467011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619500" y="478575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619500" y="490138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619500" y="501702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013460" y="377952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User Program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28060" y="3581400"/>
            <a:ext cx="116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Interrupt Handler X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99983" y="4901625"/>
            <a:ext cx="116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Interrupt Handler Y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959769" y="5172075"/>
            <a:ext cx="4369594" cy="411956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959769" y="4251716"/>
            <a:ext cx="2003446" cy="796534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1938246" y="5080392"/>
            <a:ext cx="2062254" cy="89028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1943100" y="5194013"/>
            <a:ext cx="4386263" cy="1316325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543050" y="4283775"/>
            <a:ext cx="0" cy="226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 err="1" smtClean="0"/>
              <a:t>Proirties</a:t>
            </a:r>
            <a:r>
              <a:rPr lang="en-US" dirty="0" smtClean="0"/>
              <a:t> of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2057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Low priority interrupts can be interrupted by higher priority interrupts</a:t>
            </a:r>
          </a:p>
          <a:p>
            <a:r>
              <a:rPr lang="en-US" sz="2200" dirty="0" smtClean="0"/>
              <a:t>When higher priority interrupt has been processed, processor returns to previous interrupt</a:t>
            </a:r>
          </a:p>
          <a:p>
            <a:r>
              <a:rPr lang="en-US" sz="2200" dirty="0" smtClean="0"/>
              <a:t>These types of interrupts are called </a:t>
            </a:r>
            <a:r>
              <a:rPr lang="en-US" sz="2200" dirty="0" smtClean="0">
                <a:solidFill>
                  <a:srgbClr val="FF6464"/>
                </a:solidFill>
              </a:rPr>
              <a:t>Nested Interrupts</a:t>
            </a:r>
            <a:endParaRPr lang="en-US" sz="2200" dirty="0">
              <a:solidFill>
                <a:srgbClr val="FF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71600" y="3947160"/>
            <a:ext cx="914400" cy="2590800"/>
            <a:chOff x="1371600" y="3962400"/>
            <a:chExt cx="914400" cy="2590800"/>
          </a:xfrm>
        </p:grpSpPr>
        <p:sp>
          <p:nvSpPr>
            <p:cNvPr id="6" name="Rectangle 5"/>
            <p:cNvSpPr/>
            <p:nvPr/>
          </p:nvSpPr>
          <p:spPr>
            <a:xfrm>
              <a:off x="1371600" y="3962400"/>
              <a:ext cx="914400" cy="259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714500" y="409194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714500" y="420757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14500" y="432321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14500" y="443884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14500" y="455448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14500" y="467011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14500" y="478575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14500" y="490138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714500" y="501702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14500" y="513265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14500" y="524829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714500" y="53639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714500" y="547956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14500" y="559519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14500" y="571083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14500" y="582646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714500" y="59421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714500" y="605773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714500" y="617337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714500" y="628900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14500" y="6404643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657600" y="3947160"/>
            <a:ext cx="914400" cy="1170255"/>
            <a:chOff x="3276600" y="3962400"/>
            <a:chExt cx="914400" cy="1170255"/>
          </a:xfrm>
        </p:grpSpPr>
        <p:sp>
          <p:nvSpPr>
            <p:cNvPr id="29" name="Rectangle 28"/>
            <p:cNvSpPr/>
            <p:nvPr/>
          </p:nvSpPr>
          <p:spPr>
            <a:xfrm>
              <a:off x="3276600" y="3962400"/>
              <a:ext cx="914400" cy="11702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619500" y="409194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19500" y="420757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619500" y="432321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619500" y="443884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619500" y="455448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19500" y="467011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619500" y="478575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619500" y="490138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619500" y="501702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019800" y="5291505"/>
            <a:ext cx="914400" cy="1170255"/>
            <a:chOff x="3276600" y="3962400"/>
            <a:chExt cx="914400" cy="1170255"/>
          </a:xfrm>
        </p:grpSpPr>
        <p:sp>
          <p:nvSpPr>
            <p:cNvPr id="40" name="Rectangle 39"/>
            <p:cNvSpPr/>
            <p:nvPr/>
          </p:nvSpPr>
          <p:spPr>
            <a:xfrm>
              <a:off x="3276600" y="3962400"/>
              <a:ext cx="914400" cy="11702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619500" y="409194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619500" y="420757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19500" y="432321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619500" y="443884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619500" y="455448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619500" y="467011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619500" y="478575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619500" y="490138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619500" y="501702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013460" y="36118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User Program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28060" y="3413760"/>
            <a:ext cx="116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Interrupt Handler X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99983" y="4733985"/>
            <a:ext cx="116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Interrupt Handler Y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243388" y="4436269"/>
            <a:ext cx="2085975" cy="980122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959769" y="4084076"/>
            <a:ext cx="2003446" cy="796534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938246" y="4912752"/>
            <a:ext cx="2062254" cy="89028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243388" y="4536281"/>
            <a:ext cx="2085976" cy="1806419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543050" y="4114800"/>
            <a:ext cx="0" cy="226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and Organization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is those attributes visible to the programmer</a:t>
            </a:r>
          </a:p>
          <a:p>
            <a:pPr lvl="1"/>
            <a:r>
              <a:rPr lang="en-US" dirty="0" smtClean="0"/>
              <a:t>Instruction set, number of bits used for data representations, I/O mechanism, addressing techniques etc.</a:t>
            </a:r>
          </a:p>
          <a:p>
            <a:pPr lvl="1"/>
            <a:r>
              <a:rPr lang="en-US" dirty="0" smtClean="0"/>
              <a:t>e.g. is there an instruction for subtraction?</a:t>
            </a:r>
          </a:p>
          <a:p>
            <a:r>
              <a:rPr lang="en-US" dirty="0" smtClean="0"/>
              <a:t>Organization is how features are implemented</a:t>
            </a:r>
          </a:p>
          <a:p>
            <a:pPr lvl="1"/>
            <a:r>
              <a:rPr lang="en-US" dirty="0" smtClean="0"/>
              <a:t>Control signals, interfaces, memory technology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is there a hardware unit for </a:t>
            </a:r>
            <a:r>
              <a:rPr lang="en-US" dirty="0" err="1" smtClean="0"/>
              <a:t>subtractor</a:t>
            </a:r>
            <a:r>
              <a:rPr lang="en-US" dirty="0" smtClean="0"/>
              <a:t> or is it done by addition operations?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Organization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Intel x86 family share the same basic architecture</a:t>
            </a:r>
          </a:p>
          <a:p>
            <a:r>
              <a:rPr lang="en-US" dirty="0" smtClean="0"/>
              <a:t>The IBM System/370 family share the same basic architecture</a:t>
            </a:r>
          </a:p>
          <a:p>
            <a:r>
              <a:rPr lang="en-US" dirty="0" smtClean="0"/>
              <a:t>It gives backward code compatibility</a:t>
            </a:r>
          </a:p>
          <a:p>
            <a:r>
              <a:rPr lang="en-US" dirty="0" smtClean="0"/>
              <a:t>Organization differs in different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Computer Evolution and Performance</a:t>
            </a:r>
          </a:p>
          <a:p>
            <a:r>
              <a:rPr lang="en-US" dirty="0" smtClean="0"/>
              <a:t>Von Neumann Architecture</a:t>
            </a:r>
          </a:p>
          <a:p>
            <a:r>
              <a:rPr lang="en-US" dirty="0" smtClean="0"/>
              <a:t>A top level view of computer function</a:t>
            </a:r>
          </a:p>
          <a:p>
            <a:pPr lvl="1"/>
            <a:r>
              <a:rPr lang="en-US" dirty="0"/>
              <a:t>Computer Components</a:t>
            </a:r>
          </a:p>
          <a:p>
            <a:r>
              <a:rPr lang="en-US" dirty="0" smtClean="0"/>
              <a:t>Interconnection Structure</a:t>
            </a:r>
          </a:p>
          <a:p>
            <a:r>
              <a:rPr lang="en-US" dirty="0" smtClean="0"/>
              <a:t>Bus Interconnection</a:t>
            </a:r>
          </a:p>
          <a:p>
            <a:r>
              <a:rPr lang="en-US" dirty="0" smtClean="0"/>
              <a:t>Computer Memory System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Evolution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311923"/>
              </p:ext>
            </p:extLst>
          </p:nvPr>
        </p:nvGraphicFramePr>
        <p:xfrm>
          <a:off x="457200" y="32004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70"/>
                <a:gridCol w="1908810"/>
                <a:gridCol w="313182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Generation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Approximat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e Dates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Technology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Typical Speed (Operations/second)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1946 – 1957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Vacuum tube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40,000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1958 – 1964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Transistor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200,000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1965 – 1971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Small and Medium Scale Integration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1,000,000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1972 – 1977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Large Scale Integration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10,000,000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1978 – 1991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Very Large Scale Integration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100,000,000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1991 –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Ultra Large Scale Integration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1,000,000,000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is widely accepted to classify computers into generations based on the fundamental hardware technology employed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Generation of Computers</a:t>
            </a:r>
          </a:p>
          <a:p>
            <a:pPr lvl="1"/>
            <a:r>
              <a:rPr lang="en-US" dirty="0" smtClean="0"/>
              <a:t>Use of vacuum tubes</a:t>
            </a:r>
          </a:p>
          <a:p>
            <a:r>
              <a:rPr lang="en-US" dirty="0" smtClean="0"/>
              <a:t>Second Generation of Computers</a:t>
            </a:r>
          </a:p>
          <a:p>
            <a:pPr lvl="1"/>
            <a:r>
              <a:rPr lang="en-US" dirty="0" smtClean="0"/>
              <a:t>Transistors replaced vacuum tubes</a:t>
            </a:r>
          </a:p>
          <a:p>
            <a:r>
              <a:rPr lang="en-US" dirty="0" smtClean="0"/>
              <a:t>Third Generation of Computers</a:t>
            </a:r>
          </a:p>
          <a:p>
            <a:pPr lvl="1"/>
            <a:r>
              <a:rPr lang="en-US" dirty="0" smtClean="0"/>
              <a:t>Integrated Circuits were introduced</a:t>
            </a:r>
          </a:p>
          <a:p>
            <a:r>
              <a:rPr lang="en-US" dirty="0" smtClean="0"/>
              <a:t>Later Generations</a:t>
            </a:r>
          </a:p>
          <a:p>
            <a:pPr lvl="1"/>
            <a:r>
              <a:rPr lang="en-US" dirty="0" smtClean="0"/>
              <a:t>Large Scale Integration (LSI)</a:t>
            </a:r>
          </a:p>
          <a:p>
            <a:pPr lvl="1"/>
            <a:r>
              <a:rPr lang="en-US" dirty="0" smtClean="0"/>
              <a:t>Very Large Scale Integration (VLSI)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Generation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Numerical Integrator And Computer (ENIAC) was first general purpose computer</a:t>
            </a:r>
          </a:p>
          <a:p>
            <a:r>
              <a:rPr lang="en-US" dirty="0" smtClean="0"/>
              <a:t>Very expensive</a:t>
            </a:r>
          </a:p>
          <a:p>
            <a:pPr lvl="1"/>
            <a:r>
              <a:rPr lang="en-US" dirty="0" smtClean="0"/>
              <a:t>Weighted 30 tons</a:t>
            </a:r>
          </a:p>
          <a:p>
            <a:pPr lvl="1"/>
            <a:r>
              <a:rPr lang="en-US" dirty="0" smtClean="0"/>
              <a:t>Occupied 1500 square feet</a:t>
            </a:r>
          </a:p>
          <a:p>
            <a:pPr lvl="1"/>
            <a:r>
              <a:rPr lang="en-US" dirty="0" smtClean="0"/>
              <a:t>Contained more than 18000 vacuum tubes</a:t>
            </a:r>
          </a:p>
          <a:p>
            <a:pPr lvl="1"/>
            <a:r>
              <a:rPr lang="en-US" dirty="0" smtClean="0"/>
              <a:t>Consumed 140 kilowatts when operating</a:t>
            </a:r>
          </a:p>
          <a:p>
            <a:r>
              <a:rPr lang="en-US" dirty="0" smtClean="0"/>
              <a:t>Used decimal system rather than binary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Evolution and Performance</a:t>
            </a:r>
          </a:p>
          <a:p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on Neumann Architecture</a:t>
            </a:r>
          </a:p>
          <a:p>
            <a:r>
              <a:rPr lang="en-US" dirty="0" smtClean="0"/>
              <a:t>A top level view of computer function</a:t>
            </a:r>
          </a:p>
          <a:p>
            <a:pPr lvl="1"/>
            <a:r>
              <a:rPr lang="en-US" dirty="0"/>
              <a:t>Computer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9742</TotalTime>
  <Words>937</Words>
  <Application>Microsoft Office PowerPoint</Application>
  <PresentationFormat>On-screen Show (4:3)</PresentationFormat>
  <Paragraphs>256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Basics of Computer Organization</vt:lpstr>
      <vt:lpstr>Book Chapter</vt:lpstr>
      <vt:lpstr>Architecture and Organization (1/2)</vt:lpstr>
      <vt:lpstr>Architecture and Organization (2/2)</vt:lpstr>
      <vt:lpstr>Outline</vt:lpstr>
      <vt:lpstr>Computer Evolution</vt:lpstr>
      <vt:lpstr>Computer Evolution</vt:lpstr>
      <vt:lpstr>First Generation of Computers</vt:lpstr>
      <vt:lpstr>Outline</vt:lpstr>
      <vt:lpstr>von Neumann Architecture</vt:lpstr>
      <vt:lpstr>IAS Computer (1/2)</vt:lpstr>
      <vt:lpstr>IAS Computer (2/2)</vt:lpstr>
      <vt:lpstr>IAS Details</vt:lpstr>
      <vt:lpstr>IAS Expanded Structure</vt:lpstr>
      <vt:lpstr>Outline</vt:lpstr>
      <vt:lpstr>Computer Components </vt:lpstr>
      <vt:lpstr>Computer Components</vt:lpstr>
      <vt:lpstr>Interrupts</vt:lpstr>
      <vt:lpstr>Classes of Interrupts</vt:lpstr>
      <vt:lpstr>Interrupt Cycle</vt:lpstr>
      <vt:lpstr>Instruction Execution Cycle with Interrupts</vt:lpstr>
      <vt:lpstr>Transfer of Control via Interrupts</vt:lpstr>
      <vt:lpstr>Multiple Interrupts</vt:lpstr>
      <vt:lpstr>Disabling Interrupts</vt:lpstr>
      <vt:lpstr>Defining Proirties of Interrupts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Irfan</cp:lastModifiedBy>
  <cp:revision>263</cp:revision>
  <dcterms:created xsi:type="dcterms:W3CDTF">2013-07-22T06:13:10Z</dcterms:created>
  <dcterms:modified xsi:type="dcterms:W3CDTF">2016-09-01T03:39:27Z</dcterms:modified>
</cp:coreProperties>
</file>