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1CF6"/>
    <a:srgbClr val="DFE4A0"/>
    <a:srgbClr val="D2D979"/>
    <a:srgbClr val="C0B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68F94-7D2B-4C9B-ACC9-56A569C61109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EA1CD-BEE9-48E0-8501-AA52695AF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6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  <a:solidFill>
            <a:srgbClr val="DFE4A0"/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B1CF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654E-1786-47EB-80F3-3C902AB453B6}" type="datetime1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D0CC-1816-49FB-A85E-30FEBE4A18AB}" type="datetime1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1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8E5C-D852-4A63-8299-9FFB996ACA6E}" type="datetime1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CE6E-8605-4536-A219-0C559FB0F91A}" type="datetime1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7F8E8-59BE-4A06-8D69-0D0A757E31B1}" type="datetime1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4DA7-0522-4B13-89C1-B90B8528D7A4}" type="datetime1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4117-1479-4BFA-A14A-985F7A07CA4F}" type="datetime1">
              <a:rPr lang="en-US" smtClean="0"/>
              <a:t>9/1/2016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5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81D-154B-4C90-B176-BB98289464CF}" type="datetime1">
              <a:rPr lang="en-US" smtClean="0"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3FE9-FE4F-4D87-A479-A607F74B52D9}" type="datetime1">
              <a:rPr lang="en-US" smtClean="0"/>
              <a:t>9/1/2016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3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296E-33D5-4A10-9017-508D0AF61D7B}" type="datetime1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11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25F7-D788-4FFD-ADFF-6B7C5D0A9F32}" type="datetime1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6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0E5CE-E3FA-4208-8D3A-EBD8B323E8AC}" type="datetime1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3E4B6-02CD-4B67-A194-478873D431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9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0" kern="12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737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565FF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E60D0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81CFD9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 smtClean="0"/>
              <a:t>Computer Performance and Cache Memory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</a:t>
            </a:r>
            <a:r>
              <a:rPr lang="en-US" dirty="0" smtClean="0"/>
              <a:t>Irfan </a:t>
            </a:r>
            <a:r>
              <a:rPr lang="en-US" dirty="0" err="1" smtClean="0"/>
              <a:t>Ishaq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Total memory capacity can be visualized as hierarchy of components</a:t>
            </a:r>
          </a:p>
          <a:p>
            <a:r>
              <a:rPr lang="en-US" dirty="0" smtClean="0"/>
              <a:t>As we go down the hierarchy, the following occurs</a:t>
            </a:r>
          </a:p>
          <a:p>
            <a:pPr lvl="1"/>
            <a:r>
              <a:rPr lang="en-US" dirty="0" smtClean="0"/>
              <a:t>Decreasing cost per bit</a:t>
            </a:r>
          </a:p>
          <a:p>
            <a:pPr lvl="1"/>
            <a:r>
              <a:rPr lang="en-US" dirty="0" smtClean="0"/>
              <a:t>Increasing capacity</a:t>
            </a:r>
          </a:p>
          <a:p>
            <a:pPr lvl="1"/>
            <a:r>
              <a:rPr lang="en-US" dirty="0" smtClean="0"/>
              <a:t>Increasing access time</a:t>
            </a:r>
          </a:p>
          <a:p>
            <a:pPr lvl="1"/>
            <a:r>
              <a:rPr lang="en-US" dirty="0" smtClean="0"/>
              <a:t>Decreasing frequency of access of the memory by the processor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24400" y="2449388"/>
            <a:ext cx="4199276" cy="3494212"/>
            <a:chOff x="3276600" y="2520654"/>
            <a:chExt cx="4199276" cy="3494212"/>
          </a:xfrm>
        </p:grpSpPr>
        <p:sp>
          <p:nvSpPr>
            <p:cNvPr id="5" name="Isosceles Triangle 4"/>
            <p:cNvSpPr/>
            <p:nvPr/>
          </p:nvSpPr>
          <p:spPr>
            <a:xfrm rot="20016768">
              <a:off x="4468175" y="2581540"/>
              <a:ext cx="2222524" cy="3433326"/>
            </a:xfrm>
            <a:prstGeom prst="triangle">
              <a:avLst>
                <a:gd name="adj" fmla="val 77337"/>
              </a:avLst>
            </a:prstGeom>
            <a:solidFill>
              <a:schemeClr val="bg1">
                <a:lumMod val="8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608730">
              <a:off x="4012215" y="2573773"/>
              <a:ext cx="2227022" cy="3426391"/>
            </a:xfrm>
            <a:prstGeom prst="triangle">
              <a:avLst>
                <a:gd name="adj" fmla="val 77337"/>
              </a:avLst>
            </a:prstGeom>
            <a:solidFill>
              <a:schemeClr val="bg1">
                <a:lumMod val="75000"/>
              </a:schemeClr>
            </a:solidFill>
            <a:ln w="6350"/>
            <a:scene3d>
              <a:camera prst="orthographicFront">
                <a:rot lat="0" lon="1079999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95747" y="4700279"/>
              <a:ext cx="1554577" cy="7859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5347337" y="4720014"/>
              <a:ext cx="1553423" cy="7663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349363" y="3914032"/>
              <a:ext cx="1000961" cy="5035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5349445" y="3922640"/>
              <a:ext cx="999672" cy="4962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5349904" y="3641697"/>
              <a:ext cx="808381" cy="3969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5355867" y="3359426"/>
              <a:ext cx="611587" cy="2981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20027018">
              <a:off x="5417631" y="5244488"/>
              <a:ext cx="15143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Magnetic Tape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20027018">
              <a:off x="5378970" y="4132840"/>
              <a:ext cx="130997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Magnetic Disk</a:t>
              </a:r>
            </a:p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CD-ROM</a:t>
              </a:r>
            </a:p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CD-RW</a:t>
              </a:r>
            </a:p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DVD-RW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640288">
              <a:off x="3721137" y="5252233"/>
              <a:ext cx="16188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Off-line Storage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40288">
              <a:off x="4162624" y="4321103"/>
              <a:ext cx="10406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Outboard</a:t>
              </a:r>
            </a:p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Storage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640288">
              <a:off x="4491837" y="3443628"/>
              <a:ext cx="9028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Inboard</a:t>
              </a:r>
            </a:p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Storage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20027018">
              <a:off x="5261666" y="3864640"/>
              <a:ext cx="1114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Main Memory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20027018">
              <a:off x="5363775" y="3561134"/>
              <a:ext cx="6270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Cache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20116997">
              <a:off x="5292969" y="3080912"/>
              <a:ext cx="6763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Regis-</a:t>
              </a:r>
              <a:r>
                <a:rPr lang="en-US" sz="1200" dirty="0" err="1" smtClean="0">
                  <a:latin typeface="Arial" pitchFamily="34" charset="0"/>
                  <a:cs typeface="Arial" pitchFamily="34" charset="0"/>
                </a:rPr>
                <a:t>ters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3276600" y="2590800"/>
              <a:ext cx="1761910" cy="24987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 flipV="1">
              <a:off x="5719115" y="2603214"/>
              <a:ext cx="1756761" cy="25395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 rot="3326538">
              <a:off x="5802804" y="3645596"/>
              <a:ext cx="19992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Lower cost per Byte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 rot="18295506">
              <a:off x="2614041" y="3702068"/>
              <a:ext cx="27013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Higher Speed, Smaller Size</a:t>
              </a:r>
            </a:p>
          </p:txBody>
        </p:sp>
      </p:grp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4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Main Memory (Primary Storage)</a:t>
            </a:r>
          </a:p>
          <a:p>
            <a:pPr lvl="1"/>
            <a:r>
              <a:rPr lang="en-US" dirty="0" smtClean="0"/>
              <a:t>Only programs and data </a:t>
            </a:r>
            <a:r>
              <a:rPr lang="en-US" smtClean="0"/>
              <a:t>currently needed </a:t>
            </a:r>
            <a:r>
              <a:rPr lang="en-US" dirty="0" smtClean="0"/>
              <a:t>by the processor are stored here</a:t>
            </a:r>
          </a:p>
          <a:p>
            <a:r>
              <a:rPr lang="en-US" dirty="0" smtClean="0"/>
              <a:t>Auxiliary Memory (Secondary Storage)</a:t>
            </a:r>
          </a:p>
          <a:p>
            <a:pPr lvl="1"/>
            <a:r>
              <a:rPr lang="en-US" dirty="0" smtClean="0"/>
              <a:t>Devices that provide backup storage</a:t>
            </a:r>
          </a:p>
          <a:p>
            <a:pPr lvl="1"/>
            <a:r>
              <a:rPr lang="en-US" dirty="0" smtClean="0"/>
              <a:t>Magnetic disks and tapes</a:t>
            </a:r>
          </a:p>
          <a:p>
            <a:r>
              <a:rPr lang="en-US" dirty="0" smtClean="0"/>
              <a:t>Cache</a:t>
            </a:r>
          </a:p>
          <a:p>
            <a:pPr lvl="1"/>
            <a:r>
              <a:rPr lang="en-US" dirty="0" smtClean="0"/>
              <a:t>Increases the speed of processing</a:t>
            </a:r>
          </a:p>
          <a:p>
            <a:pPr lvl="1"/>
            <a:r>
              <a:rPr lang="en-US" dirty="0" smtClean="0"/>
              <a:t>Rapid rate and smaller size</a:t>
            </a:r>
          </a:p>
          <a:p>
            <a:pPr lvl="1"/>
            <a:r>
              <a:rPr lang="en-US" dirty="0" smtClean="0"/>
              <a:t>Compensates speed differences between main memory and processor</a:t>
            </a:r>
          </a:p>
          <a:p>
            <a:pPr lvl="1"/>
            <a:r>
              <a:rPr lang="en-US" dirty="0" smtClean="0"/>
              <a:t>Stores segments of programs and data currently in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0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amount of fast memory</a:t>
            </a:r>
          </a:p>
          <a:p>
            <a:r>
              <a:rPr lang="en-US" dirty="0" smtClean="0"/>
              <a:t>Sits between main memory and CPU</a:t>
            </a:r>
          </a:p>
          <a:p>
            <a:r>
              <a:rPr lang="en-US" dirty="0" smtClean="0"/>
              <a:t>May be located on CPU chip </a:t>
            </a:r>
          </a:p>
          <a:p>
            <a:r>
              <a:rPr lang="en-US" dirty="0" smtClean="0"/>
              <a:t>Faster than main memory by a factor of 5 to 10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1143000" y="4648200"/>
            <a:ext cx="1371600" cy="990600"/>
          </a:xfrm>
          <a:prstGeom prst="cube">
            <a:avLst>
              <a:gd name="adj" fmla="val 1115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CPU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ube 4"/>
          <p:cNvSpPr/>
          <p:nvPr/>
        </p:nvSpPr>
        <p:spPr>
          <a:xfrm>
            <a:off x="3390900" y="4686300"/>
            <a:ext cx="1219200" cy="914400"/>
          </a:xfrm>
          <a:prstGeom prst="cube">
            <a:avLst>
              <a:gd name="adj" fmla="val 11154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Cache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ube 5"/>
          <p:cNvSpPr/>
          <p:nvPr/>
        </p:nvSpPr>
        <p:spPr>
          <a:xfrm>
            <a:off x="5486400" y="4419600"/>
            <a:ext cx="2286000" cy="1447800"/>
          </a:xfrm>
          <a:prstGeom prst="cube">
            <a:avLst>
              <a:gd name="adj" fmla="val 11154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 Memory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14600" y="4953000"/>
            <a:ext cx="876300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606290" y="4953000"/>
            <a:ext cx="876300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14600" y="5334000"/>
            <a:ext cx="876300" cy="0"/>
          </a:xfrm>
          <a:prstGeom prst="straightConnector1">
            <a:avLst/>
          </a:prstGeom>
          <a:ln w="1905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06290" y="5334000"/>
            <a:ext cx="876300" cy="0"/>
          </a:xfrm>
          <a:prstGeom prst="straightConnector1">
            <a:avLst/>
          </a:prstGeom>
          <a:ln w="1905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92868" y="534566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Slow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22332" y="53340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Fast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67499" y="3962400"/>
            <a:ext cx="1642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Word Transfer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07907" y="3962400"/>
            <a:ext cx="165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Block Transfer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ight Brace 15"/>
          <p:cNvSpPr/>
          <p:nvPr/>
        </p:nvSpPr>
        <p:spPr>
          <a:xfrm rot="16200000">
            <a:off x="4878705" y="4158616"/>
            <a:ext cx="316230" cy="685800"/>
          </a:xfrm>
          <a:prstGeom prst="rightBrace">
            <a:avLst>
              <a:gd name="adj1" fmla="val 14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 rot="16200000">
            <a:off x="2794635" y="4158616"/>
            <a:ext cx="316230" cy="685800"/>
          </a:xfrm>
          <a:prstGeom prst="rightBrace">
            <a:avLst>
              <a:gd name="adj1" fmla="val 14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3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 requests contents of memory location</a:t>
            </a:r>
          </a:p>
          <a:p>
            <a:r>
              <a:rPr lang="en-US" dirty="0" smtClean="0"/>
              <a:t>Check cache for this data</a:t>
            </a:r>
          </a:p>
          <a:p>
            <a:r>
              <a:rPr lang="en-US" dirty="0" smtClean="0"/>
              <a:t>If present, get from cache (fast operation)</a:t>
            </a:r>
          </a:p>
          <a:p>
            <a:r>
              <a:rPr lang="en-US" dirty="0" smtClean="0"/>
              <a:t>If not present, read required block from main memory to cache</a:t>
            </a:r>
          </a:p>
          <a:p>
            <a:r>
              <a:rPr lang="en-US" dirty="0" smtClean="0"/>
              <a:t>Then deliver from cache to CPU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5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Memory Operation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31842" y="1878724"/>
            <a:ext cx="1447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Receive Address RA from CPU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91100" y="5516288"/>
            <a:ext cx="1447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Load Main Memory block into cache line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95700" y="4114800"/>
            <a:ext cx="1447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Fetch RA word and deliver to CPU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90593" y="2484383"/>
            <a:ext cx="1447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Access Main Memory for block containing RA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67600" y="5516288"/>
            <a:ext cx="1447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Deliver RA word to CPU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90593" y="4114800"/>
            <a:ext cx="1447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Allocate cache line for Main Memory block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24638" y="1993024"/>
            <a:ext cx="990600" cy="4572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Start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650387" y="5630588"/>
            <a:ext cx="990600" cy="4572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Done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Snip Diagonal Corner Rectangle 15"/>
          <p:cNvSpPr/>
          <p:nvPr/>
        </p:nvSpPr>
        <p:spPr>
          <a:xfrm>
            <a:off x="3657600" y="2484383"/>
            <a:ext cx="1524000" cy="685800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 block containing RA in cache?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14</a:t>
            </a:fld>
            <a:endParaRPr lang="en-US"/>
          </a:p>
        </p:txBody>
      </p:sp>
      <p:cxnSp>
        <p:nvCxnSpPr>
          <p:cNvPr id="5" name="Straight Arrow Connector 4"/>
          <p:cNvCxnSpPr>
            <a:stCxn id="13" idx="3"/>
            <a:endCxn id="4" idx="1"/>
          </p:cNvCxnSpPr>
          <p:nvPr/>
        </p:nvCxnSpPr>
        <p:spPr>
          <a:xfrm>
            <a:off x="1315238" y="2221624"/>
            <a:ext cx="416604" cy="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4" idx="3"/>
            <a:endCxn id="16" idx="3"/>
          </p:cNvCxnSpPr>
          <p:nvPr/>
        </p:nvCxnSpPr>
        <p:spPr>
          <a:xfrm>
            <a:off x="3179642" y="2221624"/>
            <a:ext cx="1239958" cy="262759"/>
          </a:xfrm>
          <a:prstGeom prst="bentConnector2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1"/>
            <a:endCxn id="9" idx="0"/>
          </p:cNvCxnSpPr>
          <p:nvPr/>
        </p:nvCxnSpPr>
        <p:spPr>
          <a:xfrm>
            <a:off x="4419600" y="3170183"/>
            <a:ext cx="0" cy="944617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0"/>
            <a:endCxn id="10" idx="1"/>
          </p:cNvCxnSpPr>
          <p:nvPr/>
        </p:nvCxnSpPr>
        <p:spPr>
          <a:xfrm>
            <a:off x="5181600" y="2827283"/>
            <a:ext cx="1008993" cy="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2" idx="0"/>
          </p:cNvCxnSpPr>
          <p:nvPr/>
        </p:nvCxnSpPr>
        <p:spPr>
          <a:xfrm>
            <a:off x="6914493" y="3170183"/>
            <a:ext cx="0" cy="944617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2" idx="2"/>
            <a:endCxn id="8" idx="0"/>
          </p:cNvCxnSpPr>
          <p:nvPr/>
        </p:nvCxnSpPr>
        <p:spPr>
          <a:xfrm rot="5400000">
            <a:off x="5956903" y="4558698"/>
            <a:ext cx="715688" cy="1199493"/>
          </a:xfrm>
          <a:prstGeom prst="bentConnector3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2" idx="2"/>
            <a:endCxn id="11" idx="0"/>
          </p:cNvCxnSpPr>
          <p:nvPr/>
        </p:nvCxnSpPr>
        <p:spPr>
          <a:xfrm rot="16200000" flipH="1">
            <a:off x="7195152" y="4519940"/>
            <a:ext cx="715688" cy="1277007"/>
          </a:xfrm>
          <a:prstGeom prst="bentConnector3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1" idx="2"/>
            <a:endCxn id="14" idx="3"/>
          </p:cNvCxnSpPr>
          <p:nvPr/>
        </p:nvCxnSpPr>
        <p:spPr>
          <a:xfrm rot="5400000" flipH="1">
            <a:off x="5244794" y="3255382"/>
            <a:ext cx="342900" cy="5550513"/>
          </a:xfrm>
          <a:prstGeom prst="bentConnector4">
            <a:avLst>
              <a:gd name="adj1" fmla="val -66667"/>
              <a:gd name="adj2" fmla="val 79331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1"/>
            <a:endCxn id="14" idx="3"/>
          </p:cNvCxnSpPr>
          <p:nvPr/>
        </p:nvCxnSpPr>
        <p:spPr>
          <a:xfrm flipH="1">
            <a:off x="2640987" y="5859188"/>
            <a:ext cx="2350113" cy="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2"/>
            <a:endCxn id="14" idx="0"/>
          </p:cNvCxnSpPr>
          <p:nvPr/>
        </p:nvCxnSpPr>
        <p:spPr>
          <a:xfrm rot="5400000">
            <a:off x="2867650" y="4078638"/>
            <a:ext cx="829988" cy="2273913"/>
          </a:xfrm>
          <a:prstGeom prst="bentConnector3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85800" y="4659868"/>
            <a:ext cx="220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RA = Read Address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20490" y="3147298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Yes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81600" y="24500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22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CPU refers to memory and finds the word in cache, it is said to produce a hit</a:t>
            </a:r>
          </a:p>
          <a:p>
            <a:r>
              <a:rPr lang="en-US" dirty="0" smtClean="0"/>
              <a:t>If not found, it is called miss</a:t>
            </a:r>
          </a:p>
          <a:p>
            <a:endParaRPr lang="en-US" dirty="0"/>
          </a:p>
          <a:p>
            <a:r>
              <a:rPr lang="en-US" dirty="0" smtClean="0"/>
              <a:t>Hit Ratio = Number of Hits/Total CPU 							references to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1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Cache </a:t>
            </a:r>
            <a:r>
              <a:rPr lang="en-US" dirty="0" smtClean="0"/>
              <a:t>Design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few basic design elements to classify and differentiate cache architecture</a:t>
            </a:r>
          </a:p>
          <a:p>
            <a:r>
              <a:rPr lang="en-US" dirty="0" smtClean="0"/>
              <a:t>Cache </a:t>
            </a:r>
            <a:r>
              <a:rPr lang="en-US" dirty="0"/>
              <a:t>Address</a:t>
            </a:r>
          </a:p>
          <a:p>
            <a:pPr lvl="1"/>
            <a:r>
              <a:rPr lang="en-US" dirty="0"/>
              <a:t>Logical </a:t>
            </a:r>
          </a:p>
          <a:p>
            <a:pPr lvl="1"/>
            <a:r>
              <a:rPr lang="en-US" dirty="0"/>
              <a:t>Physical</a:t>
            </a:r>
          </a:p>
          <a:p>
            <a:r>
              <a:rPr lang="en-US" dirty="0"/>
              <a:t>Cache Size</a:t>
            </a:r>
          </a:p>
          <a:p>
            <a:r>
              <a:rPr lang="en-US" dirty="0"/>
              <a:t>Mapping Function</a:t>
            </a:r>
          </a:p>
          <a:p>
            <a:pPr lvl="1"/>
            <a:r>
              <a:rPr lang="en-US" dirty="0"/>
              <a:t>Direct</a:t>
            </a:r>
          </a:p>
          <a:p>
            <a:pPr lvl="1"/>
            <a:r>
              <a:rPr lang="en-US" dirty="0"/>
              <a:t>Associative</a:t>
            </a:r>
          </a:p>
          <a:p>
            <a:pPr lvl="1"/>
            <a:r>
              <a:rPr lang="en-US" dirty="0"/>
              <a:t>Set Associative</a:t>
            </a:r>
          </a:p>
          <a:p>
            <a:r>
              <a:rPr lang="en-US" dirty="0" smtClean="0"/>
              <a:t>Line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Cache Design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Replacement Algorithm</a:t>
            </a:r>
          </a:p>
          <a:p>
            <a:pPr lvl="1"/>
            <a:r>
              <a:rPr lang="en-US" dirty="0" smtClean="0"/>
              <a:t>Least Recently Used (LRU)</a:t>
            </a:r>
          </a:p>
          <a:p>
            <a:pPr lvl="1"/>
            <a:r>
              <a:rPr lang="en-US" dirty="0" smtClean="0"/>
              <a:t>First in First out (FIFO)</a:t>
            </a:r>
          </a:p>
          <a:p>
            <a:pPr lvl="1"/>
            <a:r>
              <a:rPr lang="en-US" dirty="0" smtClean="0"/>
              <a:t>Least Frequently Used (LFU)</a:t>
            </a:r>
          </a:p>
          <a:p>
            <a:pPr lvl="1"/>
            <a:r>
              <a:rPr lang="en-US" dirty="0" smtClean="0"/>
              <a:t>Random</a:t>
            </a:r>
          </a:p>
          <a:p>
            <a:r>
              <a:rPr lang="en-US" dirty="0" smtClean="0"/>
              <a:t>Write Policy</a:t>
            </a:r>
          </a:p>
          <a:p>
            <a:pPr lvl="1"/>
            <a:r>
              <a:rPr lang="en-US" dirty="0" smtClean="0"/>
              <a:t>Write through</a:t>
            </a:r>
          </a:p>
          <a:p>
            <a:pPr lvl="1"/>
            <a:r>
              <a:rPr lang="en-US" dirty="0" smtClean="0"/>
              <a:t>Write back</a:t>
            </a:r>
          </a:p>
          <a:p>
            <a:pPr lvl="1"/>
            <a:r>
              <a:rPr lang="en-US" dirty="0" smtClean="0"/>
              <a:t>Write once</a:t>
            </a:r>
          </a:p>
          <a:p>
            <a:r>
              <a:rPr lang="en-US" dirty="0" smtClean="0"/>
              <a:t>Number of Caches</a:t>
            </a:r>
          </a:p>
          <a:p>
            <a:pPr lvl="1"/>
            <a:r>
              <a:rPr lang="en-US" dirty="0" smtClean="0"/>
              <a:t>Single or two level</a:t>
            </a:r>
          </a:p>
          <a:p>
            <a:pPr lvl="1"/>
            <a:r>
              <a:rPr lang="en-US" dirty="0" smtClean="0"/>
              <a:t>Unified or Split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5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“Computer Organization and Architecture”</a:t>
            </a:r>
          </a:p>
          <a:p>
            <a:r>
              <a:rPr lang="en-US" dirty="0"/>
              <a:t>Author “William Stallings”</a:t>
            </a:r>
          </a:p>
          <a:p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r>
              <a:rPr lang="en-US" dirty="0"/>
              <a:t>Chapter </a:t>
            </a:r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Section 2.2</a:t>
            </a:r>
            <a:endParaRPr lang="en-US" dirty="0"/>
          </a:p>
          <a:p>
            <a:r>
              <a:rPr lang="en-US" dirty="0"/>
              <a:t>Chapter </a:t>
            </a:r>
            <a:r>
              <a:rPr lang="en-US" dirty="0" smtClean="0"/>
              <a:t>4</a:t>
            </a:r>
            <a:endParaRPr lang="en-US" dirty="0"/>
          </a:p>
          <a:p>
            <a:pPr lvl="1"/>
            <a:r>
              <a:rPr lang="en-US" dirty="0"/>
              <a:t>Section </a:t>
            </a:r>
            <a:r>
              <a:rPr lang="en-US" dirty="0" smtClean="0"/>
              <a:t>4.1</a:t>
            </a:r>
            <a:endParaRPr lang="en-US" dirty="0"/>
          </a:p>
          <a:p>
            <a:pPr lvl="1"/>
            <a:r>
              <a:rPr lang="en-US" dirty="0"/>
              <a:t>Section </a:t>
            </a:r>
            <a:r>
              <a:rPr lang="en-US" dirty="0" smtClean="0"/>
              <a:t>4.2</a:t>
            </a:r>
          </a:p>
          <a:p>
            <a:pPr lvl="1"/>
            <a:r>
              <a:rPr lang="en-US" dirty="0" smtClean="0"/>
              <a:t>Section 4.3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6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for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Cost of systems continues to drop whereas performance and capacity continue to rise</a:t>
            </a:r>
          </a:p>
          <a:p>
            <a:r>
              <a:rPr lang="en-US" dirty="0" smtClean="0"/>
              <a:t>Today application programs are very complex and power hungry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Speech recognition</a:t>
            </a:r>
          </a:p>
          <a:p>
            <a:pPr lvl="1"/>
            <a:r>
              <a:rPr lang="en-US" dirty="0" smtClean="0"/>
              <a:t>Videoconferencing</a:t>
            </a:r>
          </a:p>
          <a:p>
            <a:pPr lvl="1"/>
            <a:r>
              <a:rPr lang="en-US" dirty="0" smtClean="0"/>
              <a:t>Multimedia authoring</a:t>
            </a:r>
          </a:p>
          <a:p>
            <a:pPr lvl="1"/>
            <a:r>
              <a:rPr lang="en-US" dirty="0" smtClean="0"/>
              <a:t>Simulation modeling</a:t>
            </a:r>
          </a:p>
          <a:p>
            <a:r>
              <a:rPr lang="en-US" dirty="0" smtClean="0"/>
              <a:t>We have to see how can we use the microprocessor in a way to utilize all it’s clock cycles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5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Microprocessor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Processor is not used at its full throttle always</a:t>
            </a:r>
          </a:p>
          <a:p>
            <a:r>
              <a:rPr lang="en-US" dirty="0" smtClean="0"/>
              <a:t>How to keep processor busy and get maximum out of it?</a:t>
            </a:r>
          </a:p>
          <a:p>
            <a:pPr lvl="1"/>
            <a:r>
              <a:rPr lang="en-US" dirty="0" smtClean="0"/>
              <a:t>Branch Prediction</a:t>
            </a:r>
          </a:p>
          <a:p>
            <a:pPr lvl="2"/>
            <a:r>
              <a:rPr lang="en-US" dirty="0" smtClean="0"/>
              <a:t>Processor predicts which branches or groups of instructions are likely to be executed next</a:t>
            </a:r>
          </a:p>
          <a:p>
            <a:pPr lvl="1"/>
            <a:r>
              <a:rPr lang="en-US" dirty="0" smtClean="0"/>
              <a:t>Data Flow Analysis</a:t>
            </a:r>
          </a:p>
          <a:p>
            <a:pPr lvl="2"/>
            <a:r>
              <a:rPr lang="en-US" dirty="0" smtClean="0"/>
              <a:t>Processor analyzes which instructions are dependent on each other</a:t>
            </a:r>
          </a:p>
          <a:p>
            <a:pPr lvl="1"/>
            <a:r>
              <a:rPr lang="en-US" dirty="0" smtClean="0"/>
              <a:t>Speculative Execution</a:t>
            </a:r>
          </a:p>
          <a:p>
            <a:pPr lvl="2"/>
            <a:r>
              <a:rPr lang="en-US" dirty="0" smtClean="0"/>
              <a:t>Processors execute instructions ahead of their actual appearance in the program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Processor power has increased rapidly</a:t>
            </a:r>
          </a:p>
          <a:p>
            <a:pPr lvl="1"/>
            <a:r>
              <a:rPr lang="en-US" dirty="0" smtClean="0"/>
              <a:t>… what about the speed of other components of computer?</a:t>
            </a:r>
          </a:p>
          <a:p>
            <a:r>
              <a:rPr lang="en-US" dirty="0" smtClean="0"/>
              <a:t>Slow data transfer rate between main memory and processor </a:t>
            </a:r>
          </a:p>
          <a:p>
            <a:r>
              <a:rPr lang="en-US" dirty="0" smtClean="0"/>
              <a:t>If memory fails to keep pace with processor, the processor has to stall in a wait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7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and Memory Performance Gap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199" y="1676400"/>
            <a:ext cx="6936201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9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Tips to Increase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tackle this problem of speed between processor and </a:t>
            </a:r>
            <a:r>
              <a:rPr lang="en-US" smtClean="0"/>
              <a:t>main memory?</a:t>
            </a:r>
            <a:endParaRPr lang="en-US" dirty="0" smtClean="0"/>
          </a:p>
          <a:p>
            <a:pPr lvl="1"/>
            <a:r>
              <a:rPr lang="en-US" dirty="0" smtClean="0"/>
              <a:t>Increase data bus size</a:t>
            </a:r>
          </a:p>
          <a:p>
            <a:pPr lvl="1"/>
            <a:r>
              <a:rPr lang="en-US" dirty="0" smtClean="0"/>
              <a:t>Include a cache in DRAM to make it more efficient</a:t>
            </a:r>
          </a:p>
          <a:p>
            <a:pPr lvl="1"/>
            <a:r>
              <a:rPr lang="en-US" dirty="0" smtClean="0"/>
              <a:t>Reduce frequency of memory access</a:t>
            </a:r>
          </a:p>
          <a:p>
            <a:pPr lvl="1"/>
            <a:r>
              <a:rPr lang="en-US" dirty="0" smtClean="0"/>
              <a:t>Increase the interconnect bandwidth between processor and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5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 Data Rate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77750"/>
            <a:ext cx="7543800" cy="4928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0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 in Chip Organization and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hardware speed of processor</a:t>
            </a:r>
          </a:p>
          <a:p>
            <a:pPr lvl="1"/>
            <a:r>
              <a:rPr lang="en-US" dirty="0" smtClean="0"/>
              <a:t>Shrinking the size of logic gates on processor reduces the propagation delay among them</a:t>
            </a:r>
          </a:p>
          <a:p>
            <a:r>
              <a:rPr lang="en-US" dirty="0" smtClean="0"/>
              <a:t>Increase size and speed of cache that is near to processor</a:t>
            </a:r>
          </a:p>
          <a:p>
            <a:pPr lvl="1"/>
            <a:r>
              <a:rPr lang="en-US" dirty="0" smtClean="0"/>
              <a:t>A portion of processor can be dedicated to cache</a:t>
            </a:r>
          </a:p>
          <a:p>
            <a:r>
              <a:rPr lang="en-US" dirty="0" smtClean="0"/>
              <a:t>Changing the processor organization and architecture that can increase the instruction execution</a:t>
            </a:r>
          </a:p>
          <a:p>
            <a:pPr lvl="1"/>
            <a:r>
              <a:rPr lang="en-US" dirty="0" smtClean="0"/>
              <a:t>Using parallelism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710</Words>
  <Application>Microsoft Office PowerPoint</Application>
  <PresentationFormat>On-screen Show (4:3)</PresentationFormat>
  <Paragraphs>160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Computer Performance and Cache Memory</vt:lpstr>
      <vt:lpstr>Book Chapter</vt:lpstr>
      <vt:lpstr>Designing for Performance</vt:lpstr>
      <vt:lpstr>Microprocessor Speed</vt:lpstr>
      <vt:lpstr>Performance Balance</vt:lpstr>
      <vt:lpstr>Processor and Memory Performance Gap</vt:lpstr>
      <vt:lpstr>Some Tips to Increase Speed</vt:lpstr>
      <vt:lpstr>I/O Device Data Rate</vt:lpstr>
      <vt:lpstr>Improvement in Chip Organization and Architecture</vt:lpstr>
      <vt:lpstr>Memory Hierarchy</vt:lpstr>
      <vt:lpstr>Memory Hierarchy</vt:lpstr>
      <vt:lpstr>Cache Memory</vt:lpstr>
      <vt:lpstr>Cache Operation</vt:lpstr>
      <vt:lpstr>Cache Memory Operation</vt:lpstr>
      <vt:lpstr>Cache Performance</vt:lpstr>
      <vt:lpstr>Elements of Cache Design (1/2)</vt:lpstr>
      <vt:lpstr>Elements of Cache Design (2/2)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Afzaal</dc:creator>
  <cp:lastModifiedBy>Irfan</cp:lastModifiedBy>
  <cp:revision>101</cp:revision>
  <dcterms:created xsi:type="dcterms:W3CDTF">2013-07-22T06:13:10Z</dcterms:created>
  <dcterms:modified xsi:type="dcterms:W3CDTF">2016-09-01T03:48:19Z</dcterms:modified>
</cp:coreProperties>
</file>