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5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1CF6"/>
    <a:srgbClr val="DFE4A0"/>
    <a:srgbClr val="D2D979"/>
    <a:srgbClr val="C0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solidFill>
            <a:srgbClr val="DFE4A0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B1CF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151-9CC6-4481-86BA-8837BB35D3CB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151-9CC6-4481-86BA-8837BB35D3CB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151-9CC6-4481-86BA-8837BB35D3CB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151-9CC6-4481-86BA-8837BB35D3CB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151-9CC6-4481-86BA-8837BB35D3CB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151-9CC6-4481-86BA-8837BB35D3CB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151-9CC6-4481-86BA-8837BB35D3CB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151-9CC6-4481-86BA-8837BB35D3CB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151-9CC6-4481-86BA-8837BB35D3CB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151-9CC6-4481-86BA-8837BB35D3CB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151-9CC6-4481-86BA-8837BB35D3CB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C4151-9CC6-4481-86BA-8837BB35D3CB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E4B6-02CD-4B67-A194-478873D43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b="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737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565FF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60D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CFD9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/>
              <a:t>Symbolic </a:t>
            </a:r>
            <a:r>
              <a:rPr lang="en-US" dirty="0" smtClean="0"/>
              <a:t>Constants, Data Related Operators </a:t>
            </a:r>
            <a:r>
              <a:rPr lang="en-US" dirty="0"/>
              <a:t>, Directives &amp; Addressing Modes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</a:t>
            </a:r>
            <a:r>
              <a:rPr lang="en-US" dirty="0" err="1" smtClean="0"/>
              <a:t>HabibUllah</a:t>
            </a:r>
            <a:endParaRPr lang="en-US" dirty="0" smtClean="0"/>
          </a:p>
          <a:p>
            <a:r>
              <a:rPr lang="en-US" dirty="0" smtClean="0"/>
              <a:t>Habib.Wattoo@nu.edu.pk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OFFSET Operator</a:t>
            </a:r>
            <a:r>
              <a:rPr lang="en-US" dirty="0"/>
              <a:t>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752600"/>
            <a:ext cx="211788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DB 10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670518"/>
            <a:ext cx="42659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, OFFSET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var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30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PTR Operator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source and destination in an assembly instruction have different types</a:t>
            </a:r>
          </a:p>
          <a:p>
            <a:r>
              <a:rPr lang="en-US" dirty="0" smtClean="0"/>
              <a:t>How to handle this situation?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/>
              <a:t> </a:t>
            </a:r>
            <a:r>
              <a:rPr lang="en-US" dirty="0" smtClean="0"/>
              <a:t>moves first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bytes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/>
              <a:t> into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is an assembly directive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DW</a:t>
            </a:r>
            <a:r>
              <a:rPr lang="en-US" dirty="0" smtClean="0"/>
              <a:t> etc.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/>
              <a:t> is source operand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362200" y="3758625"/>
            <a:ext cx="4381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, X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87256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PTR Operator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x86 processors store data in little endian format</a:t>
            </a:r>
          </a:p>
          <a:p>
            <a:r>
              <a:rPr lang="en-US" dirty="0" smtClean="0"/>
              <a:t>So lower addressed byte in memory contains least significant byte of 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/>
              <a:t> moves the first byte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/>
              <a:t> into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</a:t>
            </a:r>
            <a:r>
              <a:rPr lang="en-US" dirty="0" smtClean="0"/>
              <a:t> which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80h</a:t>
            </a:r>
            <a:r>
              <a:rPr lang="en-US" dirty="0" smtClean="0"/>
              <a:t> in this case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90800" y="4114800"/>
            <a:ext cx="405110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DW 9A80h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al, DB PTR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var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5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the size of a single element of a variable in bytes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103" y="2819400"/>
            <a:ext cx="29770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var1 DB 9Ah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ar2 DD 9A80h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8634" y="4532293"/>
            <a:ext cx="21178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TYPE var1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TYPE var2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2313" y="4532293"/>
            <a:ext cx="2206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/>
              <a:buChar char="à"/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Returns 1</a:t>
            </a:r>
          </a:p>
          <a:p>
            <a:pPr marL="457200" indent="-457200">
              <a:buFont typeface="Wingdings"/>
              <a:buChar char="à"/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Returns 4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11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LENGTHOF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the number of elements in array or string appearing on the first line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103" y="2819400"/>
            <a:ext cx="44807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DB 9Ah, 0Ch, 81h</a:t>
            </a: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DB “Hello”,0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8634" y="4608493"/>
            <a:ext cx="27622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LENGTHOF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arr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LENGTHOF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4800" y="4608493"/>
            <a:ext cx="2206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/>
              <a:buChar char="à"/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Returns 3</a:t>
            </a:r>
          </a:p>
          <a:p>
            <a:pPr marL="457200" indent="-457200">
              <a:buFont typeface="Wingdings"/>
              <a:buChar char="à"/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Returns 6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06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SIZEOF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total size in bytes of a variable, array or string</a:t>
            </a:r>
          </a:p>
          <a:p>
            <a:r>
              <a:rPr lang="en-US" dirty="0" smtClean="0"/>
              <a:t>Total size is obtained by multiplying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dirty="0" smtClean="0"/>
              <a:t>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LENGTHOF</a:t>
            </a:r>
            <a:r>
              <a:rPr lang="en-US" dirty="0" smtClean="0"/>
              <a:t> values of a variable or array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103" y="3657600"/>
            <a:ext cx="57695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DW 109Ah, 6B0Ch, 2681h</a:t>
            </a: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DB “Hello World!”,0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8634" y="5181600"/>
            <a:ext cx="23326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SIZEOF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arr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SIZEOF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4800" y="5181600"/>
            <a:ext cx="24064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/>
              <a:buChar char="à"/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Returns 6</a:t>
            </a:r>
          </a:p>
          <a:p>
            <a:pPr marL="457200" indent="-457200">
              <a:buFont typeface="Wingdings"/>
              <a:buChar char="à"/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Returns 13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86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to give a group name to some variables </a:t>
            </a:r>
          </a:p>
          <a:p>
            <a:r>
              <a:rPr lang="en-US" dirty="0" smtClean="0"/>
              <a:t>Inserts a label with a size attribute without allocating any storage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2905" y="3733800"/>
            <a:ext cx="27622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lab LABEL DB</a:t>
            </a: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DW 1234h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44205" y="3733800"/>
            <a:ext cx="25474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al, lab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44205" y="4876800"/>
            <a:ext cx="2797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contains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34h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44205" y="5420380"/>
            <a:ext cx="3990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Why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34h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and not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12h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?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27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 Directive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align a variable on 1, 2, 4 or 16 bytes</a:t>
            </a:r>
          </a:p>
          <a:p>
            <a:r>
              <a:rPr lang="en-US" dirty="0" smtClean="0"/>
              <a:t>Why align?</a:t>
            </a:r>
          </a:p>
          <a:p>
            <a:pPr lvl="1"/>
            <a:r>
              <a:rPr lang="en-US" dirty="0" smtClean="0"/>
              <a:t>Because CPU  can process data stored at even-numbered addresses more quickly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3733800"/>
            <a:ext cx="14734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 DB ?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DW ?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 DB ?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d DD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8522" y="4172278"/>
            <a:ext cx="150554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/>
              <a:buChar char="à"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0000</a:t>
            </a:r>
          </a:p>
          <a:p>
            <a:pPr marL="457200" indent="-457200">
              <a:buFont typeface="Wingdings"/>
              <a:buChar char="à"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0001</a:t>
            </a:r>
          </a:p>
          <a:p>
            <a:pPr marL="457200" indent="-457200">
              <a:buFont typeface="Wingdings"/>
              <a:buChar char="à"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0003</a:t>
            </a:r>
          </a:p>
          <a:p>
            <a:pPr marL="457200" indent="-457200">
              <a:buFont typeface="Wingdings"/>
              <a:buChar char="à"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0005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6262" y="3743980"/>
            <a:ext cx="1503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67561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Directive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align previous data on even addresses?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2743200"/>
            <a:ext cx="168828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 DB ?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ALIGN 2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DW ?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 DB ?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ALIGN 2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d DD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99860" y="3200400"/>
            <a:ext cx="150554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/>
              <a:buChar char="à"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0000</a:t>
            </a: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Wingdings"/>
              <a:buChar char="à"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0002</a:t>
            </a:r>
          </a:p>
          <a:p>
            <a:pPr marL="457200" indent="-457200">
              <a:buFont typeface="Wingdings"/>
              <a:buChar char="à"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0004</a:t>
            </a: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Wingdings"/>
              <a:buChar char="à"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0006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2932" y="2743200"/>
            <a:ext cx="1503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318820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Addresses…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down the addresses of these data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2691348"/>
            <a:ext cx="1475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 DB ?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ALIGN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2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 DB ?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ALIGN 4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 DW ?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ALIGN 2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 DD ?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ALIGN 8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 DW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2260" y="3063766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/>
              <a:buChar char="à"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2260" y="2438400"/>
            <a:ext cx="1503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Address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2260" y="3786269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/>
              <a:buChar char="à"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2260" y="4508772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/>
              <a:buChar char="à"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2260" y="5231275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/>
              <a:buChar char="à"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52260" y="5953780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/>
              <a:buChar char="à"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43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Chapter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“Assembly Language for x86 Processors”</a:t>
            </a:r>
          </a:p>
          <a:p>
            <a:r>
              <a:rPr lang="en-US" dirty="0"/>
              <a:t>Author “Kip R. Irvine”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Chapter </a:t>
            </a:r>
            <a:r>
              <a:rPr lang="en-US" dirty="0" smtClean="0"/>
              <a:t>3</a:t>
            </a:r>
            <a:endParaRPr lang="en-US" dirty="0"/>
          </a:p>
          <a:p>
            <a:pPr lvl="1"/>
            <a:r>
              <a:rPr lang="en-US" dirty="0"/>
              <a:t>Section </a:t>
            </a:r>
            <a:r>
              <a:rPr lang="en-US" dirty="0" smtClean="0"/>
              <a:t>3.5</a:t>
            </a:r>
          </a:p>
          <a:p>
            <a:r>
              <a:rPr lang="en-US" dirty="0"/>
              <a:t>Chapter 4</a:t>
            </a:r>
          </a:p>
          <a:p>
            <a:pPr lvl="1"/>
            <a:r>
              <a:rPr lang="en-US" dirty="0"/>
              <a:t>Section </a:t>
            </a:r>
            <a:r>
              <a:rPr lang="en-US" dirty="0" smtClean="0"/>
              <a:t>4.3</a:t>
            </a:r>
          </a:p>
          <a:p>
            <a:r>
              <a:rPr lang="en-US" dirty="0"/>
              <a:t>“Computer Organization and Architecture”</a:t>
            </a:r>
          </a:p>
          <a:p>
            <a:r>
              <a:rPr lang="en-US" dirty="0"/>
              <a:t>Author “William Stallings”</a:t>
            </a:r>
          </a:p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Chapter 11</a:t>
            </a:r>
          </a:p>
          <a:p>
            <a:pPr lvl="1"/>
            <a:r>
              <a:rPr lang="en-US" dirty="0"/>
              <a:t>Section 11.1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set of mechanism by which an instruction can specify how to obtain its operands</a:t>
            </a:r>
          </a:p>
          <a:p>
            <a:r>
              <a:rPr lang="en-US" dirty="0" smtClean="0"/>
              <a:t>An operand address provides the location where the data to be processed is stored</a:t>
            </a:r>
          </a:p>
          <a:p>
            <a:r>
              <a:rPr lang="en-US" dirty="0" smtClean="0"/>
              <a:t>In an assembly instruction, the destination may be a register or memory location</a:t>
            </a:r>
          </a:p>
          <a:p>
            <a:r>
              <a:rPr lang="en-US" dirty="0" smtClean="0"/>
              <a:t>Source may be an immediate value or the address of the source data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4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Immediate</a:t>
            </a:r>
          </a:p>
          <a:p>
            <a:r>
              <a:rPr lang="en-US" dirty="0" smtClean="0"/>
              <a:t>Direct</a:t>
            </a:r>
          </a:p>
          <a:p>
            <a:r>
              <a:rPr lang="en-US" dirty="0" smtClean="0"/>
              <a:t>Indirect</a:t>
            </a:r>
          </a:p>
          <a:p>
            <a:r>
              <a:rPr lang="en-US" dirty="0" smtClean="0"/>
              <a:t>Register</a:t>
            </a:r>
          </a:p>
          <a:p>
            <a:r>
              <a:rPr lang="en-US" dirty="0" smtClean="0"/>
              <a:t>Register Indirect</a:t>
            </a:r>
          </a:p>
          <a:p>
            <a:r>
              <a:rPr lang="en-US" dirty="0" smtClean="0"/>
              <a:t>Displacement</a:t>
            </a:r>
          </a:p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4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Notations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next slides, we use the following notations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denotes the contents of an address field in the instruction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denotes the contents of an address field in the instruction that refers to a register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EA</a:t>
            </a:r>
            <a:r>
              <a:rPr lang="en-US" dirty="0" smtClean="0"/>
              <a:t> is the actual effective address of the location containing the referenced operand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b="1" dirty="0" smtClean="0">
                <a:solidFill>
                  <a:srgbClr val="FF0000"/>
                </a:solidFill>
              </a:rPr>
              <a:t>X]</a:t>
            </a:r>
            <a:r>
              <a:rPr lang="en-US" dirty="0" smtClean="0"/>
              <a:t> denotes the contents of memory location X or register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3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</a:t>
            </a:r>
            <a:r>
              <a:rPr lang="en-US" dirty="0" smtClean="0"/>
              <a:t>Addressing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form of addressing where operand value is present in the instruction</a:t>
            </a:r>
          </a:p>
          <a:p>
            <a:r>
              <a:rPr lang="en-US" dirty="0" smtClean="0"/>
              <a:t>No memory reference other than instruction fetch is required to obtain the operand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988114"/>
              </p:ext>
            </p:extLst>
          </p:nvPr>
        </p:nvGraphicFramePr>
        <p:xfrm>
          <a:off x="2590799" y="4369326"/>
          <a:ext cx="38862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973"/>
                <a:gridCol w="2963228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Operand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19647" y="3530025"/>
            <a:ext cx="2900153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Operand = A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29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Addressing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16322" y="2362200"/>
            <a:ext cx="3393878" cy="107721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MOV AL,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10h</a:t>
            </a:r>
          </a:p>
        </p:txBody>
      </p:sp>
    </p:spTree>
    <p:extLst>
      <p:ext uri="{BB962C8B-B14F-4D97-AF65-F5344CB8AC3E}">
        <p14:creationId xmlns:p14="http://schemas.microsoft.com/office/powerpoint/2010/main" val="319497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Addressing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 access to the data segment is required in direct addressing mode</a:t>
            </a:r>
          </a:p>
          <a:p>
            <a:r>
              <a:rPr lang="en-US" dirty="0" smtClean="0"/>
              <a:t>Address field contains the effective address of operand</a:t>
            </a:r>
          </a:p>
          <a:p>
            <a:r>
              <a:rPr lang="en-US" dirty="0" smtClean="0"/>
              <a:t>Base address of segment and offset of storage location is required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79234" y="5054025"/>
            <a:ext cx="1665841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 = A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8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Addressing </a:t>
            </a:r>
            <a:r>
              <a:rPr lang="en-US" dirty="0" smtClean="0"/>
              <a:t>(2/3)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969117"/>
              </p:ext>
            </p:extLst>
          </p:nvPr>
        </p:nvGraphicFramePr>
        <p:xfrm>
          <a:off x="1644869" y="2067560"/>
          <a:ext cx="3429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837"/>
                <a:gridCol w="2512163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819400" y="16764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730240" y="2367150"/>
            <a:ext cx="1828800" cy="3341132"/>
            <a:chOff x="6248400" y="2754868"/>
            <a:chExt cx="1828800" cy="3341132"/>
          </a:xfrm>
        </p:grpSpPr>
        <p:sp>
          <p:nvSpPr>
            <p:cNvPr id="8" name="Rectangle 7"/>
            <p:cNvSpPr/>
            <p:nvPr/>
          </p:nvSpPr>
          <p:spPr>
            <a:xfrm>
              <a:off x="6248400" y="5730240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48400" y="5354490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48400" y="4978737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400" y="4602984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48400" y="3851478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48400" y="3475725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8400" y="3099972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8400" y="4227231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29400" y="2754868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16482" y="4191000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Operand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0" name="Elbow Connector 19"/>
          <p:cNvCxnSpPr>
            <a:endCxn id="15" idx="1"/>
          </p:cNvCxnSpPr>
          <p:nvPr/>
        </p:nvCxnSpPr>
        <p:spPr>
          <a:xfrm>
            <a:off x="3810000" y="2407486"/>
            <a:ext cx="1920240" cy="1614907"/>
          </a:xfrm>
          <a:prstGeom prst="bentConnector3">
            <a:avLst>
              <a:gd name="adj1" fmla="val -82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76800" y="50292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298247" y="5333682"/>
            <a:ext cx="431993" cy="31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Brace 36"/>
          <p:cNvSpPr/>
          <p:nvPr/>
        </p:nvSpPr>
        <p:spPr>
          <a:xfrm>
            <a:off x="7556936" y="4215266"/>
            <a:ext cx="228600" cy="1117266"/>
          </a:xfrm>
          <a:prstGeom prst="rightBrace">
            <a:avLst>
              <a:gd name="adj1" fmla="val 53663"/>
              <a:gd name="adj2" fmla="val 493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725102" y="4545568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Offset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36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Addressing </a:t>
            </a:r>
            <a:r>
              <a:rPr lang="en-US" dirty="0" smtClean="0"/>
              <a:t>(3/3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2238613"/>
            <a:ext cx="705834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DB 10h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MOV al,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MOV al, [102h] ;same as above</a:t>
            </a:r>
          </a:p>
        </p:txBody>
      </p:sp>
    </p:spTree>
    <p:extLst>
      <p:ext uri="{BB962C8B-B14F-4D97-AF65-F5344CB8AC3E}">
        <p14:creationId xmlns:p14="http://schemas.microsoft.com/office/powerpoint/2010/main" val="106795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Addressing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cell pointed  by address field contains the address of the operand</a:t>
            </a:r>
          </a:p>
          <a:p>
            <a:r>
              <a:rPr lang="en-US" dirty="0" smtClean="0"/>
              <a:t>One major advantage is to reference more words if address field is less than word length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Indirect addressing can be nested or cascaded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05200" y="3682425"/>
            <a:ext cx="2159566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 = [A]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5206425"/>
            <a:ext cx="2653290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 = [[A]]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93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Addressing </a:t>
            </a:r>
            <a:r>
              <a:rPr lang="en-US" dirty="0" smtClean="0"/>
              <a:t>(2/3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550058"/>
              </p:ext>
            </p:extLst>
          </p:nvPr>
        </p:nvGraphicFramePr>
        <p:xfrm>
          <a:off x="1644869" y="2067560"/>
          <a:ext cx="3429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837"/>
                <a:gridCol w="2512163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819400" y="16764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686098" y="2367150"/>
            <a:ext cx="1919115" cy="3341132"/>
            <a:chOff x="6204258" y="2754868"/>
            <a:chExt cx="1919115" cy="3341132"/>
          </a:xfrm>
        </p:grpSpPr>
        <p:sp>
          <p:nvSpPr>
            <p:cNvPr id="20" name="Rectangle 19"/>
            <p:cNvSpPr/>
            <p:nvPr/>
          </p:nvSpPr>
          <p:spPr>
            <a:xfrm>
              <a:off x="6248400" y="5730240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48400" y="5354490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248400" y="4978737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248400" y="4602984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48400" y="3851478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248400" y="3475725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48400" y="3099972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248400" y="4227231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29400" y="2754868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04258" y="4992116"/>
              <a:ext cx="19191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Pointer to Operand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0" name="Elbow Connector 29"/>
          <p:cNvCxnSpPr>
            <a:endCxn id="22" idx="1"/>
          </p:cNvCxnSpPr>
          <p:nvPr/>
        </p:nvCxnSpPr>
        <p:spPr>
          <a:xfrm rot="16200000" flipH="1">
            <a:off x="3586914" y="2630572"/>
            <a:ext cx="2366413" cy="1920240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76800" y="50292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298247" y="5333682"/>
            <a:ext cx="431993" cy="31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98322" y="346957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Operand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Elbow Connector 37"/>
          <p:cNvCxnSpPr>
            <a:stCxn id="22" idx="3"/>
            <a:endCxn id="24" idx="3"/>
          </p:cNvCxnSpPr>
          <p:nvPr/>
        </p:nvCxnSpPr>
        <p:spPr>
          <a:xfrm flipV="1">
            <a:off x="7559040" y="3646640"/>
            <a:ext cx="12700" cy="1127259"/>
          </a:xfrm>
          <a:prstGeom prst="bentConnector3">
            <a:avLst>
              <a:gd name="adj1" fmla="val 180000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by associating an identifier with an integer expression or text</a:t>
            </a:r>
          </a:p>
          <a:p>
            <a:r>
              <a:rPr lang="en-US" dirty="0" smtClean="0"/>
              <a:t>Identifier also called symbol</a:t>
            </a:r>
          </a:p>
          <a:p>
            <a:r>
              <a:rPr lang="en-US" dirty="0" smtClean="0"/>
              <a:t>Different from a variable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Symbols do </a:t>
            </a:r>
            <a:r>
              <a:rPr lang="en-US" b="1" dirty="0">
                <a:solidFill>
                  <a:srgbClr val="FF0000"/>
                </a:solidFill>
              </a:rPr>
              <a:t>not reserve storage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Symbols cannot </a:t>
            </a:r>
            <a:r>
              <a:rPr lang="en-US" b="1" dirty="0">
                <a:solidFill>
                  <a:srgbClr val="FF0000"/>
                </a:solidFill>
              </a:rPr>
              <a:t>change at </a:t>
            </a:r>
            <a:r>
              <a:rPr lang="en-US" b="1" dirty="0" smtClean="0">
                <a:solidFill>
                  <a:srgbClr val="FF0000"/>
                </a:solidFill>
              </a:rPr>
              <a:t>runtime</a:t>
            </a:r>
          </a:p>
          <a:p>
            <a:r>
              <a:rPr lang="en-US" dirty="0" smtClean="0"/>
              <a:t>Symbols can be created by using equal-sign directive, EQU and TEXTEQU 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5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Addressing </a:t>
            </a:r>
            <a:r>
              <a:rPr lang="en-US" dirty="0" smtClean="0"/>
              <a:t>(3/3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36898" y="2209800"/>
            <a:ext cx="340670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DB 10h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DW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MOV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MOV al, [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8004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Addressing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direct addressing</a:t>
            </a:r>
          </a:p>
          <a:p>
            <a:r>
              <a:rPr lang="en-US" dirty="0" smtClean="0"/>
              <a:t>In this mode, a register contains the operand</a:t>
            </a:r>
          </a:p>
          <a:p>
            <a:r>
              <a:rPr lang="en-US" dirty="0" smtClean="0"/>
              <a:t>Depending upon the instruction, the register may be the first operand, the second operand or both</a:t>
            </a:r>
          </a:p>
          <a:p>
            <a:r>
              <a:rPr lang="en-US" dirty="0" smtClean="0"/>
              <a:t>Processing data between register does not involve memory, so it provides fastest processing of data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15759" y="5181600"/>
            <a:ext cx="1665841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 = R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4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Addressing </a:t>
            </a:r>
            <a:r>
              <a:rPr lang="en-US" dirty="0" smtClean="0"/>
              <a:t>(2/3)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644511"/>
              </p:ext>
            </p:extLst>
          </p:nvPr>
        </p:nvGraphicFramePr>
        <p:xfrm>
          <a:off x="1676401" y="2067560"/>
          <a:ext cx="3429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599"/>
                <a:gridCol w="914401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819400" y="16764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48400" y="4591019"/>
            <a:ext cx="182880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248400" y="4215266"/>
            <a:ext cx="182880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248400" y="3463760"/>
            <a:ext cx="182880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248400" y="3088007"/>
            <a:ext cx="182880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248400" y="3839513"/>
            <a:ext cx="182880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584732" y="49530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16482" y="380328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Operand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Elbow Connector 32"/>
          <p:cNvCxnSpPr>
            <a:endCxn id="30" idx="1"/>
          </p:cNvCxnSpPr>
          <p:nvPr/>
        </p:nvCxnSpPr>
        <p:spPr>
          <a:xfrm rot="16200000" flipH="1">
            <a:off x="4640847" y="2414839"/>
            <a:ext cx="1614907" cy="1600200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75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Addressing </a:t>
            </a:r>
            <a:r>
              <a:rPr lang="en-US" dirty="0" smtClean="0"/>
              <a:t>(3/3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18903" y="2238613"/>
            <a:ext cx="297709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DB 10h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MOV al, ah</a:t>
            </a:r>
          </a:p>
        </p:txBody>
      </p:sp>
    </p:spTree>
    <p:extLst>
      <p:ext uri="{BB962C8B-B14F-4D97-AF65-F5344CB8AC3E}">
        <p14:creationId xmlns:p14="http://schemas.microsoft.com/office/powerpoint/2010/main" val="26645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Indirect Addressing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direct addressing that offset is combined with base address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lang="en-US" dirty="0" smtClean="0"/>
              <a:t> to get physical address</a:t>
            </a:r>
          </a:p>
          <a:p>
            <a:r>
              <a:rPr lang="en-US" dirty="0" smtClean="0"/>
              <a:t>Operand is in memory cell pointed  by contents of register R</a:t>
            </a:r>
          </a:p>
          <a:p>
            <a:r>
              <a:rPr lang="en-US" dirty="0" smtClean="0"/>
              <a:t>Offset lies in a pointer register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dirty="0" smtClean="0"/>
              <a:t>) or index register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31634" y="5130225"/>
            <a:ext cx="2159566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 = [R]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19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Indirect Addressing </a:t>
            </a:r>
            <a:r>
              <a:rPr lang="en-US" dirty="0" smtClean="0"/>
              <a:t>(2/3)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005371"/>
              </p:ext>
            </p:extLst>
          </p:nvPr>
        </p:nvGraphicFramePr>
        <p:xfrm>
          <a:off x="1676401" y="2067560"/>
          <a:ext cx="3429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599"/>
                <a:gridCol w="914401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19400" y="16764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241332" y="3489434"/>
            <a:ext cx="1919115" cy="2234325"/>
            <a:chOff x="2241332" y="3088007"/>
            <a:chExt cx="1919115" cy="2234325"/>
          </a:xfrm>
        </p:grpSpPr>
        <p:sp>
          <p:nvSpPr>
            <p:cNvPr id="7" name="Rectangle 6"/>
            <p:cNvSpPr/>
            <p:nvPr/>
          </p:nvSpPr>
          <p:spPr>
            <a:xfrm>
              <a:off x="2286000" y="4591019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86000" y="4215266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86000" y="3463760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86000" y="3088007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6000" y="3839513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2332" y="4953000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Registers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41332" y="4213888"/>
              <a:ext cx="19191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Pointer to Operand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" name="Elbow Connector 14"/>
          <p:cNvCxnSpPr>
            <a:endCxn id="8" idx="1"/>
          </p:cNvCxnSpPr>
          <p:nvPr/>
        </p:nvCxnSpPr>
        <p:spPr>
          <a:xfrm rot="5400000">
            <a:off x="2271401" y="2422774"/>
            <a:ext cx="2391398" cy="2362200"/>
          </a:xfrm>
          <a:prstGeom prst="bentConnector4">
            <a:avLst>
              <a:gd name="adj1" fmla="val 24420"/>
              <a:gd name="adj2" fmla="val 117018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715000" y="2367150"/>
            <a:ext cx="1828800" cy="3341132"/>
            <a:chOff x="6248400" y="2754868"/>
            <a:chExt cx="1828800" cy="3341132"/>
          </a:xfrm>
        </p:grpSpPr>
        <p:sp>
          <p:nvSpPr>
            <p:cNvPr id="20" name="Rectangle 19"/>
            <p:cNvSpPr/>
            <p:nvPr/>
          </p:nvSpPr>
          <p:spPr>
            <a:xfrm>
              <a:off x="6248400" y="5730240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48400" y="5354490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248400" y="4978737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248400" y="4602984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48400" y="3851478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248400" y="3475725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48400" y="3099972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248400" y="4227231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29400" y="2754868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16482" y="3857288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Operand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3" name="Elbow Connector 32"/>
          <p:cNvCxnSpPr>
            <a:stCxn id="8" idx="3"/>
            <a:endCxn id="24" idx="1"/>
          </p:cNvCxnSpPr>
          <p:nvPr/>
        </p:nvCxnSpPr>
        <p:spPr>
          <a:xfrm flipV="1">
            <a:off x="4114800" y="3646640"/>
            <a:ext cx="1600200" cy="1152933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76800" y="504086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298247" y="5333682"/>
            <a:ext cx="431993" cy="31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ight Brace 53"/>
          <p:cNvSpPr/>
          <p:nvPr/>
        </p:nvSpPr>
        <p:spPr>
          <a:xfrm>
            <a:off x="7543800" y="3865187"/>
            <a:ext cx="228600" cy="1467345"/>
          </a:xfrm>
          <a:prstGeom prst="rightBrace">
            <a:avLst>
              <a:gd name="adj1" fmla="val 53663"/>
              <a:gd name="adj2" fmla="val 493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696200" y="4419600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Offset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72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Indirect Addressing </a:t>
            </a:r>
            <a:r>
              <a:rPr lang="en-US" dirty="0" smtClean="0"/>
              <a:t>(3/3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38684" y="2238613"/>
            <a:ext cx="469551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DB 10h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MOV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OFFSET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MOV al, [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0807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Displacement Addressing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addressing mode, an instruction has two address fields</a:t>
            </a:r>
          </a:p>
          <a:p>
            <a:r>
              <a:rPr lang="en-US" dirty="0" smtClean="0"/>
              <a:t>Both these values are added to produce the effective address</a:t>
            </a:r>
            <a:endParaRPr lang="en-US" dirty="0"/>
          </a:p>
          <a:p>
            <a:r>
              <a:rPr lang="en-US" dirty="0" smtClean="0"/>
              <a:t>Displacement addressing can be used as </a:t>
            </a:r>
          </a:p>
          <a:p>
            <a:pPr lvl="1"/>
            <a:r>
              <a:rPr lang="en-US" dirty="0" smtClean="0"/>
              <a:t>Relative Addressing</a:t>
            </a:r>
          </a:p>
          <a:p>
            <a:pPr lvl="1"/>
            <a:r>
              <a:rPr lang="en-US" dirty="0" smtClean="0"/>
              <a:t>Base-Register Addressing</a:t>
            </a:r>
          </a:p>
          <a:p>
            <a:pPr lvl="1"/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25185" y="5282625"/>
            <a:ext cx="3147015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 = A + [R]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83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Displacement Addressing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776623"/>
              </p:ext>
            </p:extLst>
          </p:nvPr>
        </p:nvGraphicFramePr>
        <p:xfrm>
          <a:off x="1676401" y="2067560"/>
          <a:ext cx="3428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"/>
                <a:gridCol w="1219200"/>
                <a:gridCol w="12954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19400" y="16764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28800" y="3489434"/>
            <a:ext cx="1919115" cy="2234325"/>
            <a:chOff x="2241332" y="3088007"/>
            <a:chExt cx="1919115" cy="2234325"/>
          </a:xfrm>
        </p:grpSpPr>
        <p:sp>
          <p:nvSpPr>
            <p:cNvPr id="8" name="Rectangle 7"/>
            <p:cNvSpPr/>
            <p:nvPr/>
          </p:nvSpPr>
          <p:spPr>
            <a:xfrm>
              <a:off x="2286000" y="4591019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86000" y="4215266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86000" y="3463760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86000" y="3088007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6000" y="3839513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2332" y="4953000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Registers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41332" y="4213888"/>
              <a:ext cx="19191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Pointer to Operand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" name="Elbow Connector 14"/>
          <p:cNvCxnSpPr>
            <a:endCxn id="9" idx="1"/>
          </p:cNvCxnSpPr>
          <p:nvPr/>
        </p:nvCxnSpPr>
        <p:spPr>
          <a:xfrm rot="5400000">
            <a:off x="1320723" y="2919895"/>
            <a:ext cx="2432423" cy="1326932"/>
          </a:xfrm>
          <a:prstGeom prst="bentConnector4">
            <a:avLst>
              <a:gd name="adj1" fmla="val 32630"/>
              <a:gd name="adj2" fmla="val 142178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5715000" y="2367150"/>
            <a:ext cx="1828800" cy="3341132"/>
            <a:chOff x="6248400" y="2754868"/>
            <a:chExt cx="1828800" cy="3341132"/>
          </a:xfrm>
        </p:grpSpPr>
        <p:sp>
          <p:nvSpPr>
            <p:cNvPr id="17" name="Rectangle 16"/>
            <p:cNvSpPr/>
            <p:nvPr/>
          </p:nvSpPr>
          <p:spPr>
            <a:xfrm>
              <a:off x="6248400" y="5730240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48400" y="5354490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248400" y="4978737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248400" y="4602984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48400" y="3851478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248400" y="3475725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248400" y="3099972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48400" y="4227231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29400" y="2754868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16482" y="3857288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Operand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876800" y="504086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298247" y="5333682"/>
            <a:ext cx="431993" cy="31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Brace 29"/>
          <p:cNvSpPr/>
          <p:nvPr/>
        </p:nvSpPr>
        <p:spPr>
          <a:xfrm>
            <a:off x="7543800" y="3865187"/>
            <a:ext cx="228600" cy="1467345"/>
          </a:xfrm>
          <a:prstGeom prst="rightBrace">
            <a:avLst>
              <a:gd name="adj1" fmla="val 53663"/>
              <a:gd name="adj2" fmla="val 493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696200" y="4419600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Offset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Arrow Connector 39"/>
          <p:cNvCxnSpPr>
            <a:endCxn id="38" idx="0"/>
          </p:cNvCxnSpPr>
          <p:nvPr/>
        </p:nvCxnSpPr>
        <p:spPr>
          <a:xfrm>
            <a:off x="4457700" y="2419350"/>
            <a:ext cx="10668" cy="218418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3"/>
            <a:endCxn id="38" idx="2"/>
          </p:cNvCxnSpPr>
          <p:nvPr/>
        </p:nvCxnSpPr>
        <p:spPr>
          <a:xfrm>
            <a:off x="3702268" y="4799573"/>
            <a:ext cx="564932" cy="467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8" idx="6"/>
            <a:endCxn id="21" idx="1"/>
          </p:cNvCxnSpPr>
          <p:nvPr/>
        </p:nvCxnSpPr>
        <p:spPr>
          <a:xfrm flipV="1">
            <a:off x="4669536" y="3646640"/>
            <a:ext cx="1045464" cy="1157606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4267200" y="4603532"/>
            <a:ext cx="402336" cy="401427"/>
            <a:chOff x="4267200" y="4603532"/>
            <a:chExt cx="402336" cy="401427"/>
          </a:xfrm>
        </p:grpSpPr>
        <p:sp>
          <p:nvSpPr>
            <p:cNvPr id="38" name="Flowchart: Or 37"/>
            <p:cNvSpPr/>
            <p:nvPr/>
          </p:nvSpPr>
          <p:spPr>
            <a:xfrm>
              <a:off x="4267200" y="4603532"/>
              <a:ext cx="402336" cy="401427"/>
            </a:xfrm>
            <a:prstGeom prst="flowChar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4291866" y="4629961"/>
              <a:ext cx="356616" cy="35661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462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Address of next instruction is added to address field to produce EA</a:t>
            </a:r>
          </a:p>
          <a:p>
            <a:r>
              <a:rPr lang="en-US" dirty="0" smtClean="0"/>
              <a:t>Address of next instruction is got from PC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419600"/>
            <a:ext cx="3393878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 = A + [PC]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57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Equal-Sign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Associates a symbol name with an integer expression</a:t>
            </a:r>
          </a:p>
          <a:p>
            <a:endParaRPr lang="en-US" dirty="0"/>
          </a:p>
          <a:p>
            <a:r>
              <a:rPr lang="en-US" dirty="0" smtClean="0"/>
              <a:t>At assemble time,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 smtClean="0"/>
              <a:t> are replaced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expression</a:t>
            </a:r>
          </a:p>
          <a:p>
            <a:r>
              <a:rPr lang="en-US" dirty="0" smtClean="0"/>
              <a:t>Helpful when an expression is used many times in a program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25146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 = expression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91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Base-Register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contains the main memory address</a:t>
            </a:r>
          </a:p>
          <a:p>
            <a:r>
              <a:rPr lang="en-US" dirty="0" smtClean="0"/>
              <a:t>Address field contains a displacement from address contained in register</a:t>
            </a:r>
          </a:p>
          <a:p>
            <a:r>
              <a:rPr lang="en-US" dirty="0" smtClean="0"/>
              <a:t>Examples are Segment Registers in x86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37910" y="4368225"/>
            <a:ext cx="2653290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 = A + R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92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field contains the main memory address</a:t>
            </a:r>
          </a:p>
          <a:p>
            <a:r>
              <a:rPr lang="en-US" dirty="0" smtClean="0"/>
              <a:t>Register contains the displacement from the address contained in address field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37910" y="4368225"/>
            <a:ext cx="2653290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 = A + R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65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Operand is on the top of stack</a:t>
            </a:r>
          </a:p>
          <a:p>
            <a:r>
              <a:rPr lang="en-US" dirty="0" smtClean="0"/>
              <a:t>Operand can be pushed on the stack when it is necessary to save it</a:t>
            </a:r>
          </a:p>
          <a:p>
            <a:r>
              <a:rPr lang="en-US" dirty="0" smtClean="0"/>
              <a:t>Whenever operand is needed, it can be popped from the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6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of Addressing Modes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633437"/>
              </p:ext>
            </p:extLst>
          </p:nvPr>
        </p:nvGraphicFramePr>
        <p:xfrm>
          <a:off x="533400" y="2367280"/>
          <a:ext cx="80771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752600"/>
                <a:gridCol w="2133600"/>
                <a:gridCol w="25907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Principal Advantage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Principal Disadvantage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Immediate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Operand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A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memory reference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Limited operand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magnitude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A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Limited address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space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Indirect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(A)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Large address space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Multiple memory reference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Register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R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memory reference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Limited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address space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Register Indirect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(R)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Large address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space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 memory reference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Displacement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A + (R)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Flexibility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Complexity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Stack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 = Top of Stack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me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ory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reference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Limited applicability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4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Associates a symbolic name with an integer expression or some arbitrary text</a:t>
            </a:r>
          </a:p>
          <a:p>
            <a:r>
              <a:rPr lang="en-US" dirty="0" smtClean="0"/>
              <a:t>Three different formats</a:t>
            </a:r>
          </a:p>
          <a:p>
            <a:pPr lvl="1"/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EQU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expression</a:t>
            </a:r>
          </a:p>
          <a:p>
            <a:pPr lvl="1"/>
            <a:r>
              <a:rPr lang="en-US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EQU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symbol</a:t>
            </a:r>
          </a:p>
          <a:p>
            <a:pPr lvl="1"/>
            <a:r>
              <a:rPr lang="en-US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EQU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&lt;text&gt;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xpression</a:t>
            </a:r>
            <a:r>
              <a:rPr lang="en-US" dirty="0" smtClean="0"/>
              <a:t> must be a valid integer expression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ymbol</a:t>
            </a:r>
            <a:r>
              <a:rPr lang="en-US" dirty="0" smtClean="0"/>
              <a:t> is an existing symbol name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dirty="0" smtClean="0"/>
              <a:t> can be any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1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Location Counter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 gives the address of location where used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self_ptr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DW $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Keyboard Definitions</a:t>
            </a:r>
          </a:p>
          <a:p>
            <a:pPr lvl="1"/>
            <a:r>
              <a:rPr lang="en-US" dirty="0" smtClean="0"/>
              <a:t>Numeric keys can also be used by defining symbols</a:t>
            </a:r>
          </a:p>
          <a:p>
            <a:pPr marL="45720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27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al,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esc_key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9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</a:t>
            </a:r>
            <a:r>
              <a:rPr lang="en-US" dirty="0"/>
              <a:t>S</a:t>
            </a:r>
            <a:r>
              <a:rPr lang="en-US" dirty="0" smtClean="0"/>
              <a:t>ize of Arrays and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of array/string can be calculated with the help of location counter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DB 1, 2, 3, 4, 5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arr_size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($ –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and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Operators and Directives are not executable instructions </a:t>
            </a:r>
          </a:p>
          <a:p>
            <a:r>
              <a:rPr lang="en-US" dirty="0" smtClean="0"/>
              <a:t>Different MASM operators and directives to get information about the addresses and size of data</a:t>
            </a:r>
          </a:p>
          <a:p>
            <a:pPr lvl="1"/>
            <a:r>
              <a:rPr lang="en-US" dirty="0" smtClean="0"/>
              <a:t>OFFSET</a:t>
            </a:r>
          </a:p>
          <a:p>
            <a:pPr lvl="1"/>
            <a:r>
              <a:rPr lang="en-US" dirty="0" smtClean="0"/>
              <a:t>PTR</a:t>
            </a:r>
          </a:p>
          <a:p>
            <a:pPr lvl="1"/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LENGTHOF</a:t>
            </a:r>
          </a:p>
          <a:p>
            <a:pPr lvl="1"/>
            <a:r>
              <a:rPr lang="en-US" dirty="0" smtClean="0"/>
              <a:t>SIZEOF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4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OFFSET Operator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operator returns the offset of a data label</a:t>
            </a:r>
          </a:p>
          <a:p>
            <a:r>
              <a:rPr lang="en-US" dirty="0" smtClean="0"/>
              <a:t>Offset is the distance in bytes, of label from the beginning of data segment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24600" y="3429000"/>
            <a:ext cx="1371600" cy="2514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37060" y="566840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943600" y="5941067"/>
            <a:ext cx="3810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324600" y="4572000"/>
            <a:ext cx="1371600" cy="304800"/>
          </a:xfrm>
          <a:prstGeom prst="rect">
            <a:avLst/>
          </a:prstGeom>
          <a:solidFill>
            <a:schemeClr val="accent3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41645" y="458366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var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7696200" y="4876800"/>
            <a:ext cx="152400" cy="1064267"/>
          </a:xfrm>
          <a:prstGeom prst="rightBrace">
            <a:avLst>
              <a:gd name="adj1" fmla="val 3449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795260" y="5235178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Offset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6800" y="3746718"/>
            <a:ext cx="211788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DB 10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1399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16202</TotalTime>
  <Words>1572</Words>
  <Application>Microsoft Office PowerPoint</Application>
  <PresentationFormat>On-screen Show (4:3)</PresentationFormat>
  <Paragraphs>384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Symbolic Constants, Data Related Operators , Directives &amp; Addressing Modes </vt:lpstr>
      <vt:lpstr>Book Chapter</vt:lpstr>
      <vt:lpstr>Symbolic Constants</vt:lpstr>
      <vt:lpstr>Equal-Sign Directive</vt:lpstr>
      <vt:lpstr>EQU Directive</vt:lpstr>
      <vt:lpstr>Some Useful Symbols</vt:lpstr>
      <vt:lpstr>Calculating Size of Arrays and Strings</vt:lpstr>
      <vt:lpstr>Operators and Directives</vt:lpstr>
      <vt:lpstr>OFFSET Operator (1/2)</vt:lpstr>
      <vt:lpstr>OFFSET Operator (2/2)</vt:lpstr>
      <vt:lpstr>PTR Operator (1/2)</vt:lpstr>
      <vt:lpstr>PTR Operator (2/2)</vt:lpstr>
      <vt:lpstr>TYPE Operator</vt:lpstr>
      <vt:lpstr>LENGTHOF Operator</vt:lpstr>
      <vt:lpstr>SIZEOF Operator</vt:lpstr>
      <vt:lpstr>LABEL Directive</vt:lpstr>
      <vt:lpstr>ALIGN Directive (1/2)</vt:lpstr>
      <vt:lpstr>ALIGN Directive (2/2)</vt:lpstr>
      <vt:lpstr>Calculate Addresses… </vt:lpstr>
      <vt:lpstr>Addressing Modes </vt:lpstr>
      <vt:lpstr>Addressing Modes </vt:lpstr>
      <vt:lpstr>Useful Notations </vt:lpstr>
      <vt:lpstr>Immediate Addressing (1/2)</vt:lpstr>
      <vt:lpstr>Immediate Addressing (2/2)</vt:lpstr>
      <vt:lpstr>Direct Addressing (1/3)</vt:lpstr>
      <vt:lpstr>Direct Addressing (2/3)</vt:lpstr>
      <vt:lpstr>Direct Addressing (3/3)</vt:lpstr>
      <vt:lpstr>Indirect Addressing (1/3)</vt:lpstr>
      <vt:lpstr>Indirect Addressing (2/3)</vt:lpstr>
      <vt:lpstr>Indirect Addressing (3/3)</vt:lpstr>
      <vt:lpstr>Register Addressing (1/3)</vt:lpstr>
      <vt:lpstr>Register Addressing (2/3)</vt:lpstr>
      <vt:lpstr>Register Addressing (3/3)</vt:lpstr>
      <vt:lpstr>Register Indirect Addressing (1/3)</vt:lpstr>
      <vt:lpstr>Register Indirect Addressing (2/3)</vt:lpstr>
      <vt:lpstr>Register Indirect Addressing (3/3)</vt:lpstr>
      <vt:lpstr>Displacement Addressing (1/2)</vt:lpstr>
      <vt:lpstr>Displacement Addressing (2/2)</vt:lpstr>
      <vt:lpstr>Relative Addressing</vt:lpstr>
      <vt:lpstr>Base-Register Addressing</vt:lpstr>
      <vt:lpstr>Indexing</vt:lpstr>
      <vt:lpstr>Stack Addressing</vt:lpstr>
      <vt:lpstr>Extract of Addressing Modes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Afzaal</dc:creator>
  <cp:lastModifiedBy>Habibullah</cp:lastModifiedBy>
  <cp:revision>178</cp:revision>
  <dcterms:created xsi:type="dcterms:W3CDTF">2013-07-22T06:13:10Z</dcterms:created>
  <dcterms:modified xsi:type="dcterms:W3CDTF">2014-09-25T07:28:55Z</dcterms:modified>
</cp:coreProperties>
</file>