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1CF6"/>
    <a:srgbClr val="DFE4A0"/>
    <a:srgbClr val="D2D979"/>
    <a:srgbClr val="C0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4C155-0D23-41FC-B4DA-4C8C0184E1B4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59CD7-6599-4E19-9AC3-4EF14C175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9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  <a:solidFill>
            <a:srgbClr val="DFE4A0"/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B1CF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8D5F-2C9B-497B-87EE-68D22289281B}" type="datetime1">
              <a:rPr lang="en-US" smtClean="0"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9B2A-EE01-4589-B204-9425743E95BC}" type="datetime1">
              <a:rPr lang="en-US" smtClean="0"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A173-0BC1-42CF-AADD-D75DA8E3A98F}" type="datetime1">
              <a:rPr lang="en-US" smtClean="0"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A578-0E84-493C-BA68-CB1AF1B085BD}" type="datetime1">
              <a:rPr lang="en-US" smtClean="0"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303C-2610-4789-99F4-F5CF40E64BBB}" type="datetime1">
              <a:rPr lang="en-US" smtClean="0"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2D3AF-8C97-4F0D-B5D6-55F088253AF6}" type="datetime1">
              <a:rPr lang="en-US" smtClean="0"/>
              <a:t>9/21/2014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8737-DF57-4CE1-94F0-15536360EE68}" type="datetime1">
              <a:rPr lang="en-US" smtClean="0"/>
              <a:t>9/21/2014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9FDC-AB62-4F1D-A3C8-BAC843283983}" type="datetime1">
              <a:rPr lang="en-US" smtClean="0"/>
              <a:t>9/21/2014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DFD7-07E8-48A0-9D36-762B7FF8C78D}" type="datetime1">
              <a:rPr lang="en-US" smtClean="0"/>
              <a:t>9/21/2014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06922-25EF-4492-AA00-282A833D0260}" type="datetime1">
              <a:rPr lang="en-US" smtClean="0"/>
              <a:t>9/21/2014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9E11-E80F-42A7-AE08-1E1952C3260E}" type="datetime1">
              <a:rPr lang="en-US" smtClean="0"/>
              <a:t>9/21/2014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6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D71F1-E124-4E2D-8AA8-A180DEFAE8F2}" type="datetime1">
              <a:rPr lang="en-US" smtClean="0"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3E4B6-02CD-4B67-A194-478873D43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737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565FF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60D0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1CFD9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Data Transfer </a:t>
            </a:r>
            <a:r>
              <a:rPr lang="en-US" dirty="0"/>
              <a:t>Instructions, Addition and </a:t>
            </a:r>
            <a:r>
              <a:rPr lang="en-US" dirty="0" err="1" smtClean="0"/>
              <a:t>Subtraction&amp;</a:t>
            </a:r>
            <a:r>
              <a:rPr lang="en-US" dirty="0" err="1"/>
              <a:t>Indirect</a:t>
            </a:r>
            <a:r>
              <a:rPr lang="en-US" dirty="0"/>
              <a:t> Addressing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</a:t>
            </a:r>
            <a:r>
              <a:rPr lang="en-US" dirty="0" err="1" smtClean="0"/>
              <a:t>HabibUllah</a:t>
            </a:r>
            <a:endParaRPr lang="en-US" dirty="0" smtClean="0"/>
          </a:p>
          <a:p>
            <a:r>
              <a:rPr lang="en-US" dirty="0" smtClean="0"/>
              <a:t>habib.wattoo@nu.edu.pk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Zero/Sign Extension of Integers </a:t>
            </a:r>
            <a:r>
              <a:rPr lang="en-US" dirty="0" smtClean="0"/>
              <a:t>(4/4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examples show different approaches for signed and unsigned number</a:t>
            </a:r>
          </a:p>
          <a:p>
            <a:pPr lvl="1"/>
            <a:r>
              <a:rPr lang="en-US" dirty="0" smtClean="0"/>
              <a:t>In case of unsigned numbers, a zero is extended to all higher order bits of the destination operand</a:t>
            </a:r>
          </a:p>
          <a:p>
            <a:pPr lvl="1"/>
            <a:r>
              <a:rPr lang="en-US" dirty="0" smtClean="0"/>
              <a:t>In case of signed numbers, the sign-bit is extended to all higher order bits of the destination operand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4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MOVZX Instruction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MOVZX</a:t>
            </a:r>
            <a:r>
              <a:rPr lang="en-US" dirty="0" smtClean="0"/>
              <a:t> (</a:t>
            </a:r>
            <a:r>
              <a:rPr lang="en-US" dirty="0" err="1" smtClean="0"/>
              <a:t>MOVe</a:t>
            </a:r>
            <a:r>
              <a:rPr lang="en-US" dirty="0" smtClean="0"/>
              <a:t> with Zero-</a:t>
            </a:r>
            <a:r>
              <a:rPr lang="en-US" dirty="0" err="1" smtClean="0"/>
              <a:t>eXtend</a:t>
            </a:r>
            <a:r>
              <a:rPr lang="en-US" dirty="0" smtClean="0"/>
              <a:t>) copies the source operand into destination operand and extends zeroes in the remaining higher order bits of destination operand</a:t>
            </a:r>
          </a:p>
          <a:p>
            <a:r>
              <a:rPr lang="en-US" dirty="0" smtClean="0"/>
              <a:t>It has three variants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MOVZX reg32,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/mem8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MOVZX reg32,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/mem16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MOVZX reg16,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/mem8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7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MOVZX Instruction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1752600"/>
            <a:ext cx="31341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DB 11000011b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MOVZX ax,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val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43972"/>
              </p:ext>
            </p:extLst>
          </p:nvPr>
        </p:nvGraphicFramePr>
        <p:xfrm>
          <a:off x="4648200" y="4048760"/>
          <a:ext cx="39192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351155"/>
                <a:gridCol w="351155"/>
                <a:gridCol w="209550"/>
                <a:gridCol w="209550"/>
                <a:gridCol w="351155"/>
                <a:gridCol w="3511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943474"/>
              </p:ext>
            </p:extLst>
          </p:nvPr>
        </p:nvGraphicFramePr>
        <p:xfrm>
          <a:off x="6324600" y="2524760"/>
          <a:ext cx="167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Left Brace 8"/>
          <p:cNvSpPr/>
          <p:nvPr/>
        </p:nvSpPr>
        <p:spPr>
          <a:xfrm rot="16200000">
            <a:off x="7042473" y="2199961"/>
            <a:ext cx="248277" cy="1600201"/>
          </a:xfrm>
          <a:prstGeom prst="leftBrace">
            <a:avLst>
              <a:gd name="adj1" fmla="val 408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rot="5400000">
            <a:off x="7028340" y="3100230"/>
            <a:ext cx="276538" cy="1600201"/>
          </a:xfrm>
          <a:prstGeom prst="leftBrace">
            <a:avLst>
              <a:gd name="adj1" fmla="val 408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9" idx="1"/>
            <a:endCxn id="10" idx="1"/>
          </p:cNvCxnSpPr>
          <p:nvPr/>
        </p:nvCxnSpPr>
        <p:spPr>
          <a:xfrm flipH="1">
            <a:off x="7166609" y="3124200"/>
            <a:ext cx="3" cy="63786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95188" y="25146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0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Left Brace 13"/>
          <p:cNvSpPr/>
          <p:nvPr/>
        </p:nvSpPr>
        <p:spPr>
          <a:xfrm rot="5400000">
            <a:off x="5341782" y="3100230"/>
            <a:ext cx="276538" cy="1600201"/>
          </a:xfrm>
          <a:prstGeom prst="leftBrace">
            <a:avLst>
              <a:gd name="adj1" fmla="val 408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2"/>
            <a:endCxn id="14" idx="1"/>
          </p:cNvCxnSpPr>
          <p:nvPr/>
        </p:nvCxnSpPr>
        <p:spPr>
          <a:xfrm>
            <a:off x="5479694" y="2976265"/>
            <a:ext cx="357" cy="785797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50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MOVSX Instruction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MOVSX</a:t>
            </a:r>
            <a:r>
              <a:rPr lang="en-US" dirty="0" smtClean="0"/>
              <a:t> (</a:t>
            </a:r>
            <a:r>
              <a:rPr lang="en-US" dirty="0" err="1" smtClean="0"/>
              <a:t>MOVe</a:t>
            </a:r>
            <a:r>
              <a:rPr lang="en-US" dirty="0" smtClean="0"/>
              <a:t> with Sign-</a:t>
            </a:r>
            <a:r>
              <a:rPr lang="en-US" dirty="0" err="1" smtClean="0"/>
              <a:t>eXtend</a:t>
            </a:r>
            <a:r>
              <a:rPr lang="en-US" dirty="0" smtClean="0"/>
              <a:t>) copies the source operand into destination operand and extends the sign-bit in remaining higher order bits in destination operand</a:t>
            </a:r>
          </a:p>
          <a:p>
            <a:r>
              <a:rPr lang="en-US" dirty="0" smtClean="0"/>
              <a:t>It has three formats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MOVSX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reg32,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/mem8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MOVSX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reg32,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/mem16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MOVSX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reg16,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/mem8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MOVSX Instruction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1752600"/>
            <a:ext cx="31341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DB 11000011b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MOVSX ax,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val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90097"/>
              </p:ext>
            </p:extLst>
          </p:nvPr>
        </p:nvGraphicFramePr>
        <p:xfrm>
          <a:off x="4648200" y="3429000"/>
          <a:ext cx="335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86298"/>
              </p:ext>
            </p:extLst>
          </p:nvPr>
        </p:nvGraphicFramePr>
        <p:xfrm>
          <a:off x="6324600" y="1905000"/>
          <a:ext cx="167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Left Brace 7"/>
          <p:cNvSpPr/>
          <p:nvPr/>
        </p:nvSpPr>
        <p:spPr>
          <a:xfrm rot="16200000">
            <a:off x="7042473" y="1580201"/>
            <a:ext cx="248277" cy="1600201"/>
          </a:xfrm>
          <a:prstGeom prst="leftBrace">
            <a:avLst>
              <a:gd name="adj1" fmla="val 408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5400000">
            <a:off x="7028340" y="2480470"/>
            <a:ext cx="276538" cy="1600201"/>
          </a:xfrm>
          <a:prstGeom prst="leftBrace">
            <a:avLst>
              <a:gd name="adj1" fmla="val 408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1"/>
            <a:endCxn id="9" idx="1"/>
          </p:cNvCxnSpPr>
          <p:nvPr/>
        </p:nvCxnSpPr>
        <p:spPr>
          <a:xfrm flipH="1">
            <a:off x="7166609" y="2504440"/>
            <a:ext cx="3" cy="63786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5400000">
            <a:off x="5341782" y="2480470"/>
            <a:ext cx="276538" cy="1600201"/>
          </a:xfrm>
          <a:prstGeom prst="leftBrace">
            <a:avLst>
              <a:gd name="adj1" fmla="val 408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7" idx="1"/>
            <a:endCxn id="12" idx="1"/>
          </p:cNvCxnSpPr>
          <p:nvPr/>
        </p:nvCxnSpPr>
        <p:spPr>
          <a:xfrm flipH="1">
            <a:off x="5480051" y="2090420"/>
            <a:ext cx="844549" cy="105188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900473"/>
              </p:ext>
            </p:extLst>
          </p:nvPr>
        </p:nvGraphicFramePr>
        <p:xfrm>
          <a:off x="4648200" y="5648960"/>
          <a:ext cx="335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830965"/>
              </p:ext>
            </p:extLst>
          </p:nvPr>
        </p:nvGraphicFramePr>
        <p:xfrm>
          <a:off x="6324600" y="4124960"/>
          <a:ext cx="167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Left Brace 16"/>
          <p:cNvSpPr/>
          <p:nvPr/>
        </p:nvSpPr>
        <p:spPr>
          <a:xfrm rot="16200000">
            <a:off x="7042473" y="3800161"/>
            <a:ext cx="248277" cy="1600201"/>
          </a:xfrm>
          <a:prstGeom prst="leftBrace">
            <a:avLst>
              <a:gd name="adj1" fmla="val 408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5400000">
            <a:off x="7028340" y="4700430"/>
            <a:ext cx="276538" cy="1600201"/>
          </a:xfrm>
          <a:prstGeom prst="leftBrace">
            <a:avLst>
              <a:gd name="adj1" fmla="val 408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7" idx="1"/>
            <a:endCxn id="18" idx="1"/>
          </p:cNvCxnSpPr>
          <p:nvPr/>
        </p:nvCxnSpPr>
        <p:spPr>
          <a:xfrm flipH="1">
            <a:off x="7166609" y="4724400"/>
            <a:ext cx="3" cy="63786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 rot="5400000">
            <a:off x="5341782" y="4700430"/>
            <a:ext cx="276538" cy="1600201"/>
          </a:xfrm>
          <a:prstGeom prst="leftBrace">
            <a:avLst>
              <a:gd name="adj1" fmla="val 408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6" idx="1"/>
            <a:endCxn id="20" idx="1"/>
          </p:cNvCxnSpPr>
          <p:nvPr/>
        </p:nvCxnSpPr>
        <p:spPr>
          <a:xfrm flipH="1">
            <a:off x="5480051" y="4310380"/>
            <a:ext cx="844549" cy="105188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2000" y="4191000"/>
            <a:ext cx="31341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DB 01000011b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MOVSX ax,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val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80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LAHF and SAHD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LAHF</a:t>
            </a:r>
            <a:r>
              <a:rPr lang="en-US" dirty="0" smtClean="0"/>
              <a:t> (Load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 smtClean="0"/>
              <a:t> from status Flags) instruction copies lower byte of EFLAGS register into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AH</a:t>
            </a:r>
          </a:p>
          <a:p>
            <a:r>
              <a:rPr lang="en-US" dirty="0" smtClean="0"/>
              <a:t>Sign, Zero, Auxiliary Carry, Parity and Carry flags are copied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SAHF</a:t>
            </a:r>
            <a:r>
              <a:rPr lang="en-US" dirty="0" smtClean="0"/>
              <a:t> (Store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 smtClean="0"/>
              <a:t> into status Flags) instruction copies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 smtClean="0"/>
              <a:t> into lower byte of EFLAGS register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XCHG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XCHG</a:t>
            </a:r>
            <a:r>
              <a:rPr lang="en-US" dirty="0" smtClean="0"/>
              <a:t> instruction exchanges the contents of two operands</a:t>
            </a:r>
          </a:p>
          <a:p>
            <a:r>
              <a:rPr lang="en-US" dirty="0" smtClean="0"/>
              <a:t>This instruction has three different variants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XCHG</a:t>
            </a:r>
            <a:r>
              <a:rPr lang="en-US" dirty="0" smtClean="0"/>
              <a:t> </a:t>
            </a:r>
            <a:r>
              <a:rPr lang="en-US" dirty="0" err="1" smtClean="0"/>
              <a:t>reg</a:t>
            </a:r>
            <a:r>
              <a:rPr lang="en-US" dirty="0" smtClean="0"/>
              <a:t>, </a:t>
            </a:r>
            <a:r>
              <a:rPr lang="en-US" dirty="0" err="1" smtClean="0"/>
              <a:t>reg</a:t>
            </a:r>
            <a:endParaRPr lang="en-US" dirty="0" smtClean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XCHG</a:t>
            </a:r>
            <a:r>
              <a:rPr lang="en-US" dirty="0" smtClean="0"/>
              <a:t> </a:t>
            </a:r>
            <a:r>
              <a:rPr lang="en-US" dirty="0" err="1" smtClean="0"/>
              <a:t>reg</a:t>
            </a:r>
            <a:r>
              <a:rPr lang="en-US" dirty="0" smtClean="0"/>
              <a:t>, </a:t>
            </a:r>
            <a:r>
              <a:rPr lang="en-US" dirty="0" err="1" smtClean="0"/>
              <a:t>mem</a:t>
            </a:r>
            <a:endParaRPr lang="en-US" dirty="0" smtClean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XCHG</a:t>
            </a:r>
            <a:r>
              <a:rPr lang="en-US" dirty="0" smtClean="0"/>
              <a:t> </a:t>
            </a:r>
            <a:r>
              <a:rPr lang="en-US" dirty="0" err="1" smtClean="0"/>
              <a:t>mem</a:t>
            </a:r>
            <a:r>
              <a:rPr lang="en-US" dirty="0" smtClean="0"/>
              <a:t>, </a:t>
            </a:r>
            <a:r>
              <a:rPr lang="en-US" dirty="0" err="1" smtClean="0"/>
              <a:t>reg</a:t>
            </a:r>
            <a:endParaRPr lang="en-US" dirty="0" smtClean="0"/>
          </a:p>
          <a:p>
            <a:r>
              <a:rPr lang="en-US" dirty="0" smtClean="0"/>
              <a:t>To exchange two memory operands, a register is </a:t>
            </a:r>
            <a:r>
              <a:rPr lang="en-US" smtClean="0"/>
              <a:t>used as  </a:t>
            </a:r>
            <a:r>
              <a:rPr lang="en-US" dirty="0" smtClean="0"/>
              <a:t>temporary container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6335" y="5486400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XCHG al, ah</a:t>
            </a:r>
          </a:p>
        </p:txBody>
      </p:sp>
    </p:spTree>
    <p:extLst>
      <p:ext uri="{BB962C8B-B14F-4D97-AF65-F5344CB8AC3E}">
        <p14:creationId xmlns:p14="http://schemas.microsoft.com/office/powerpoint/2010/main" val="291223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Direct-Offset Operands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displacement or offset to the name of a variable</a:t>
            </a:r>
          </a:p>
          <a:p>
            <a:r>
              <a:rPr lang="en-US" dirty="0" smtClean="0"/>
              <a:t>This technique makes it possible to access memory locations which do not have explicit labels</a:t>
            </a:r>
          </a:p>
          <a:p>
            <a:r>
              <a:rPr lang="en-US" dirty="0" smtClean="0"/>
              <a:t>For example, to access individual elements of an array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2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Direct-Offset Operands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1752600"/>
            <a:ext cx="38715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1, 2, 3, 4, 5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 al,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arr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 ah, arr+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3962400"/>
            <a:ext cx="38715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DW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1, 2, 3, 4, 5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 al,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arr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 ah, arr+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3710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dirty="0" smtClean="0"/>
              <a:t> Instructions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 smtClean="0"/>
              <a:t> Instruction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dirty="0" smtClean="0"/>
              <a:t> Instruction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NEG</a:t>
            </a:r>
            <a:r>
              <a:rPr lang="en-US" dirty="0" smtClean="0"/>
              <a:t> Instruction</a:t>
            </a:r>
          </a:p>
          <a:p>
            <a:r>
              <a:rPr lang="en-US" dirty="0" smtClean="0"/>
              <a:t>FLAGS affected by Addition and Subtraction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5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“Assembly Language for x86 Processors”</a:t>
            </a:r>
          </a:p>
          <a:p>
            <a:r>
              <a:rPr lang="en-US" dirty="0"/>
              <a:t>Author “Kip R. Irvine”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/>
              <a:t>Chapter </a:t>
            </a:r>
            <a:r>
              <a:rPr lang="en-US" dirty="0" smtClean="0"/>
              <a:t>4</a:t>
            </a:r>
            <a:endParaRPr lang="en-US" dirty="0"/>
          </a:p>
          <a:p>
            <a:pPr lvl="1"/>
            <a:r>
              <a:rPr lang="en-US" dirty="0"/>
              <a:t>Section </a:t>
            </a:r>
            <a:r>
              <a:rPr lang="en-US" dirty="0" smtClean="0"/>
              <a:t>4.1</a:t>
            </a:r>
          </a:p>
          <a:p>
            <a:pPr lvl="1"/>
            <a:r>
              <a:rPr lang="en-US" dirty="0"/>
              <a:t>Section </a:t>
            </a:r>
            <a:r>
              <a:rPr lang="en-US" dirty="0" smtClean="0"/>
              <a:t>4.2</a:t>
            </a:r>
          </a:p>
          <a:p>
            <a:pPr lvl="1"/>
            <a:r>
              <a:rPr lang="en-US" dirty="0"/>
              <a:t>Section </a:t>
            </a:r>
            <a:r>
              <a:rPr lang="en-US" dirty="0" smtClean="0"/>
              <a:t>4.4</a:t>
            </a:r>
            <a:endParaRPr lang="en-US" dirty="0"/>
          </a:p>
          <a:p>
            <a:pPr lvl="1"/>
            <a:r>
              <a:rPr lang="en-US" dirty="0"/>
              <a:t>Section </a:t>
            </a:r>
            <a:r>
              <a:rPr lang="en-US" dirty="0" smtClean="0"/>
              <a:t>4.5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5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 and DEC Instructions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dirty="0" smtClean="0"/>
              <a:t> instruction increments 1 in a single operand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dirty="0" smtClean="0"/>
              <a:t> instruction decrements 1 from a single operand</a:t>
            </a:r>
          </a:p>
          <a:p>
            <a:r>
              <a:rPr lang="en-US" dirty="0" smtClean="0"/>
              <a:t>Syntax is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dirty="0" smtClean="0"/>
              <a:t> </a:t>
            </a:r>
            <a:r>
              <a:rPr lang="en-US" dirty="0" err="1" smtClean="0"/>
              <a:t>reg</a:t>
            </a:r>
            <a:r>
              <a:rPr lang="en-US" dirty="0" smtClean="0"/>
              <a:t>/</a:t>
            </a:r>
            <a:r>
              <a:rPr lang="en-US" dirty="0" err="1" smtClean="0"/>
              <a:t>mem</a:t>
            </a:r>
            <a:endParaRPr lang="en-US" dirty="0" smtClean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dirty="0" smtClean="0"/>
              <a:t> </a:t>
            </a:r>
            <a:r>
              <a:rPr lang="en-US" dirty="0" err="1" smtClean="0"/>
              <a:t>reg</a:t>
            </a:r>
            <a:r>
              <a:rPr lang="en-US" dirty="0" smtClean="0"/>
              <a:t>/</a:t>
            </a:r>
            <a:r>
              <a:rPr lang="en-US" dirty="0" err="1" smtClean="0"/>
              <a:t>mem</a:t>
            </a:r>
            <a:endParaRPr lang="en-US" dirty="0"/>
          </a:p>
          <a:p>
            <a:r>
              <a:rPr lang="en-US" dirty="0" smtClean="0"/>
              <a:t>Flags affected</a:t>
            </a:r>
          </a:p>
          <a:p>
            <a:pPr lvl="1"/>
            <a:r>
              <a:rPr lang="en-US" dirty="0" smtClean="0"/>
              <a:t>OF, SF, ZF, AF, PF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9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 and DEC Instructions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4658" y="2146280"/>
            <a:ext cx="268054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a DB 10h</a:t>
            </a:r>
          </a:p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INC a</a:t>
            </a:r>
          </a:p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MOV al, a</a:t>
            </a:r>
          </a:p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DEC 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400" y="3810000"/>
            <a:ext cx="24032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a = 11h</a:t>
            </a:r>
          </a:p>
          <a:p>
            <a:endParaRPr lang="en-US" sz="3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al = 10h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4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Adds a source operand into a destination operand</a:t>
            </a:r>
          </a:p>
          <a:p>
            <a:r>
              <a:rPr lang="en-US" dirty="0" smtClean="0"/>
              <a:t>Both operands must have the same size</a:t>
            </a:r>
          </a:p>
          <a:p>
            <a:r>
              <a:rPr lang="en-US" dirty="0" smtClean="0"/>
              <a:t>Sum is stored in the destination operand</a:t>
            </a:r>
          </a:p>
          <a:p>
            <a:r>
              <a:rPr lang="en-US" dirty="0" smtClean="0"/>
              <a:t>Syntax is</a:t>
            </a:r>
          </a:p>
          <a:p>
            <a:r>
              <a:rPr lang="en-US" dirty="0" smtClean="0"/>
              <a:t>Flags affected</a:t>
            </a:r>
          </a:p>
          <a:p>
            <a:pPr lvl="1"/>
            <a:r>
              <a:rPr lang="en-US" dirty="0" smtClean="0"/>
              <a:t>CF, ZF, SF, OF, AF, PF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64122" y="3530025"/>
            <a:ext cx="3393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sz="3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1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Subtracts a source operand from a destination operand</a:t>
            </a:r>
          </a:p>
          <a:p>
            <a:r>
              <a:rPr lang="en-US" dirty="0" smtClean="0"/>
              <a:t>Both operands must have the same size</a:t>
            </a:r>
          </a:p>
          <a:p>
            <a:r>
              <a:rPr lang="en-US" dirty="0" smtClean="0"/>
              <a:t>Result is stored in the destination operand</a:t>
            </a:r>
          </a:p>
          <a:p>
            <a:r>
              <a:rPr lang="en-US" dirty="0" smtClean="0"/>
              <a:t>Syntax is </a:t>
            </a:r>
          </a:p>
          <a:p>
            <a:r>
              <a:rPr lang="en-US" dirty="0" smtClean="0"/>
              <a:t>Flags affected</a:t>
            </a:r>
          </a:p>
          <a:p>
            <a:pPr lvl="1"/>
            <a:r>
              <a:rPr lang="en-US" dirty="0" smtClean="0"/>
              <a:t>CF, ZF, SF, OF, AF, PF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64122" y="3530025"/>
            <a:ext cx="3393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SUB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sz="3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6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Reverses the sign of a number</a:t>
            </a:r>
            <a:r>
              <a:rPr lang="en-US" dirty="0"/>
              <a:t> </a:t>
            </a:r>
            <a:r>
              <a:rPr lang="en-US" dirty="0" smtClean="0"/>
              <a:t>by taking its 2’s complement</a:t>
            </a:r>
          </a:p>
          <a:p>
            <a:r>
              <a:rPr lang="en-US" dirty="0" smtClean="0"/>
              <a:t>Syntax is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NEG</a:t>
            </a:r>
            <a:r>
              <a:rPr lang="en-US" dirty="0" smtClean="0"/>
              <a:t> </a:t>
            </a:r>
            <a:r>
              <a:rPr lang="en-US" dirty="0" err="1" smtClean="0"/>
              <a:t>reg</a:t>
            </a:r>
            <a:endParaRPr lang="en-US" dirty="0" smtClean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NEG</a:t>
            </a:r>
            <a:r>
              <a:rPr lang="en-US" dirty="0" smtClean="0"/>
              <a:t> </a:t>
            </a:r>
            <a:r>
              <a:rPr lang="en-US" dirty="0" err="1" smtClean="0"/>
              <a:t>mem</a:t>
            </a:r>
            <a:endParaRPr lang="en-US" dirty="0" smtClean="0"/>
          </a:p>
          <a:p>
            <a:r>
              <a:rPr lang="en-US" dirty="0" smtClean="0"/>
              <a:t>Flags affected</a:t>
            </a:r>
          </a:p>
          <a:p>
            <a:pPr lvl="1"/>
            <a:r>
              <a:rPr lang="en-US" dirty="0" smtClean="0"/>
              <a:t>CF, ZF, SF, OF, AF, PF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1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 Affected by Addition and Subtraction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Status flags reflect the outcome of an arithmetic or logic instruction</a:t>
            </a:r>
          </a:p>
          <a:p>
            <a:pPr lvl="1"/>
            <a:r>
              <a:rPr lang="en-US" dirty="0" smtClean="0"/>
              <a:t>… based on the contents of destination operand</a:t>
            </a:r>
          </a:p>
          <a:p>
            <a:r>
              <a:rPr lang="en-US" dirty="0" smtClean="0"/>
              <a:t>Essential flags are</a:t>
            </a:r>
          </a:p>
          <a:p>
            <a:pPr lvl="1"/>
            <a:r>
              <a:rPr lang="en-US" dirty="0" smtClean="0"/>
              <a:t>ZF: set when destination operand equals zero</a:t>
            </a:r>
          </a:p>
          <a:p>
            <a:pPr lvl="1"/>
            <a:r>
              <a:rPr lang="en-US" dirty="0" smtClean="0"/>
              <a:t>SF: set when destination operand is negative</a:t>
            </a:r>
          </a:p>
          <a:p>
            <a:pPr lvl="1"/>
            <a:r>
              <a:rPr lang="en-US" dirty="0" smtClean="0"/>
              <a:t>CF: set when unsigned value is out of range</a:t>
            </a:r>
          </a:p>
          <a:p>
            <a:pPr lvl="1"/>
            <a:r>
              <a:rPr lang="en-US" dirty="0" smtClean="0"/>
              <a:t>OF: set when signed </a:t>
            </a:r>
            <a:r>
              <a:rPr lang="en-US" smtClean="0"/>
              <a:t>value is </a:t>
            </a:r>
            <a:r>
              <a:rPr lang="en-US" dirty="0" smtClean="0"/>
              <a:t>out of range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solidFill>
                  <a:srgbClr val="FF0000"/>
                </a:solidFill>
              </a:rPr>
              <a:t> instruction never affects the flags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Flag (ZF)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ZF is set when the result of an operation produces zero in the destination operand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Remember that</a:t>
            </a:r>
          </a:p>
          <a:p>
            <a:pPr lvl="1"/>
            <a:r>
              <a:rPr lang="en-US" dirty="0" smtClean="0"/>
              <a:t>A flag is </a:t>
            </a:r>
            <a:r>
              <a:rPr lang="en-US" b="1" dirty="0" smtClean="0">
                <a:solidFill>
                  <a:srgbClr val="FF0000"/>
                </a:solidFill>
              </a:rPr>
              <a:t>set</a:t>
            </a:r>
            <a:r>
              <a:rPr lang="en-US" dirty="0" smtClean="0"/>
              <a:t> when it equals 1</a:t>
            </a:r>
          </a:p>
          <a:p>
            <a:pPr lvl="1"/>
            <a:r>
              <a:rPr lang="en-US" dirty="0" smtClean="0"/>
              <a:t>A flag is </a:t>
            </a:r>
            <a:r>
              <a:rPr lang="en-US" b="1" dirty="0" smtClean="0">
                <a:solidFill>
                  <a:srgbClr val="FF0000"/>
                </a:solidFill>
              </a:rPr>
              <a:t>clear</a:t>
            </a:r>
            <a:r>
              <a:rPr lang="en-US" dirty="0" smtClean="0"/>
              <a:t> when it equals 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4658" y="2679680"/>
            <a:ext cx="23968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 al, 1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SUB al, 1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0FFh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INC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bl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INC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bl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2667000"/>
            <a:ext cx="33185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no flag affected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;al=0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ZF=1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;no flag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affected</a:t>
            </a:r>
            <a:endParaRPr lang="en-US" sz="24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bl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=0  ZF=1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bl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=1  ZF=0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6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Flag (SF)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SF is set when destination operand is –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</a:p>
          <a:p>
            <a:r>
              <a:rPr lang="en-US" dirty="0" smtClean="0"/>
              <a:t>SF is clear when destination is +</a:t>
            </a:r>
            <a:r>
              <a:rPr lang="en-US" dirty="0" err="1" smtClean="0"/>
              <a:t>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4658" y="3110805"/>
            <a:ext cx="21178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MOV al, 0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SUB al, 1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ADD al,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3800" y="3098125"/>
            <a:ext cx="38363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;no flag affected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;al=-1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SF=1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;al=1  SF=0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5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Flag (CF)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CF is set when result of an arithmetic operation generates an unsigned value that cannot fit into destination operand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984718"/>
            <a:ext cx="276229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MOV al, 0FFh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ADD al, 1</a:t>
            </a: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MOV al, 0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SUB al,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47342" y="2972038"/>
            <a:ext cx="383630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;no flag affected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;al=00h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CF=1</a:t>
            </a:r>
          </a:p>
          <a:p>
            <a:endParaRPr lang="en-US" sz="28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n-US" sz="28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;no flag affected</a:t>
            </a:r>
            <a:endParaRPr lang="en-US" sz="28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;al=0FFh 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CF=0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 Flag (OF)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 is set when the result of a signed arithmetic operation overflows or underflows the destination operand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342144"/>
            <a:ext cx="276229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MOV al, +127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ADD al, 1</a:t>
            </a: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MOV al, -128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SUB al,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47342" y="3329464"/>
            <a:ext cx="383630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;no flag affected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;al=</a:t>
            </a: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??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OF=1</a:t>
            </a:r>
          </a:p>
          <a:p>
            <a:endParaRPr lang="en-US" sz="28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n-US" sz="28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;no flag affected</a:t>
            </a:r>
            <a:endParaRPr lang="en-US" sz="28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;al=</a:t>
            </a: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??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 OF=1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8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Operand Types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know the format of an instruction from previous lectures</a:t>
            </a:r>
          </a:p>
          <a:p>
            <a:endParaRPr lang="en-US" dirty="0"/>
          </a:p>
          <a:p>
            <a:r>
              <a:rPr lang="en-US" dirty="0" smtClean="0"/>
              <a:t>Instructions can have 0 – 3 operands</a:t>
            </a:r>
          </a:p>
          <a:p>
            <a:r>
              <a:rPr lang="en-US" dirty="0" smtClean="0"/>
              <a:t>Operands can be any of </a:t>
            </a:r>
          </a:p>
          <a:p>
            <a:pPr lvl="1"/>
            <a:r>
              <a:rPr lang="en-US" dirty="0" smtClean="0"/>
              <a:t>Register: Name of an x86 register</a:t>
            </a:r>
          </a:p>
          <a:p>
            <a:pPr lvl="1"/>
            <a:r>
              <a:rPr lang="en-US" dirty="0" smtClean="0"/>
              <a:t>Memory: Reference to a memory location</a:t>
            </a:r>
          </a:p>
          <a:p>
            <a:pPr lvl="1"/>
            <a:r>
              <a:rPr lang="en-US" dirty="0" smtClean="0"/>
              <a:t>Immediate value: a numeric literal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3611" y="2590800"/>
            <a:ext cx="7189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label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:] 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mnemonic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operand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 [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;comment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8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Flag (OF)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adding two integers, remember that OF is only set when</a:t>
            </a:r>
          </a:p>
          <a:p>
            <a:pPr lvl="1"/>
            <a:r>
              <a:rPr lang="en-US" dirty="0" smtClean="0"/>
              <a:t>Two positive operands are added and their sum is negative</a:t>
            </a:r>
          </a:p>
          <a:p>
            <a:pPr lvl="1"/>
            <a:r>
              <a:rPr lang="en-US" dirty="0" smtClean="0"/>
              <a:t>Two negative operands are added and their sum is positive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Operands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Protected Mode</a:t>
            </a:r>
          </a:p>
          <a:p>
            <a:pPr lvl="1"/>
            <a:r>
              <a:rPr lang="en-US" dirty="0"/>
              <a:t>A 32-bit general purpose register can be used as an indirect operand surrounded by square brackets</a:t>
            </a:r>
          </a:p>
          <a:p>
            <a:pPr lvl="1"/>
            <a:r>
              <a:rPr lang="en-US" dirty="0"/>
              <a:t>The register contains the address of variable</a:t>
            </a:r>
          </a:p>
          <a:p>
            <a:r>
              <a:rPr lang="en-US" dirty="0"/>
              <a:t>In Real-Address Mode</a:t>
            </a:r>
          </a:p>
          <a:p>
            <a:pPr lvl="1"/>
            <a:r>
              <a:rPr lang="en-US" dirty="0"/>
              <a:t>A 16-bit register holds the offset of variable</a:t>
            </a:r>
          </a:p>
          <a:p>
            <a:pPr lvl="1"/>
            <a:r>
              <a:rPr lang="en-US" dirty="0"/>
              <a:t>Any of SI, DI, BX or BP can be </a:t>
            </a:r>
            <a:r>
              <a:rPr lang="en-US" dirty="0" smtClean="0"/>
              <a:t>used</a:t>
            </a:r>
          </a:p>
          <a:p>
            <a:r>
              <a:rPr lang="en-US" dirty="0" smtClean="0"/>
              <a:t>Indirect Operands are useful to step through arrays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5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Operands </a:t>
            </a:r>
            <a:r>
              <a:rPr lang="en-US" dirty="0" smtClean="0"/>
              <a:t>(2/3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25086" y="1676400"/>
            <a:ext cx="4480714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DB 10h, 20h, 30h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OFFSET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al, [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32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Protected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Operands </a:t>
            </a:r>
            <a:r>
              <a:rPr lang="en-US" dirty="0" smtClean="0"/>
              <a:t>(3/3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Real-Address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25086" y="1676400"/>
            <a:ext cx="4480714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DB 10h, 20h, 30h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OFFSET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al, [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529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pointer can be declared in the following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25086" y="2209800"/>
            <a:ext cx="276229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DW 10h</a:t>
            </a:r>
          </a:p>
          <a:p>
            <a:pPr>
              <a:lnSpc>
                <a:spcPct val="150000"/>
              </a:lnSpc>
            </a:pP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DW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al, [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4346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JMP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Causes an unconditional transfer to a destination</a:t>
            </a:r>
          </a:p>
          <a:p>
            <a:r>
              <a:rPr lang="en-US" dirty="0" smtClean="0"/>
              <a:t>Destination is identified by a label which is translated into offset at assemble time</a:t>
            </a:r>
          </a:p>
          <a:p>
            <a:r>
              <a:rPr lang="en-US" dirty="0" smtClean="0"/>
              <a:t>When CPU executed JMP, the offset of destination is moved into the 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05200" y="4267200"/>
            <a:ext cx="16594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JMP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7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Loop instruction creates a counting loop</a:t>
            </a:r>
          </a:p>
          <a:p>
            <a:r>
              <a:rPr lang="en-US" dirty="0" smtClean="0"/>
              <a:t>Syntax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 target</a:t>
            </a:r>
          </a:p>
          <a:p>
            <a:r>
              <a:rPr lang="en-US" dirty="0" smtClean="0"/>
              <a:t>Logic:</a:t>
            </a:r>
          </a:p>
          <a:p>
            <a:pPr lvl="1"/>
            <a:r>
              <a:rPr lang="en-US" dirty="0" smtClean="0"/>
              <a:t>ECX </a:t>
            </a:r>
            <a:r>
              <a:rPr lang="en-US" dirty="0" smtClean="0">
                <a:sym typeface="Wingdings" panose="05000000000000000000" pitchFamily="2" charset="2"/>
              </a:rPr>
              <a:t> ECX – 1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 ECX != 0, jump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target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Assembler calculates the distance in bytes between the offset of the following instruction and the offset of the target label. It is called relative offset</a:t>
            </a:r>
          </a:p>
          <a:p>
            <a:pPr lvl="1"/>
            <a:r>
              <a:rPr lang="en-US" dirty="0" smtClean="0"/>
              <a:t>Relative offset is added to EIP</a:t>
            </a:r>
          </a:p>
          <a:p>
            <a:r>
              <a:rPr lang="en-US" dirty="0" smtClean="0"/>
              <a:t>How to use ECX in case of nested loops?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8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Summing an Integer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77286" y="1676400"/>
            <a:ext cx="555472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DB 10h, 20h, 30h, 40h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OFFSET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LENGTHOF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ax, 0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L1: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ax, [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TYPE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LOOP L1</a:t>
            </a:r>
          </a:p>
        </p:txBody>
      </p:sp>
    </p:spTree>
    <p:extLst>
      <p:ext uri="{BB962C8B-B14F-4D97-AF65-F5344CB8AC3E}">
        <p14:creationId xmlns:p14="http://schemas.microsoft.com/office/powerpoint/2010/main" val="19474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a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6400" y="1676400"/>
            <a:ext cx="5769528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DB “This is source”, 0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DB SIZEOF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DUP(0)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0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SIZEOF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L1: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al,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INC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 L1</a:t>
            </a:r>
          </a:p>
        </p:txBody>
      </p:sp>
    </p:spTree>
    <p:extLst>
      <p:ext uri="{BB962C8B-B14F-4D97-AF65-F5344CB8AC3E}">
        <p14:creationId xmlns:p14="http://schemas.microsoft.com/office/powerpoint/2010/main" val="353677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 Memory Operands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of a variable shows its offset in data segment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/>
              <a:t> is stored at address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00000001h</a:t>
            </a:r>
            <a:r>
              <a:rPr lang="en-US" dirty="0" smtClean="0"/>
              <a:t>, when assembled, above code produces following machine instruction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3611" y="2590800"/>
            <a:ext cx="22124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DB 10h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al,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5558135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A0 00000001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6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 Instruction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Copies data from a source operand to a destination operand</a:t>
            </a:r>
          </a:p>
          <a:p>
            <a:r>
              <a:rPr lang="en-US" dirty="0" smtClean="0"/>
              <a:t>First operand is the destination and second operand is the source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4186535"/>
            <a:ext cx="3789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MOV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sz="3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3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 Instruction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rules to follow when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MOV</a:t>
            </a:r>
          </a:p>
          <a:p>
            <a:pPr lvl="1"/>
            <a:r>
              <a:rPr lang="en-US" dirty="0" smtClean="0"/>
              <a:t>Both operands must have same size</a:t>
            </a:r>
          </a:p>
          <a:p>
            <a:pPr lvl="1"/>
            <a:r>
              <a:rPr lang="en-US" dirty="0" smtClean="0"/>
              <a:t>Both operands cannot be memory operands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dirty="0" smtClean="0"/>
              <a:t> cannot be destination operands</a:t>
            </a:r>
          </a:p>
          <a:p>
            <a:pPr lvl="1"/>
            <a:r>
              <a:rPr lang="en-US" dirty="0" smtClean="0"/>
              <a:t>An immediate value cannot be moved to a segment register</a:t>
            </a:r>
          </a:p>
          <a:p>
            <a:r>
              <a:rPr lang="en-US" dirty="0" smtClean="0"/>
              <a:t>Some useful variants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MOV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08990" y="4157008"/>
            <a:ext cx="23968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reg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mem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imm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reg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imm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Zero/Sign Extension of Integers (1/4)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/>
              <a:t> cannot copy data directly from a smaller operand to a larger one</a:t>
            </a:r>
          </a:p>
          <a:p>
            <a:r>
              <a:rPr lang="en-US" dirty="0" smtClean="0"/>
              <a:t>Suppose we want to move a </a:t>
            </a:r>
            <a:r>
              <a:rPr lang="en-US" i="1" dirty="0" smtClean="0"/>
              <a:t>byte</a:t>
            </a:r>
            <a:r>
              <a:rPr lang="en-US" dirty="0" smtClean="0"/>
              <a:t> variable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/>
              <a:t> into a 16-bit register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43708" y="3849231"/>
            <a:ext cx="254749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DB 10h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MOV ax, 0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MOV al,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var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09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Zero/Sign Extension of Integers </a:t>
            </a:r>
            <a:r>
              <a:rPr lang="en-US" dirty="0" smtClean="0"/>
              <a:t>(2/4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/>
          <a:lstStyle/>
          <a:p>
            <a:r>
              <a:rPr lang="en-US" dirty="0" smtClean="0"/>
              <a:t>What happens if same approach is followed to copy a negative number?</a:t>
            </a:r>
          </a:p>
          <a:p>
            <a:r>
              <a:rPr lang="en-US" dirty="0" smtClean="0"/>
              <a:t>What is the value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ax</a:t>
            </a:r>
            <a:r>
              <a:rPr lang="en-US" dirty="0" smtClean="0"/>
              <a:t> after this code is assembled?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75590" y="1794808"/>
            <a:ext cx="23968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svar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DB -8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 ax, 0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 al,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svar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627464"/>
              </p:ext>
            </p:extLst>
          </p:nvPr>
        </p:nvGraphicFramePr>
        <p:xfrm>
          <a:off x="4724400" y="4309110"/>
          <a:ext cx="335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44098" y="5334000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248</a:t>
            </a:r>
          </a:p>
        </p:txBody>
      </p:sp>
      <p:sp>
        <p:nvSpPr>
          <p:cNvPr id="8" name="Down Arrow 7"/>
          <p:cNvSpPr/>
          <p:nvPr/>
        </p:nvSpPr>
        <p:spPr>
          <a:xfrm>
            <a:off x="5486400" y="3657600"/>
            <a:ext cx="1828800" cy="65151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5486400" y="4724400"/>
            <a:ext cx="1828800" cy="65151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371600" y="5257800"/>
            <a:ext cx="4059395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B05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3737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6565F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E60D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81CFD9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What happened to -8?</a:t>
            </a:r>
          </a:p>
        </p:txBody>
      </p:sp>
    </p:spTree>
    <p:extLst>
      <p:ext uri="{BB962C8B-B14F-4D97-AF65-F5344CB8AC3E}">
        <p14:creationId xmlns:p14="http://schemas.microsoft.com/office/powerpoint/2010/main" val="26410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Zero/Sign Extension of Integers </a:t>
            </a:r>
            <a:r>
              <a:rPr lang="en-US" dirty="0" smtClean="0"/>
              <a:t>(3/4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971800" cy="4525963"/>
          </a:xfrm>
        </p:spPr>
        <p:txBody>
          <a:bodyPr/>
          <a:lstStyle/>
          <a:p>
            <a:r>
              <a:rPr lang="en-US" dirty="0" smtClean="0"/>
              <a:t>How about doing like this?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1794808"/>
            <a:ext cx="35028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svar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DB -8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 ax, 0FFFFFFFFh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 al,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svar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778222"/>
              </p:ext>
            </p:extLst>
          </p:nvPr>
        </p:nvGraphicFramePr>
        <p:xfrm>
          <a:off x="3657600" y="4537710"/>
          <a:ext cx="335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4419600" y="3810000"/>
            <a:ext cx="1828800" cy="65151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4419600" y="4987290"/>
            <a:ext cx="1828800" cy="65151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60476" y="5791200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4108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7833</TotalTime>
  <Words>1789</Words>
  <Application>Microsoft Office PowerPoint</Application>
  <PresentationFormat>On-screen Show (4:3)</PresentationFormat>
  <Paragraphs>472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Data Transfer Instructions, Addition and Subtraction&amp;Indirect Addressing</vt:lpstr>
      <vt:lpstr>Book Chapter</vt:lpstr>
      <vt:lpstr>Operand Types (1/2)</vt:lpstr>
      <vt:lpstr>Direct Memory Operands</vt:lpstr>
      <vt:lpstr>MOV Instruction (1/2)</vt:lpstr>
      <vt:lpstr>MOV Instruction (2/2)</vt:lpstr>
      <vt:lpstr>Zero/Sign Extension of Integers (1/4)</vt:lpstr>
      <vt:lpstr>Zero/Sign Extension of Integers (2/4)</vt:lpstr>
      <vt:lpstr>Zero/Sign Extension of Integers (3/4)</vt:lpstr>
      <vt:lpstr>Zero/Sign Extension of Integers (4/4)</vt:lpstr>
      <vt:lpstr>MOVZX Instruction (1/2)</vt:lpstr>
      <vt:lpstr>MOVZX Instruction (2/2)</vt:lpstr>
      <vt:lpstr>MOVSX Instruction (1/2)</vt:lpstr>
      <vt:lpstr>MOVSX Instruction (2/2)</vt:lpstr>
      <vt:lpstr>LAHF and SAHD Instructions</vt:lpstr>
      <vt:lpstr>XCHG Instruction</vt:lpstr>
      <vt:lpstr>Direct-Offset Operands (1/2)</vt:lpstr>
      <vt:lpstr>Direct-Offset Operands (2/2)</vt:lpstr>
      <vt:lpstr>Outline</vt:lpstr>
      <vt:lpstr>INC and DEC Instructions (1/2)</vt:lpstr>
      <vt:lpstr>INC and DEC Instructions (2/2)</vt:lpstr>
      <vt:lpstr>ADD Instruction</vt:lpstr>
      <vt:lpstr>SUB Instruction</vt:lpstr>
      <vt:lpstr>NEG Instruction</vt:lpstr>
      <vt:lpstr>Flags Affected by Addition and Subtraction</vt:lpstr>
      <vt:lpstr>Zero Flag (ZF)</vt:lpstr>
      <vt:lpstr>Sign Flag (SF)</vt:lpstr>
      <vt:lpstr>Carry Flag (CF)</vt:lpstr>
      <vt:lpstr>Overflow Flag (OF) (1/2)</vt:lpstr>
      <vt:lpstr>Overflow Flag (OF) (2/2)</vt:lpstr>
      <vt:lpstr>Indirect Operands (1/3)</vt:lpstr>
      <vt:lpstr>Indirect Operands (2/3)</vt:lpstr>
      <vt:lpstr>Indirect Operands (3/3)</vt:lpstr>
      <vt:lpstr>Pointer</vt:lpstr>
      <vt:lpstr>JMP Instruction</vt:lpstr>
      <vt:lpstr>LOOP Instruction</vt:lpstr>
      <vt:lpstr>Summing an Integer Array</vt:lpstr>
      <vt:lpstr>Copying a String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Afzaal</dc:creator>
  <cp:lastModifiedBy>Habibullah</cp:lastModifiedBy>
  <cp:revision>165</cp:revision>
  <dcterms:created xsi:type="dcterms:W3CDTF">2013-07-22T06:13:10Z</dcterms:created>
  <dcterms:modified xsi:type="dcterms:W3CDTF">2014-09-25T07:28:46Z</dcterms:modified>
</cp:coreProperties>
</file>