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4" r:id="rId19"/>
    <p:sldId id="272" r:id="rId20"/>
    <p:sldId id="273" r:id="rId21"/>
    <p:sldId id="276" r:id="rId22"/>
    <p:sldId id="277" r:id="rId23"/>
    <p:sldId id="278" r:id="rId24"/>
    <p:sldId id="279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1CF6"/>
    <a:srgbClr val="DFE4A0"/>
    <a:srgbClr val="D2D979"/>
    <a:srgbClr val="C0B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5050A-DD7D-494F-8275-E766C1DD3920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5709C-4EF7-436E-BB3A-6D7539F5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2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  <a:solidFill>
            <a:srgbClr val="DFE4A0"/>
          </a:solidFill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4B1CF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B4B3-F660-4DF3-B331-498E76371519}" type="datetime1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69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1F73-9735-4A49-A749-D0EE1A871696}" type="datetime1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1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3DDB-F498-429D-A1CB-721F824AD538}" type="datetime1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88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EC764-9C9A-4381-8649-9952CF09CE1E}" type="datetime1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95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AF68-7F6B-4C89-9018-A0C8A983ED99}" type="datetime1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74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2083-B0DD-4609-A068-B066AAB31C7F}" type="datetime1">
              <a:rPr lang="en-US" smtClean="0"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4C79-C3ED-4A6E-8464-7E9DF3AC4E52}" type="datetime1">
              <a:rPr lang="en-US" smtClean="0"/>
              <a:t>10/20/2014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65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70A6-C1A2-4704-8C2B-8DED002AC542}" type="datetime1">
              <a:rPr lang="en-US" smtClean="0"/>
              <a:t>10/20/2014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74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2629-DA3E-439F-A948-20DCAAC4D175}" type="datetime1">
              <a:rPr lang="en-US" smtClean="0"/>
              <a:t>10/20/2014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39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6484-B00D-443B-8316-414F49AD7EB6}" type="datetime1">
              <a:rPr lang="en-US" smtClean="0"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11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9754-69C9-451D-9791-E54A788CA0DD}" type="datetime1">
              <a:rPr lang="en-US" smtClean="0"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6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803C4-FE43-4DEA-AF27-05BA0F44307C}" type="datetime1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3E4B6-02CD-4B67-A194-478873D431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9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0" kern="1200">
          <a:solidFill>
            <a:srgbClr val="FF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737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6565FF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E60D0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81CFD9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dirty="0" smtClean="0"/>
              <a:t>Conditional Processing Defining </a:t>
            </a:r>
            <a:r>
              <a:rPr lang="en-US" dirty="0"/>
              <a:t>and Using Procedures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</a:t>
            </a:r>
            <a:r>
              <a:rPr lang="en-US" dirty="0" err="1" smtClean="0"/>
              <a:t>HabibUllah</a:t>
            </a:r>
            <a:endParaRPr lang="en-US" dirty="0" smtClean="0"/>
          </a:p>
          <a:p>
            <a:r>
              <a:rPr lang="en-US" dirty="0" smtClean="0"/>
              <a:t>habib.wattoo@nu.edu.pk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Toggles all bits in an operand</a:t>
            </a:r>
          </a:p>
          <a:p>
            <a:r>
              <a:rPr lang="en-US" dirty="0" smtClean="0"/>
              <a:t>Result is called one’s complement</a:t>
            </a:r>
          </a:p>
          <a:p>
            <a:r>
              <a:rPr lang="en-US" dirty="0" smtClean="0"/>
              <a:t>NOT takes only one operand with following formats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b="1" dirty="0" smtClean="0">
                <a:solidFill>
                  <a:srgbClr val="FF0000"/>
                </a:solidFill>
              </a:rPr>
              <a:t> does not affect any flags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5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CMP Instruction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Comparison is performed to replicate conditional branching/loops</a:t>
            </a:r>
          </a:p>
          <a:p>
            <a:r>
              <a:rPr lang="en-US" dirty="0" smtClean="0"/>
              <a:t>CMP instruction performs an implied subtraction of a source operand from a destination operand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Neither operand is changed</a:t>
            </a:r>
          </a:p>
          <a:p>
            <a:r>
              <a:rPr lang="en-US" dirty="0" smtClean="0"/>
              <a:t>Syntax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CMP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Uses the same operand combinations as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dirty="0" smtClean="0"/>
              <a:t> </a:t>
            </a:r>
            <a:r>
              <a:rPr lang="en-US" dirty="0" err="1" smtClean="0"/>
              <a:t>and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r>
              <a:rPr lang="en-US" dirty="0"/>
              <a:t>CMP instruction affects the flags in following way</a:t>
            </a:r>
          </a:p>
          <a:p>
            <a:pPr lvl="1"/>
            <a:r>
              <a:rPr lang="en-US" dirty="0"/>
              <a:t>Changes OF, SF, ZF, CF, AF and </a:t>
            </a:r>
            <a:r>
              <a:rPr lang="en-US" dirty="0" smtClean="0"/>
              <a:t>PF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5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CMP Instruction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compared two unsigned operands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 compared two signed operands then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922285"/>
              </p:ext>
            </p:extLst>
          </p:nvPr>
        </p:nvGraphicFramePr>
        <p:xfrm>
          <a:off x="1524000" y="2133600"/>
          <a:ext cx="60960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CMP Results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ZF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Src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&gt;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Src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Src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355636"/>
              </p:ext>
            </p:extLst>
          </p:nvPr>
        </p:nvGraphicFramePr>
        <p:xfrm>
          <a:off x="1524000" y="4724400"/>
          <a:ext cx="60960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CMP Results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Flags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Src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SF ≠ OF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&gt;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Src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SF = OF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Src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ZF =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05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Setting/Clearing Individual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Zero Flag (ZF)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To set, </a:t>
            </a:r>
            <a:r>
              <a:rPr lang="en-US" i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i="1" dirty="0" smtClean="0">
                <a:solidFill>
                  <a:srgbClr val="FF0000"/>
                </a:solidFill>
              </a:rPr>
              <a:t> an operand with 0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To clear, </a:t>
            </a:r>
            <a:r>
              <a:rPr lang="en-US" i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i="1" dirty="0" smtClean="0">
                <a:solidFill>
                  <a:srgbClr val="FF0000"/>
                </a:solidFill>
              </a:rPr>
              <a:t> an operand with 1</a:t>
            </a:r>
          </a:p>
          <a:p>
            <a:r>
              <a:rPr lang="en-US" dirty="0" smtClean="0"/>
              <a:t>Sign Flag (SF)</a:t>
            </a:r>
          </a:p>
          <a:p>
            <a:pPr lvl="1"/>
            <a:r>
              <a:rPr lang="en-US" dirty="0" smtClean="0"/>
              <a:t>To set,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dirty="0" smtClean="0"/>
              <a:t> MSB of an operand with 1</a:t>
            </a:r>
          </a:p>
          <a:p>
            <a:pPr lvl="1"/>
            <a:r>
              <a:rPr lang="en-US" dirty="0" smtClean="0"/>
              <a:t>To clear,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dirty="0" smtClean="0"/>
              <a:t> MSB of an operand with 0</a:t>
            </a:r>
          </a:p>
          <a:p>
            <a:r>
              <a:rPr lang="en-US" dirty="0" smtClean="0"/>
              <a:t>Carry Flag (CF)</a:t>
            </a:r>
          </a:p>
          <a:p>
            <a:pPr lvl="1"/>
            <a:r>
              <a:rPr lang="en-US" dirty="0" smtClean="0"/>
              <a:t>To set,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STC</a:t>
            </a:r>
            <a:r>
              <a:rPr lang="en-US" dirty="0" smtClean="0"/>
              <a:t> instruction</a:t>
            </a:r>
          </a:p>
          <a:p>
            <a:pPr lvl="1"/>
            <a:r>
              <a:rPr lang="en-US" dirty="0" smtClean="0"/>
              <a:t>To clear,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CLC</a:t>
            </a:r>
            <a:r>
              <a:rPr lang="en-US" dirty="0" smtClean="0"/>
              <a:t> instruction</a:t>
            </a:r>
          </a:p>
          <a:p>
            <a:r>
              <a:rPr lang="en-US" dirty="0" smtClean="0"/>
              <a:t>Overflow Flag (OF)</a:t>
            </a:r>
          </a:p>
          <a:p>
            <a:pPr lvl="1"/>
            <a:r>
              <a:rPr lang="en-US" dirty="0" smtClean="0"/>
              <a:t>To set, add two positive values that produce negative sum</a:t>
            </a:r>
          </a:p>
          <a:p>
            <a:pPr lvl="1"/>
            <a:r>
              <a:rPr lang="en-US" dirty="0" smtClean="0"/>
              <a:t>To clear,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dirty="0" smtClean="0"/>
              <a:t> an operand with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8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Jumps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high-level logic structures such as if-then-else in IA-32 instruction set</a:t>
            </a:r>
          </a:p>
          <a:p>
            <a:r>
              <a:rPr lang="en-US" dirty="0" smtClean="0"/>
              <a:t>In assembly language, a combination of comparisons and jumps can be used to implement any logic structure</a:t>
            </a:r>
          </a:p>
          <a:p>
            <a:r>
              <a:rPr lang="en-US" dirty="0" smtClean="0"/>
              <a:t>First, an operation such as CMP, AND or SUB etc. modifies the status flags</a:t>
            </a:r>
          </a:p>
          <a:p>
            <a:r>
              <a:rPr lang="en-US" dirty="0" smtClean="0"/>
              <a:t>Second, a conditional jump instruction tests the flags and causes a branch to new address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1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Jumps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Example 1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CMP al, 0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JZ L1 ;jump if ZF=1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15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95800" y="1539766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B050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3737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6565FF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E60D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81CFD9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Example 1</a:t>
            </a:r>
          </a:p>
          <a:p>
            <a:endParaRPr lang="en-US" dirty="0" smtClean="0"/>
          </a:p>
          <a:p>
            <a:pPr marL="0" indent="0">
              <a:buFont typeface="Wingdings" pitchFamily="2" charset="2"/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CMP al, 0</a:t>
            </a:r>
          </a:p>
          <a:p>
            <a:pPr marL="0" indent="0">
              <a:buFont typeface="Wingdings" pitchFamily="2" charset="2"/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JNZ L1 ;jump if ZF=0</a:t>
            </a:r>
          </a:p>
          <a:p>
            <a:pPr marL="0" indent="0">
              <a:buFont typeface="Wingdings" pitchFamily="2" charset="2"/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Font typeface="Wingdings" pitchFamily="2" charset="2"/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Font typeface="Wingdings" pitchFamily="2" charset="2"/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Font typeface="Wingdings" pitchFamily="2" charset="2"/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L1:</a:t>
            </a:r>
          </a:p>
          <a:p>
            <a:pPr marL="0" indent="0">
              <a:buFont typeface="Wingdings" pitchFamily="2" charset="2"/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Font typeface="Wingdings" pitchFamily="2" charset="2"/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871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</a:t>
            </a:r>
            <a:r>
              <a:rPr lang="en-US" i="1" dirty="0" smtClean="0"/>
              <a:t>COND</a:t>
            </a:r>
            <a:r>
              <a:rPr lang="en-US" dirty="0" smtClean="0"/>
              <a:t>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conditional jump instruction branches to a destination label when a status flag condition is true</a:t>
            </a:r>
          </a:p>
          <a:p>
            <a:r>
              <a:rPr lang="en-US" dirty="0" smtClean="0"/>
              <a:t>If the flag condition is false, the instruction immediately after the conditional jump is executed</a:t>
            </a:r>
          </a:p>
          <a:p>
            <a:r>
              <a:rPr lang="en-US" dirty="0" smtClean="0"/>
              <a:t>Syntax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dirty="0" smtClean="0"/>
              <a:t> refers to a flag identifying the state of one or more flags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Conditional Jump?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an arithmetic/logic operation is performed</a:t>
            </a:r>
          </a:p>
          <a:p>
            <a:r>
              <a:rPr lang="en-US" dirty="0" smtClean="0"/>
              <a:t>After this operation, status flags in EFLAGS register are set/cleared</a:t>
            </a:r>
          </a:p>
          <a:p>
            <a:r>
              <a:rPr lang="en-US" dirty="0" smtClean="0"/>
              <a:t>Now jump instruction can be performed based upon the value of flags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9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Conditional Jump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conditional jump instructions can be divided into four groups</a:t>
            </a:r>
          </a:p>
          <a:p>
            <a:pPr lvl="1"/>
            <a:r>
              <a:rPr lang="en-US" dirty="0" smtClean="0"/>
              <a:t>Jumps based on specific flag values</a:t>
            </a:r>
          </a:p>
          <a:p>
            <a:pPr lvl="1"/>
            <a:r>
              <a:rPr lang="en-US" dirty="0" smtClean="0"/>
              <a:t>Jumps based on equality between operands or the value of CX</a:t>
            </a:r>
          </a:p>
          <a:p>
            <a:pPr lvl="1"/>
            <a:r>
              <a:rPr lang="en-US" dirty="0" smtClean="0"/>
              <a:t>Jumps based on comparisons of unsigned operands</a:t>
            </a:r>
          </a:p>
          <a:p>
            <a:pPr lvl="1"/>
            <a:r>
              <a:rPr lang="en-US" dirty="0" smtClean="0"/>
              <a:t>Jumps based on comparisons of signed operands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Jumps Based on Flag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802276"/>
              </p:ext>
            </p:extLst>
          </p:nvPr>
        </p:nvGraphicFramePr>
        <p:xfrm>
          <a:off x="1447800" y="2169160"/>
          <a:ext cx="6096000" cy="4079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00200"/>
                <a:gridCol w="24638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Mnemonic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Flags/Registers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JZ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ump if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ero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ZF = 1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JNZ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ump if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ero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ZF =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JC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ump if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arry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CF = 1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JNC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ump if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arry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CF =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ump if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verflow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 = 1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JNO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ump if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verflow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 = 0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JS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ump if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igned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SF = 1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JNS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ump if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igned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SF = 0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JP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ump if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arity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PF = 1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JNP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ump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if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arity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PF = 0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72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“Assembly Language for x86 Processors”</a:t>
            </a:r>
          </a:p>
          <a:p>
            <a:r>
              <a:rPr lang="en-US" dirty="0"/>
              <a:t>Author “Kip R. Irvine”</a:t>
            </a:r>
          </a:p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smtClean="0"/>
              <a:t>Edition</a:t>
            </a:r>
          </a:p>
          <a:p>
            <a:r>
              <a:rPr lang="en-US" dirty="0"/>
              <a:t>Chapter </a:t>
            </a:r>
            <a:r>
              <a:rPr lang="en-US" dirty="0" smtClean="0"/>
              <a:t>5</a:t>
            </a:r>
            <a:endParaRPr lang="en-US" dirty="0"/>
          </a:p>
          <a:p>
            <a:pPr lvl="1"/>
            <a:r>
              <a:rPr lang="en-US" dirty="0"/>
              <a:t>Section </a:t>
            </a:r>
            <a:r>
              <a:rPr lang="en-US" dirty="0" smtClean="0"/>
              <a:t>5.4</a:t>
            </a:r>
          </a:p>
          <a:p>
            <a:pPr lvl="1"/>
            <a:r>
              <a:rPr lang="en-US" dirty="0"/>
              <a:t>Section </a:t>
            </a:r>
            <a:r>
              <a:rPr lang="en-US" dirty="0" smtClean="0"/>
              <a:t>5.5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Chapter </a:t>
            </a:r>
            <a:r>
              <a:rPr lang="en-US" dirty="0" smtClean="0"/>
              <a:t>6</a:t>
            </a:r>
            <a:endParaRPr lang="en-US" dirty="0"/>
          </a:p>
          <a:p>
            <a:pPr lvl="1"/>
            <a:r>
              <a:rPr lang="en-US" dirty="0"/>
              <a:t>Section </a:t>
            </a:r>
            <a:r>
              <a:rPr lang="en-US" dirty="0" smtClean="0"/>
              <a:t>6.1</a:t>
            </a:r>
          </a:p>
          <a:p>
            <a:pPr lvl="1"/>
            <a:r>
              <a:rPr lang="en-US" dirty="0" smtClean="0"/>
              <a:t>Section 6.3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Jumps Based on </a:t>
            </a:r>
            <a:r>
              <a:rPr lang="en-US" dirty="0" smtClean="0"/>
              <a:t>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Jumps based on equality are taken either</a:t>
            </a:r>
          </a:p>
          <a:p>
            <a:pPr lvl="1"/>
            <a:r>
              <a:rPr lang="en-US" dirty="0" smtClean="0"/>
              <a:t>Two operands are compared with CMP instruction or</a:t>
            </a:r>
          </a:p>
          <a:p>
            <a:pPr lvl="1"/>
            <a:r>
              <a:rPr lang="en-US" dirty="0" smtClean="0"/>
              <a:t>Based on the value of CX or ECX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623400"/>
              </p:ext>
            </p:extLst>
          </p:nvPr>
        </p:nvGraphicFramePr>
        <p:xfrm>
          <a:off x="1905000" y="3733800"/>
          <a:ext cx="54864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Mnemonic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JE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ump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if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qual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JNE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ump if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qual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JCXZ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ump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if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CX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0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JECXZ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ump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if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ECX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0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706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Jumps Based on </a:t>
            </a:r>
            <a:r>
              <a:rPr lang="en-US" dirty="0" smtClean="0"/>
              <a:t>Unsigned Comparisons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4839705"/>
              </p:ext>
            </p:extLst>
          </p:nvPr>
        </p:nvGraphicFramePr>
        <p:xfrm>
          <a:off x="1066800" y="2682240"/>
          <a:ext cx="7086600" cy="3337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89546"/>
                <a:gridCol w="52970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Mnemonic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ump if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bove (if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&gt;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src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JNBE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ump if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elow or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qual (same as JA)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JAE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ump if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bove or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qual (if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≥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src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JNB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ump if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elow (same as JAE)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JB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ump if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elow (if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&lt;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src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JNAE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ump if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bove or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qual (same as JB)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JBE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ump if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elow or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qual (if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≤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src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JNA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ump if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bove (same as JBE)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21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B050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3737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6565FF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E60D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81CFD9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CMP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unsigned_dest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unsigned_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72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Jumps Based on </a:t>
            </a:r>
            <a:r>
              <a:rPr lang="en-US" dirty="0" smtClean="0"/>
              <a:t>Signed Comparisons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0075266"/>
              </p:ext>
            </p:extLst>
          </p:nvPr>
        </p:nvGraphicFramePr>
        <p:xfrm>
          <a:off x="1066800" y="2682240"/>
          <a:ext cx="7086600" cy="3337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89546"/>
                <a:gridCol w="52970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Mnemonic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JG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ump if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reater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(if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&gt;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src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JNLE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ump if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 than or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qual (same as JG)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JGE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ump if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reater than or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qual (if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≥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src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JNL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ump if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 (same as JGE)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JL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ump if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 (if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&lt;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src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JNGE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ump if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reater than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or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qual (same as JL)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JLE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ump if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 than or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qual (if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≤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src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JNG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ump if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reater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(same as JLE)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B050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3737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6565FF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E60D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81CFD9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CMP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signed_dest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signed_src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1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Loop Instructions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LOOPZ</a:t>
            </a:r>
            <a:r>
              <a:rPr lang="en-US" dirty="0" smtClean="0"/>
              <a:t> (LOOP if Zero)</a:t>
            </a:r>
          </a:p>
          <a:p>
            <a:pPr lvl="1"/>
            <a:r>
              <a:rPr lang="en-US" dirty="0" smtClean="0"/>
              <a:t>Works just like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US" dirty="0" smtClean="0"/>
              <a:t> with one additional condition that ZF must be set in order to transfer control to destination label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LOOPE</a:t>
            </a:r>
            <a:r>
              <a:rPr lang="en-US" dirty="0" smtClean="0"/>
              <a:t> (LOOP if Equal)</a:t>
            </a:r>
          </a:p>
          <a:p>
            <a:pPr lvl="1"/>
            <a:r>
              <a:rPr lang="en-US" dirty="0" smtClean="0"/>
              <a:t>Equivalent to LOOPZ</a:t>
            </a:r>
          </a:p>
          <a:p>
            <a:r>
              <a:rPr lang="en-US" dirty="0" smtClean="0"/>
              <a:t>LOOPZ and LOOPE perform the following tasks when executed </a:t>
            </a:r>
          </a:p>
          <a:p>
            <a:pPr lvl="1"/>
            <a:r>
              <a:rPr lang="en-US" dirty="0" smtClean="0"/>
              <a:t>ECX = ECX – 1 </a:t>
            </a:r>
          </a:p>
          <a:p>
            <a:pPr lvl="1"/>
            <a:r>
              <a:rPr lang="en-US" dirty="0" smtClean="0"/>
              <a:t>If ECX &gt; 0 and ZF = 1, jump to destination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7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Loop Instructions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LOOPNZ (LOOP if Not Zero)</a:t>
            </a:r>
          </a:p>
          <a:p>
            <a:pPr lvl="1"/>
            <a:r>
              <a:rPr lang="en-US" dirty="0" smtClean="0"/>
              <a:t>Counterpart of LOOPZ</a:t>
            </a:r>
            <a:endParaRPr lang="en-US" dirty="0"/>
          </a:p>
          <a:p>
            <a:r>
              <a:rPr lang="en-US" dirty="0" smtClean="0"/>
              <a:t>LOOPNE (LOOP if Not Equal)</a:t>
            </a:r>
          </a:p>
          <a:p>
            <a:pPr lvl="1"/>
            <a:r>
              <a:rPr lang="en-US" dirty="0" smtClean="0"/>
              <a:t>Same as LOOPNZ</a:t>
            </a:r>
          </a:p>
          <a:p>
            <a:r>
              <a:rPr lang="en-US" dirty="0" smtClean="0"/>
              <a:t>LOOPNZ and LOOPNE perform the following tasks when executed </a:t>
            </a:r>
          </a:p>
          <a:p>
            <a:pPr lvl="1"/>
            <a:r>
              <a:rPr lang="en-US" dirty="0" smtClean="0"/>
              <a:t>ECX = ECX – 1 </a:t>
            </a:r>
          </a:p>
          <a:p>
            <a:pPr lvl="1"/>
            <a:r>
              <a:rPr lang="en-US" dirty="0" smtClean="0"/>
              <a:t>If ECX &gt; 0 and ZF = 0, jump to destination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5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LIFO (Last In First Out) data structure</a:t>
            </a:r>
          </a:p>
          <a:p>
            <a:r>
              <a:rPr lang="en-US" dirty="0" smtClean="0"/>
              <a:t>New value is added to the top of stack</a:t>
            </a:r>
          </a:p>
          <a:p>
            <a:r>
              <a:rPr lang="en-US" dirty="0" smtClean="0"/>
              <a:t>Existing values are removed from the top of stack</a:t>
            </a:r>
          </a:p>
          <a:p>
            <a:r>
              <a:rPr lang="en-US" dirty="0" smtClean="0"/>
              <a:t>An essential part of calling from and returning to the procedures</a:t>
            </a:r>
          </a:p>
          <a:p>
            <a:r>
              <a:rPr lang="en-US" dirty="0" smtClean="0"/>
              <a:t>Real life example</a:t>
            </a:r>
          </a:p>
          <a:p>
            <a:pPr lvl="1"/>
            <a:r>
              <a:rPr lang="en-US" dirty="0" smtClean="0"/>
              <a:t>A stack of 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8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Stack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memory array managed by CPU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ESP/SP</a:t>
            </a:r>
            <a:r>
              <a:rPr lang="en-US" dirty="0" smtClean="0"/>
              <a:t> (Extended Stack Pointer) register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SS</a:t>
            </a:r>
            <a:r>
              <a:rPr lang="en-US" dirty="0" smtClean="0"/>
              <a:t> (Stack Segment)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ESP/SP</a:t>
            </a:r>
            <a:r>
              <a:rPr lang="en-US" dirty="0" smtClean="0"/>
              <a:t> always points to the last value pushed on the top of stack and holds offset of that value in Stack Segment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ESP/SP</a:t>
            </a:r>
            <a:r>
              <a:rPr lang="en-US" dirty="0" smtClean="0"/>
              <a:t> cannot be manipulated directly instead it can be modified indirectly by instructions such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9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Stack </a:t>
            </a:r>
            <a:r>
              <a:rPr lang="en-US" dirty="0" smtClean="0"/>
              <a:t>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protected mode i.e. 32-bit mode, size of each stack location is 32-bits</a:t>
            </a:r>
          </a:p>
          <a:p>
            <a:r>
              <a:rPr lang="en-US" dirty="0" smtClean="0"/>
              <a:t>In real-address mode i.e. 16-bit mode, size of each stack location is 16-bits</a:t>
            </a:r>
          </a:p>
          <a:p>
            <a:r>
              <a:rPr lang="en-US" dirty="0" smtClean="0"/>
              <a:t>emu8086 uses real-address mode</a:t>
            </a:r>
          </a:p>
          <a:p>
            <a:r>
              <a:rPr lang="en-US" dirty="0" smtClean="0"/>
              <a:t>Runtime Stack is different from Stack Abstract Data Type which is typically written in a HLL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0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Stack </a:t>
            </a:r>
            <a:r>
              <a:rPr lang="en-US" dirty="0" smtClean="0"/>
              <a:t>(3/3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 contains the base address of Stack Segment</a:t>
            </a:r>
          </a:p>
          <a:p>
            <a:r>
              <a:rPr lang="en-US" dirty="0" smtClean="0"/>
              <a:t>SP contains the offset of value at the top of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28</a:t>
            </a:fld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2667000" y="3276600"/>
            <a:ext cx="3871265" cy="2960174"/>
            <a:chOff x="2667000" y="3542304"/>
            <a:chExt cx="3871265" cy="2960174"/>
          </a:xfrm>
        </p:grpSpPr>
        <p:grpSp>
          <p:nvGrpSpPr>
            <p:cNvPr id="56" name="Group 55"/>
            <p:cNvGrpSpPr/>
            <p:nvPr/>
          </p:nvGrpSpPr>
          <p:grpSpPr>
            <a:xfrm>
              <a:off x="4114800" y="3542304"/>
              <a:ext cx="1676400" cy="2476446"/>
              <a:chOff x="4114800" y="3542304"/>
              <a:chExt cx="1676400" cy="2476446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4114800" y="5399424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114800" y="4780099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114800" y="4470436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114800" y="5089761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114800" y="4159558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114800" y="5709088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114800" y="3851157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114800" y="3542304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971800" y="5758200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FFF0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71800" y="5447226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FFF2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71800" y="5136255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FFF4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71800" y="4825284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FFF6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71800" y="4514313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FFF8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71800" y="4203342"/>
              <a:ext cx="10788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FFFA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71800" y="3892371"/>
              <a:ext cx="1098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FFFC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71800" y="3581400"/>
              <a:ext cx="1088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FFFE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95498" y="6194701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16-bits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Left Brace 39"/>
            <p:cNvSpPr/>
            <p:nvPr/>
          </p:nvSpPr>
          <p:spPr>
            <a:xfrm rot="16200000">
              <a:off x="4859676" y="5297872"/>
              <a:ext cx="187874" cy="1663263"/>
            </a:xfrm>
            <a:prstGeom prst="leftBrace">
              <a:avLst>
                <a:gd name="adj1" fmla="val 4971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5791200" y="3614146"/>
              <a:ext cx="747065" cy="307777"/>
              <a:chOff x="5791200" y="3614146"/>
              <a:chExt cx="747065" cy="307777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6113149" y="3614146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SP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 flipH="1">
                <a:off x="5791200" y="3766066"/>
                <a:ext cx="367188" cy="0"/>
              </a:xfrm>
              <a:prstGeom prst="straightConnector1">
                <a:avLst/>
              </a:prstGeom>
              <a:ln w="254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Left Brace 50"/>
            <p:cNvSpPr/>
            <p:nvPr/>
          </p:nvSpPr>
          <p:spPr>
            <a:xfrm rot="16200000">
              <a:off x="3656822" y="5909924"/>
              <a:ext cx="135126" cy="371556"/>
            </a:xfrm>
            <a:prstGeom prst="leftBrace">
              <a:avLst>
                <a:gd name="adj1" fmla="val 4971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667000" y="6093023"/>
              <a:ext cx="1434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Segment</a:t>
              </a:r>
              <a:r>
                <a:rPr lang="en-US" sz="14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Offset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654750" y="3544133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000A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Left Brace 56"/>
            <p:cNvSpPr/>
            <p:nvPr/>
          </p:nvSpPr>
          <p:spPr>
            <a:xfrm rot="16200000">
              <a:off x="3186879" y="5910444"/>
              <a:ext cx="135126" cy="371556"/>
            </a:xfrm>
            <a:prstGeom prst="leftBrace">
              <a:avLst>
                <a:gd name="adj1" fmla="val 4971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278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Operation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push operation in stack puts the value on the top location available in stack and decrements the stack pointer by size of stack element</a:t>
            </a:r>
          </a:p>
          <a:p>
            <a:r>
              <a:rPr lang="en-US" dirty="0" smtClean="0"/>
              <a:t>Size of each stack element is 32 bits in protected address mode</a:t>
            </a:r>
          </a:p>
          <a:p>
            <a:r>
              <a:rPr lang="en-US" dirty="0" smtClean="0"/>
              <a:t>Size of each stack element is 16 bits in real-address mode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and Comparison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basic Boolean operations</a:t>
            </a:r>
          </a:p>
          <a:p>
            <a:pPr lvl="1"/>
            <a:r>
              <a:rPr lang="en-US" dirty="0" smtClean="0"/>
              <a:t>AND</a:t>
            </a:r>
          </a:p>
          <a:p>
            <a:pPr lvl="1"/>
            <a:r>
              <a:rPr lang="en-US" dirty="0" smtClean="0"/>
              <a:t>OR</a:t>
            </a:r>
          </a:p>
          <a:p>
            <a:pPr lvl="1"/>
            <a:r>
              <a:rPr lang="en-US" dirty="0" smtClean="0"/>
              <a:t>XOR</a:t>
            </a:r>
          </a:p>
          <a:p>
            <a:pPr lvl="1"/>
            <a:r>
              <a:rPr lang="en-US" dirty="0" smtClean="0"/>
              <a:t>NOT</a:t>
            </a:r>
          </a:p>
          <a:p>
            <a:r>
              <a:rPr lang="en-US" dirty="0" smtClean="0"/>
              <a:t>Boolean operations can be carried out at bit-level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2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Operation </a:t>
            </a:r>
            <a:r>
              <a:rPr lang="en-US" dirty="0" smtClean="0"/>
              <a:t>(2/3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30</a:t>
            </a:fld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838200" y="3800927"/>
            <a:ext cx="2819400" cy="2523673"/>
            <a:chOff x="838200" y="3048000"/>
            <a:chExt cx="2819400" cy="2523673"/>
          </a:xfrm>
        </p:grpSpPr>
        <p:grpSp>
          <p:nvGrpSpPr>
            <p:cNvPr id="34" name="Group 33"/>
            <p:cNvGrpSpPr/>
            <p:nvPr/>
          </p:nvGrpSpPr>
          <p:grpSpPr>
            <a:xfrm>
              <a:off x="1981200" y="3048000"/>
              <a:ext cx="1676400" cy="2476446"/>
              <a:chOff x="4114800" y="3542304"/>
              <a:chExt cx="1676400" cy="2476446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4114800" y="5399424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114800" y="4780099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114800" y="4470436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4114800" y="5089761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4114800" y="4159558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4114800" y="5709088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114800" y="3851157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4114800" y="3542304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838200" y="5263896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FFF0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38200" y="4952922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FFF2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38200" y="4641951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FFF4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8200" y="4330980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FFF6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38200" y="4020009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FFF8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38200" y="3709038"/>
              <a:ext cx="10788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FFFA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38200" y="3398067"/>
              <a:ext cx="1098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FFFC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38200" y="3087096"/>
              <a:ext cx="1088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FFFE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521150" y="3049829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000A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657600" y="3872769"/>
            <a:ext cx="747065" cy="307777"/>
            <a:chOff x="5791200" y="3614146"/>
            <a:chExt cx="747065" cy="307777"/>
          </a:xfrm>
        </p:grpSpPr>
        <p:sp>
          <p:nvSpPr>
            <p:cNvPr id="53" name="TextBox 52"/>
            <p:cNvSpPr txBox="1"/>
            <p:nvPr/>
          </p:nvSpPr>
          <p:spPr>
            <a:xfrm>
              <a:off x="6113149" y="3614146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SP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H="1">
              <a:off x="5791200" y="3766066"/>
              <a:ext cx="367188" cy="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2400831" y="342397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4663135" y="3791854"/>
            <a:ext cx="2819400" cy="2523673"/>
            <a:chOff x="838200" y="3048000"/>
            <a:chExt cx="2819400" cy="2523673"/>
          </a:xfrm>
        </p:grpSpPr>
        <p:grpSp>
          <p:nvGrpSpPr>
            <p:cNvPr id="58" name="Group 57"/>
            <p:cNvGrpSpPr/>
            <p:nvPr/>
          </p:nvGrpSpPr>
          <p:grpSpPr>
            <a:xfrm>
              <a:off x="1981200" y="3048000"/>
              <a:ext cx="1676400" cy="2476446"/>
              <a:chOff x="4114800" y="3542304"/>
              <a:chExt cx="1676400" cy="2476446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114800" y="5399424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4114800" y="4780099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114800" y="4470436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4114800" y="5089761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4114800" y="4159558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4114800" y="5709088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4114800" y="3851157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4114800" y="3542304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838200" y="5263896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FFF0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38200" y="4952922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FFF2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38200" y="4641951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FFF4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38200" y="4330980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FFF6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38200" y="4020009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FFF8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38200" y="3709038"/>
              <a:ext cx="10788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FFFA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38200" y="3398067"/>
              <a:ext cx="1098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FFFC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38200" y="3087096"/>
              <a:ext cx="1088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FFFE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521150" y="3049829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000A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7482535" y="4788550"/>
            <a:ext cx="747065" cy="307777"/>
            <a:chOff x="5791200" y="3614146"/>
            <a:chExt cx="747065" cy="307777"/>
          </a:xfrm>
        </p:grpSpPr>
        <p:sp>
          <p:nvSpPr>
            <p:cNvPr id="77" name="TextBox 76"/>
            <p:cNvSpPr txBox="1"/>
            <p:nvPr/>
          </p:nvSpPr>
          <p:spPr>
            <a:xfrm>
              <a:off x="6113149" y="3614146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SP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H="1">
              <a:off x="5791200" y="3766066"/>
              <a:ext cx="367188" cy="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/>
          <p:cNvSpPr txBox="1"/>
          <p:nvPr/>
        </p:nvSpPr>
        <p:spPr>
          <a:xfrm>
            <a:off x="6296511" y="341490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339840" y="411480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40743" y="442281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2000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344553" y="472761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3000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SP is decremented by 2 with each push operation</a:t>
            </a:r>
          </a:p>
          <a:p>
            <a:r>
              <a:rPr lang="en-US" sz="2400" dirty="0" smtClean="0"/>
              <a:t>These values are pushed on stack</a:t>
            </a:r>
          </a:p>
          <a:p>
            <a:pPr lvl="1"/>
            <a:r>
              <a:rPr lang="en-US" sz="2000" dirty="0" smtClean="0"/>
              <a:t>1000h</a:t>
            </a:r>
          </a:p>
          <a:p>
            <a:pPr lvl="1"/>
            <a:r>
              <a:rPr lang="en-US" sz="2000" dirty="0" smtClean="0"/>
              <a:t>2000h</a:t>
            </a:r>
          </a:p>
          <a:p>
            <a:pPr lvl="1"/>
            <a:r>
              <a:rPr lang="en-US" sz="2000" dirty="0" smtClean="0"/>
              <a:t>3000h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780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2667000" y="3048000"/>
            <a:ext cx="2819400" cy="2523673"/>
            <a:chOff x="838200" y="3048000"/>
            <a:chExt cx="2819400" cy="2523673"/>
          </a:xfrm>
        </p:grpSpPr>
        <p:grpSp>
          <p:nvGrpSpPr>
            <p:cNvPr id="36" name="Group 35"/>
            <p:cNvGrpSpPr/>
            <p:nvPr/>
          </p:nvGrpSpPr>
          <p:grpSpPr>
            <a:xfrm>
              <a:off x="1981200" y="3048000"/>
              <a:ext cx="1676400" cy="2476446"/>
              <a:chOff x="4114800" y="3542304"/>
              <a:chExt cx="1676400" cy="2476446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4114800" y="5399424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114800" y="4780099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4114800" y="4470436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4114800" y="5089761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4114800" y="4159558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114800" y="5709088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4114800" y="3851157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114800" y="3542304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838200" y="5263896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FFF0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8200" y="4952922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FFF2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38200" y="4641951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FFF4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38200" y="4330980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FFF6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38200" y="4020009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FFF8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38200" y="3709038"/>
              <a:ext cx="10788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FFFA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38200" y="3398067"/>
              <a:ext cx="1098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FFFC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38200" y="3087096"/>
              <a:ext cx="1088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FFFE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521150" y="3049829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000A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Operation </a:t>
            </a:r>
            <a:r>
              <a:rPr lang="en-US" dirty="0" smtClean="0"/>
              <a:t>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value is pushed on stack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30344" y="2106930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000 0000h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Explosion 1 27"/>
          <p:cNvSpPr/>
          <p:nvPr/>
        </p:nvSpPr>
        <p:spPr>
          <a:xfrm>
            <a:off x="3851375" y="3514535"/>
            <a:ext cx="1600200" cy="696782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ERROR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486400" y="3119842"/>
            <a:ext cx="747065" cy="307777"/>
            <a:chOff x="5791200" y="3614146"/>
            <a:chExt cx="747065" cy="307777"/>
          </a:xfrm>
        </p:grpSpPr>
        <p:sp>
          <p:nvSpPr>
            <p:cNvPr id="52" name="TextBox 51"/>
            <p:cNvSpPr txBox="1"/>
            <p:nvPr/>
          </p:nvSpPr>
          <p:spPr>
            <a:xfrm>
              <a:off x="6113149" y="3614146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SP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H="1">
              <a:off x="5791200" y="3766066"/>
              <a:ext cx="367188" cy="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317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7037E-7 L 0.1717 3.7037E-7 C 0.24896 3.7037E-7 0.34496 0.04931 0.34496 0.09005 L 0.34496 0.18148 " pathEditMode="relative" rAng="0" ptsTypes="FfFF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40" y="907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047 L -0.00035 0.0476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Removes value from top of stack</a:t>
            </a:r>
          </a:p>
          <a:p>
            <a:r>
              <a:rPr lang="en-US" dirty="0" smtClean="0"/>
              <a:t>SP is incremented by stack element size with each pop operation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48335" y="3501152"/>
            <a:ext cx="2819400" cy="2523673"/>
            <a:chOff x="838200" y="3048000"/>
            <a:chExt cx="2819400" cy="2523673"/>
          </a:xfrm>
        </p:grpSpPr>
        <p:grpSp>
          <p:nvGrpSpPr>
            <p:cNvPr id="6" name="Group 5"/>
            <p:cNvGrpSpPr/>
            <p:nvPr/>
          </p:nvGrpSpPr>
          <p:grpSpPr>
            <a:xfrm>
              <a:off x="1981200" y="3048000"/>
              <a:ext cx="1676400" cy="2476446"/>
              <a:chOff x="4114800" y="3542304"/>
              <a:chExt cx="1676400" cy="2476446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114800" y="5399424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114800" y="4780099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114800" y="4470436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114800" y="5089761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114800" y="4159558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114800" y="5709088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114800" y="3851157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114800" y="3542304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838200" y="5263896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FFF0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8200" y="4952922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FFF2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8200" y="4641951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FFF4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8200" y="4330980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FFF6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8200" y="4020009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FFF8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8200" y="3709038"/>
              <a:ext cx="10788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FFFA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38200" y="3398067"/>
              <a:ext cx="1098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FFFC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8200" y="3087096"/>
              <a:ext cx="1088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FFFE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21150" y="3049829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000A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367735" y="4497848"/>
            <a:ext cx="747065" cy="307777"/>
            <a:chOff x="5791200" y="3614146"/>
            <a:chExt cx="747065" cy="307777"/>
          </a:xfrm>
        </p:grpSpPr>
        <p:sp>
          <p:nvSpPr>
            <p:cNvPr id="25" name="TextBox 24"/>
            <p:cNvSpPr txBox="1"/>
            <p:nvPr/>
          </p:nvSpPr>
          <p:spPr>
            <a:xfrm>
              <a:off x="6113149" y="3614146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SP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>
              <a:off x="5791200" y="3766066"/>
              <a:ext cx="367188" cy="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2102068" y="31242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25040" y="382409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25943" y="413211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2000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29753" y="443691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3000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510735" y="3510225"/>
            <a:ext cx="2819400" cy="2523673"/>
            <a:chOff x="838200" y="3048000"/>
            <a:chExt cx="2819400" cy="2523673"/>
          </a:xfrm>
        </p:grpSpPr>
        <p:grpSp>
          <p:nvGrpSpPr>
            <p:cNvPr id="32" name="Group 31"/>
            <p:cNvGrpSpPr/>
            <p:nvPr/>
          </p:nvGrpSpPr>
          <p:grpSpPr>
            <a:xfrm>
              <a:off x="1981200" y="3048000"/>
              <a:ext cx="1676400" cy="2476446"/>
              <a:chOff x="4114800" y="3542304"/>
              <a:chExt cx="1676400" cy="2476446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4114800" y="5399424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114800" y="4780099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114800" y="4470436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114800" y="5089761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114800" y="4159558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4114800" y="5709088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4114800" y="3851157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4114800" y="3542304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838200" y="5263896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FFF0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38200" y="4952922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FFF2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38200" y="4641951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FFF4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38200" y="4330980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FFF6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38200" y="4020009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FFF8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8200" y="3709038"/>
              <a:ext cx="10788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FFFA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38200" y="3398067"/>
              <a:ext cx="1098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FFFC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38200" y="3087096"/>
              <a:ext cx="1088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FFFE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21150" y="3049829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000A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330135" y="4202121"/>
            <a:ext cx="747065" cy="307777"/>
            <a:chOff x="5791200" y="3614146"/>
            <a:chExt cx="747065" cy="307777"/>
          </a:xfrm>
        </p:grpSpPr>
        <p:sp>
          <p:nvSpPr>
            <p:cNvPr id="51" name="TextBox 50"/>
            <p:cNvSpPr txBox="1"/>
            <p:nvPr/>
          </p:nvSpPr>
          <p:spPr>
            <a:xfrm>
              <a:off x="6113149" y="3614146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SP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flipH="1">
              <a:off x="5791200" y="3766066"/>
              <a:ext cx="367188" cy="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6141353" y="313327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198686" y="382409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199589" y="413211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2000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112317" y="6183321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16-bits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Left Brace 56"/>
          <p:cNvSpPr/>
          <p:nvPr/>
        </p:nvSpPr>
        <p:spPr>
          <a:xfrm rot="16200000">
            <a:off x="6376495" y="5286492"/>
            <a:ext cx="187874" cy="1663263"/>
          </a:xfrm>
          <a:prstGeom prst="leftBrace">
            <a:avLst>
              <a:gd name="adj1" fmla="val 4971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3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dirty="0" smtClean="0"/>
              <a:t> instruction is executed in two steps </a:t>
            </a:r>
          </a:p>
          <a:p>
            <a:pPr lvl="1"/>
            <a:r>
              <a:rPr lang="en-US" dirty="0" smtClean="0"/>
              <a:t>First decrements SP by the size of stack element </a:t>
            </a:r>
          </a:p>
          <a:p>
            <a:pPr lvl="1"/>
            <a:r>
              <a:rPr lang="en-US" dirty="0" smtClean="0"/>
              <a:t>Then copies the source operand on top of stack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dirty="0" smtClean="0"/>
              <a:t> instruction formats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/mem16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contents of 16-bit register or 16-bit memory location is pushed on stack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imm16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16-bit immediate value is pushed on stack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Examples are 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AX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10h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9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dirty="0" smtClean="0"/>
              <a:t> instruction is executed in two steps</a:t>
            </a:r>
          </a:p>
          <a:p>
            <a:pPr lvl="1"/>
            <a:r>
              <a:rPr lang="en-US" dirty="0" smtClean="0"/>
              <a:t>First the contents of stack element pointed to by SP are copied into destination operand</a:t>
            </a:r>
          </a:p>
          <a:p>
            <a:pPr lvl="1"/>
            <a:r>
              <a:rPr lang="en-US" dirty="0" smtClean="0"/>
              <a:t>Then SP is incremented by the size of stack element</a:t>
            </a:r>
          </a:p>
          <a:p>
            <a:r>
              <a:rPr lang="en-US" dirty="0" smtClean="0"/>
              <a:t>Only one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dirty="0" smtClean="0"/>
              <a:t> instruction formats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/mem16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copies the value pointed to by SP into 16-bit register or 16-bit memory location</a:t>
            </a:r>
          </a:p>
          <a:p>
            <a:r>
              <a:rPr lang="en-US" dirty="0" smtClean="0"/>
              <a:t>Examples are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 AX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;where </a:t>
            </a:r>
            <a:r>
              <a:rPr lang="en-US" dirty="0" err="1" smtClean="0"/>
              <a:t>var</a:t>
            </a:r>
            <a:r>
              <a:rPr lang="en-US" dirty="0" smtClean="0"/>
              <a:t> is a 16-bit memory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4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PUSHF and POPF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PUSHF</a:t>
            </a:r>
            <a:r>
              <a:rPr lang="en-US" dirty="0" smtClean="0"/>
              <a:t> is used to push EFLAGS register on the stack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POPF</a:t>
            </a:r>
            <a:r>
              <a:rPr lang="en-US" dirty="0" smtClean="0"/>
              <a:t> pops the stack into EFLAGS register</a:t>
            </a:r>
          </a:p>
          <a:p>
            <a:r>
              <a:rPr lang="en-US" dirty="0" smtClean="0"/>
              <a:t>When using these instructions, make sure program’s execution path does not skip over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POPF</a:t>
            </a:r>
            <a:r>
              <a:rPr lang="en-US" dirty="0" smtClean="0"/>
              <a:t> instruction</a:t>
            </a:r>
          </a:p>
          <a:p>
            <a:r>
              <a:rPr lang="en-US" dirty="0" smtClean="0"/>
              <a:t>Syntax is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PUSHF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0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PUSHA and POPA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PUSHA</a:t>
            </a:r>
            <a:r>
              <a:rPr lang="en-US" dirty="0" smtClean="0"/>
              <a:t> instruction pushes all 16-bit general purpose register on the stack in given order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AX, CX, DX, BX, SP, BP, SI, DI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POPA</a:t>
            </a:r>
            <a:r>
              <a:rPr lang="en-US" dirty="0" smtClean="0"/>
              <a:t> instruction pops the same registers in the reverse order</a:t>
            </a:r>
          </a:p>
          <a:p>
            <a:r>
              <a:rPr lang="en-US" dirty="0" smtClean="0"/>
              <a:t>Useful when modifying many general purpose registers inside a procedure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6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Registers can be saved temporarily when used for more than one purpose</a:t>
            </a:r>
          </a:p>
          <a:p>
            <a:r>
              <a:rPr lang="en-US" dirty="0" smtClean="0"/>
              <a:t>When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dirty="0" smtClean="0"/>
              <a:t> instruction executed, return address is saved on the stack</a:t>
            </a:r>
          </a:p>
          <a:p>
            <a:r>
              <a:rPr lang="en-US" dirty="0" smtClean="0"/>
              <a:t>Arguments are passed to a subroutine by pushing them on the stack</a:t>
            </a:r>
          </a:p>
          <a:p>
            <a:r>
              <a:rPr lang="en-US" dirty="0" smtClean="0"/>
              <a:t>Stack can be used as temporary storage for local variables inside a subroutine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3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and Using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Procedure</a:t>
            </a:r>
          </a:p>
          <a:p>
            <a:r>
              <a:rPr lang="en-US" dirty="0" smtClean="0"/>
              <a:t>CALL and RET instructions</a:t>
            </a:r>
          </a:p>
          <a:p>
            <a:r>
              <a:rPr lang="en-US" dirty="0" smtClean="0"/>
              <a:t>Nested Procedure Calls</a:t>
            </a:r>
          </a:p>
          <a:p>
            <a:r>
              <a:rPr lang="en-US" dirty="0" smtClean="0"/>
              <a:t>Local and Global Labels</a:t>
            </a:r>
          </a:p>
          <a:p>
            <a:r>
              <a:rPr lang="en-US" dirty="0" smtClean="0"/>
              <a:t>Procedure Parameters</a:t>
            </a:r>
          </a:p>
          <a:p>
            <a:r>
              <a:rPr lang="en-US" dirty="0" smtClean="0"/>
              <a:t>USES Operator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6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complex code can be divided in different independent elements</a:t>
            </a:r>
          </a:p>
          <a:p>
            <a:r>
              <a:rPr lang="en-US" dirty="0" smtClean="0"/>
              <a:t>Such elements are called functions in C++ and Procedures in assembly language</a:t>
            </a:r>
          </a:p>
          <a:p>
            <a:r>
              <a:rPr lang="en-US" dirty="0" smtClean="0"/>
              <a:t>Procedure is a named </a:t>
            </a:r>
            <a:r>
              <a:rPr lang="en-US" dirty="0"/>
              <a:t>block of statements that ends with a return </a:t>
            </a:r>
            <a:r>
              <a:rPr lang="en-US" dirty="0" smtClean="0"/>
              <a:t>statement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5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Instruction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Performs a bitwise AND operation between matching bits in two operands</a:t>
            </a:r>
          </a:p>
          <a:p>
            <a:r>
              <a:rPr lang="en-US" dirty="0" smtClean="0"/>
              <a:t>Syntax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The permitted operand combinations are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100922"/>
              </p:ext>
            </p:extLst>
          </p:nvPr>
        </p:nvGraphicFramePr>
        <p:xfrm>
          <a:off x="3810000" y="3784600"/>
          <a:ext cx="41148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x^y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5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procedure is declared using the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ENDP</a:t>
            </a:r>
            <a:r>
              <a:rPr lang="en-US" sz="2400" dirty="0" smtClean="0"/>
              <a:t> directives</a:t>
            </a:r>
          </a:p>
          <a:p>
            <a:r>
              <a:rPr lang="en-US" sz="2400" dirty="0" smtClean="0"/>
              <a:t>Must be assigned a name which should be a valid identifier</a:t>
            </a:r>
          </a:p>
          <a:p>
            <a:r>
              <a:rPr lang="en-US" sz="2400" dirty="0" smtClean="0"/>
              <a:t>Procedures other than startup procedure should be ended with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sz="2400" dirty="0" smtClean="0"/>
              <a:t> instruction</a:t>
            </a:r>
          </a:p>
          <a:p>
            <a:r>
              <a:rPr lang="en-US" sz="2400" dirty="0" smtClean="0"/>
              <a:t>Following is an assembly language procedure with name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proc_name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11841" y="4419600"/>
            <a:ext cx="2903359" cy="178510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proc_name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PROC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instruction1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instruction2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proc_name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ENDP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56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dirty="0" smtClean="0"/>
              <a:t> instruction is used to call a procedure</a:t>
            </a:r>
          </a:p>
          <a:p>
            <a:r>
              <a:rPr lang="en-US" dirty="0" smtClean="0"/>
              <a:t>It pushes offset of next instruction after CALL on the stack</a:t>
            </a:r>
          </a:p>
          <a:p>
            <a:r>
              <a:rPr lang="en-US" dirty="0" smtClean="0"/>
              <a:t>Copies the address of called procedure into IP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5465" y="3951238"/>
            <a:ext cx="7374135" cy="115416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SS:SP = IP ;put return address on stack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 = IP + relative offset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96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dirty="0" smtClean="0"/>
              <a:t> instruction returns from a procedure to the point where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dirty="0" smtClean="0"/>
              <a:t> instruction was performed</a:t>
            </a:r>
          </a:p>
          <a:p>
            <a:r>
              <a:rPr lang="en-US" dirty="0" smtClean="0"/>
              <a:t>Pops the return address from the stack into IP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7230" y="3951238"/>
            <a:ext cx="7927170" cy="115416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 = SS:SP  ;pop return address from stack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SP + 2 ;increment the stack pointer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Procedure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05200" cy="4525963"/>
          </a:xfrm>
        </p:spPr>
        <p:txBody>
          <a:bodyPr/>
          <a:lstStyle/>
          <a:p>
            <a:r>
              <a:rPr lang="en-US" dirty="0" smtClean="0"/>
              <a:t>A called procedure calls another procedure before the first procedure returns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43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5334000" y="1600200"/>
            <a:ext cx="2209800" cy="4648200"/>
            <a:chOff x="4724400" y="1524000"/>
            <a:chExt cx="2209800" cy="4648200"/>
          </a:xfrm>
        </p:grpSpPr>
        <p:sp>
          <p:nvSpPr>
            <p:cNvPr id="5" name="Rectangle 4"/>
            <p:cNvSpPr/>
            <p:nvPr/>
          </p:nvSpPr>
          <p:spPr>
            <a:xfrm>
              <a:off x="4724400" y="1524000"/>
              <a:ext cx="2209800" cy="4648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933424" y="1600200"/>
              <a:ext cx="1688283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 PROC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.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.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CALL PROC_1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EXIT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 ENDP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3424" y="3285659"/>
              <a:ext cx="1688283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PROC_1 PROC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.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.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CALL PROC_2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PROC_1 ENDP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33424" y="4971117"/>
              <a:ext cx="136608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PROC_2 PROC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.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.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PROC_2 ENDP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Left Bracket 9"/>
            <p:cNvSpPr/>
            <p:nvPr/>
          </p:nvSpPr>
          <p:spPr>
            <a:xfrm>
              <a:off x="4929190" y="1752600"/>
              <a:ext cx="64008" cy="1066800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ket 10"/>
            <p:cNvSpPr/>
            <p:nvPr/>
          </p:nvSpPr>
          <p:spPr>
            <a:xfrm>
              <a:off x="4929190" y="3429000"/>
              <a:ext cx="64008" cy="1066800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Left Bracket 11"/>
            <p:cNvSpPr/>
            <p:nvPr/>
          </p:nvSpPr>
          <p:spPr>
            <a:xfrm>
              <a:off x="4929190" y="5118616"/>
              <a:ext cx="64008" cy="861984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6324600" y="2438400"/>
              <a:ext cx="460104" cy="1011620"/>
            </a:xfrm>
            <a:custGeom>
              <a:avLst/>
              <a:gdLst>
                <a:gd name="connsiteX0" fmla="*/ 236483 w 460104"/>
                <a:gd name="connsiteY0" fmla="*/ 0 h 1087820"/>
                <a:gd name="connsiteX1" fmla="*/ 441434 w 460104"/>
                <a:gd name="connsiteY1" fmla="*/ 331075 h 1087820"/>
                <a:gd name="connsiteX2" fmla="*/ 425669 w 460104"/>
                <a:gd name="connsiteY2" fmla="*/ 630620 h 1087820"/>
                <a:gd name="connsiteX3" fmla="*/ 220717 w 460104"/>
                <a:gd name="connsiteY3" fmla="*/ 914400 h 1087820"/>
                <a:gd name="connsiteX4" fmla="*/ 0 w 460104"/>
                <a:gd name="connsiteY4" fmla="*/ 1087820 h 1087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104" h="1087820">
                  <a:moveTo>
                    <a:pt x="236483" y="0"/>
                  </a:moveTo>
                  <a:cubicBezTo>
                    <a:pt x="323193" y="112986"/>
                    <a:pt x="409903" y="225972"/>
                    <a:pt x="441434" y="331075"/>
                  </a:cubicBezTo>
                  <a:cubicBezTo>
                    <a:pt x="472965" y="436178"/>
                    <a:pt x="462455" y="533399"/>
                    <a:pt x="425669" y="630620"/>
                  </a:cubicBezTo>
                  <a:cubicBezTo>
                    <a:pt x="388883" y="727841"/>
                    <a:pt x="291662" y="838200"/>
                    <a:pt x="220717" y="914400"/>
                  </a:cubicBezTo>
                  <a:cubicBezTo>
                    <a:pt x="149772" y="990600"/>
                    <a:pt x="86710" y="1040524"/>
                    <a:pt x="0" y="1087820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6324600" y="4093780"/>
              <a:ext cx="460104" cy="1011620"/>
            </a:xfrm>
            <a:custGeom>
              <a:avLst/>
              <a:gdLst>
                <a:gd name="connsiteX0" fmla="*/ 236483 w 460104"/>
                <a:gd name="connsiteY0" fmla="*/ 0 h 1087820"/>
                <a:gd name="connsiteX1" fmla="*/ 441434 w 460104"/>
                <a:gd name="connsiteY1" fmla="*/ 331075 h 1087820"/>
                <a:gd name="connsiteX2" fmla="*/ 425669 w 460104"/>
                <a:gd name="connsiteY2" fmla="*/ 630620 h 1087820"/>
                <a:gd name="connsiteX3" fmla="*/ 220717 w 460104"/>
                <a:gd name="connsiteY3" fmla="*/ 914400 h 1087820"/>
                <a:gd name="connsiteX4" fmla="*/ 0 w 460104"/>
                <a:gd name="connsiteY4" fmla="*/ 1087820 h 1087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104" h="1087820">
                  <a:moveTo>
                    <a:pt x="236483" y="0"/>
                  </a:moveTo>
                  <a:cubicBezTo>
                    <a:pt x="323193" y="112986"/>
                    <a:pt x="409903" y="225972"/>
                    <a:pt x="441434" y="331075"/>
                  </a:cubicBezTo>
                  <a:cubicBezTo>
                    <a:pt x="472965" y="436178"/>
                    <a:pt x="462455" y="533399"/>
                    <a:pt x="425669" y="630620"/>
                  </a:cubicBezTo>
                  <a:cubicBezTo>
                    <a:pt x="388883" y="727841"/>
                    <a:pt x="291662" y="838200"/>
                    <a:pt x="220717" y="914400"/>
                  </a:cubicBezTo>
                  <a:cubicBezTo>
                    <a:pt x="149772" y="990600"/>
                    <a:pt x="86710" y="1040524"/>
                    <a:pt x="0" y="1087820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743200" y="4375515"/>
            <a:ext cx="1676400" cy="1857119"/>
            <a:chOff x="2057400" y="3934081"/>
            <a:chExt cx="1676400" cy="1857119"/>
          </a:xfrm>
        </p:grpSpPr>
        <p:sp>
          <p:nvSpPr>
            <p:cNvPr id="19" name="Rectangle 18"/>
            <p:cNvSpPr/>
            <p:nvPr/>
          </p:nvSpPr>
          <p:spPr>
            <a:xfrm>
              <a:off x="2057400" y="5171876"/>
              <a:ext cx="1676400" cy="3096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057400" y="4862213"/>
              <a:ext cx="1676400" cy="3096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057400" y="5481538"/>
              <a:ext cx="1676400" cy="3096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057400" y="4551335"/>
              <a:ext cx="1676400" cy="3096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57400" y="4242934"/>
              <a:ext cx="1676400" cy="3096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3934081"/>
              <a:ext cx="1676400" cy="3096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043422" y="4721423"/>
            <a:ext cx="699778" cy="307777"/>
            <a:chOff x="1860884" y="4495800"/>
            <a:chExt cx="699778" cy="307777"/>
          </a:xfrm>
        </p:grpSpPr>
        <p:sp>
          <p:nvSpPr>
            <p:cNvPr id="26" name="TextBox 25"/>
            <p:cNvSpPr txBox="1"/>
            <p:nvPr/>
          </p:nvSpPr>
          <p:spPr>
            <a:xfrm>
              <a:off x="1860884" y="4495800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SP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2193474" y="4655883"/>
              <a:ext cx="367188" cy="0"/>
            </a:xfrm>
            <a:prstGeom prst="straightConnector1">
              <a:avLst/>
            </a:prstGeom>
            <a:ln w="25400"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2815881" y="4370834"/>
            <a:ext cx="1495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RET TO MAIN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80136" y="4674880"/>
            <a:ext cx="1802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RET TO PROC_1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13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Passing in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Parameter passing is different and complicated in assembly than in HLL</a:t>
            </a:r>
          </a:p>
          <a:p>
            <a:r>
              <a:rPr lang="en-US" dirty="0" smtClean="0"/>
              <a:t>In assembly language</a:t>
            </a:r>
          </a:p>
          <a:p>
            <a:pPr lvl="1"/>
            <a:r>
              <a:rPr lang="en-US" dirty="0" smtClean="0"/>
              <a:t>First place all required parameters in a mutually accessible storage area</a:t>
            </a:r>
          </a:p>
          <a:p>
            <a:pPr lvl="1"/>
            <a:r>
              <a:rPr lang="en-US" dirty="0" smtClean="0"/>
              <a:t>Then call the procedure</a:t>
            </a:r>
          </a:p>
          <a:p>
            <a:r>
              <a:rPr lang="en-US" dirty="0" smtClean="0"/>
              <a:t>Types of storage area are</a:t>
            </a:r>
          </a:p>
          <a:p>
            <a:pPr lvl="1"/>
            <a:r>
              <a:rPr lang="en-US" dirty="0" smtClean="0"/>
              <a:t>Registers (general purpose registers are used)</a:t>
            </a:r>
          </a:p>
          <a:p>
            <a:pPr lvl="1"/>
            <a:r>
              <a:rPr lang="en-US" dirty="0" smtClean="0"/>
              <a:t>Memory (Stack is used)</a:t>
            </a:r>
          </a:p>
          <a:p>
            <a:r>
              <a:rPr lang="en-US" dirty="0" smtClean="0"/>
              <a:t>Two common methods for parameter passing</a:t>
            </a:r>
          </a:p>
          <a:p>
            <a:pPr lvl="1"/>
            <a:r>
              <a:rPr lang="en-US" dirty="0" smtClean="0"/>
              <a:t>Register Method</a:t>
            </a:r>
          </a:p>
          <a:p>
            <a:pPr lvl="1"/>
            <a:r>
              <a:rPr lang="en-US" dirty="0" smtClean="0"/>
              <a:t>Stack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4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Passing using Registers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purpose registers can be used to pass parameters</a:t>
            </a:r>
          </a:p>
          <a:p>
            <a:r>
              <a:rPr lang="en-US" dirty="0" smtClean="0"/>
              <a:t>Value assigned to a register can be accessed in another procedure if not overwritten deliberately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9200" y="3625096"/>
            <a:ext cx="3413114" cy="21236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 PROC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MOV AX, 16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CHANGE_VAL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MOV BX, AX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 ENDP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19959" y="3993932"/>
            <a:ext cx="2733441" cy="14465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CHANGE_VAL PROC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MOV AX, 20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CHANGE_VAL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ENDP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5565" y="5830669"/>
            <a:ext cx="6631944" cy="73866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the value of BX in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 PROC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4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Passing using </a:t>
            </a:r>
            <a:r>
              <a:rPr lang="en-US" dirty="0" smtClean="0"/>
              <a:t>Stack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are pushed on the stack before calling the procedure</a:t>
            </a:r>
          </a:p>
          <a:p>
            <a:r>
              <a:rPr lang="en-US" dirty="0" smtClean="0"/>
              <a:t>When executed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dirty="0" smtClean="0"/>
              <a:t> instruction, return address comes at top of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46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56078" y="3886200"/>
            <a:ext cx="2563522" cy="178510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param1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param2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PROC_NAME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015222" y="3857881"/>
            <a:ext cx="2376178" cy="1857119"/>
            <a:chOff x="4495800" y="3553081"/>
            <a:chExt cx="2376178" cy="1857119"/>
          </a:xfrm>
        </p:grpSpPr>
        <p:grpSp>
          <p:nvGrpSpPr>
            <p:cNvPr id="8" name="Group 7"/>
            <p:cNvGrpSpPr/>
            <p:nvPr/>
          </p:nvGrpSpPr>
          <p:grpSpPr>
            <a:xfrm>
              <a:off x="5195578" y="3553081"/>
              <a:ext cx="1676400" cy="1857119"/>
              <a:chOff x="2057400" y="3934081"/>
              <a:chExt cx="1676400" cy="1857119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057400" y="5171876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057400" y="4862213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057400" y="5481538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057400" y="4551335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057400" y="4242934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057400" y="3934081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495800" y="4495800"/>
              <a:ext cx="699778" cy="307777"/>
              <a:chOff x="1860884" y="4422577"/>
              <a:chExt cx="699778" cy="30777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1860884" y="4422577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SP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 flipH="1">
                <a:off x="2193474" y="4582660"/>
                <a:ext cx="367188" cy="0"/>
              </a:xfrm>
              <a:prstGeom prst="straightConnector1">
                <a:avLst/>
              </a:prstGeom>
              <a:ln w="25400"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5592285" y="3848470"/>
              <a:ext cx="8803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param1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92285" y="4155258"/>
              <a:ext cx="8803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param2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33276" y="4462046"/>
              <a:ext cx="15983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Return Address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369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Passing using Stack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Parameter values are buried inside the stack</a:t>
            </a:r>
          </a:p>
          <a:p>
            <a:r>
              <a:rPr lang="en-US" dirty="0" smtClean="0"/>
              <a:t>Return address lies on top of stack</a:t>
            </a:r>
          </a:p>
          <a:p>
            <a:r>
              <a:rPr lang="en-US" dirty="0" smtClean="0"/>
              <a:t>So simple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dirty="0" smtClean="0"/>
              <a:t> instruction will pop the return address instead of parameter values</a:t>
            </a:r>
          </a:p>
          <a:p>
            <a:r>
              <a:rPr lang="en-US" dirty="0" smtClean="0"/>
              <a:t>Also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dirty="0" smtClean="0"/>
              <a:t> instructions will change the value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</a:p>
          <a:p>
            <a:r>
              <a:rPr lang="en-US" dirty="0" smtClean="0"/>
              <a:t>We can get the values in the following way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better option is to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en-US" dirty="0" smtClean="0"/>
              <a:t> register to travel inside stack without changing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51701" y="4343400"/>
            <a:ext cx="3191899" cy="5232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BX, [SP+2]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91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BP to Travel Inside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Using BP is preferred to iterate through stack without changing the value of SP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BX, [BP+2]</a:t>
            </a:r>
            <a:r>
              <a:rPr lang="en-US" sz="2400" dirty="0" smtClean="0"/>
              <a:t> copies num2 in BX</a:t>
            </a:r>
          </a:p>
          <a:p>
            <a:r>
              <a:rPr lang="en-US" sz="2400" dirty="0" smtClean="0"/>
              <a:t>What about contents of BP previously stored</a:t>
            </a:r>
          </a:p>
          <a:p>
            <a:pPr lvl="1"/>
            <a:r>
              <a:rPr lang="en-US" sz="2000" dirty="0" smtClean="0"/>
              <a:t>Before using BP for stack, push its contents in stack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9200" y="2551093"/>
            <a:ext cx="3191899" cy="95410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BP, SP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BX, [BP+2]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818706" y="2133600"/>
            <a:ext cx="3106094" cy="1547457"/>
            <a:chOff x="5243822" y="2791081"/>
            <a:chExt cx="3106094" cy="1547457"/>
          </a:xfrm>
        </p:grpSpPr>
        <p:grpSp>
          <p:nvGrpSpPr>
            <p:cNvPr id="6" name="Group 5"/>
            <p:cNvGrpSpPr/>
            <p:nvPr/>
          </p:nvGrpSpPr>
          <p:grpSpPr>
            <a:xfrm>
              <a:off x="5243822" y="2791081"/>
              <a:ext cx="2376178" cy="1547457"/>
              <a:chOff x="4495800" y="3553081"/>
              <a:chExt cx="2376178" cy="1547457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5195578" y="3553081"/>
                <a:ext cx="1676400" cy="1547457"/>
                <a:chOff x="2057400" y="3934081"/>
                <a:chExt cx="1676400" cy="1547457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2057400" y="5171876"/>
                  <a:ext cx="1676400" cy="3096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2057400" y="4862213"/>
                  <a:ext cx="1676400" cy="3096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2057400" y="4551335"/>
                  <a:ext cx="1676400" cy="3096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2057400" y="4242934"/>
                  <a:ext cx="1676400" cy="3096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2057400" y="3934081"/>
                  <a:ext cx="1676400" cy="3096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4495800" y="4492823"/>
                <a:ext cx="699778" cy="307777"/>
                <a:chOff x="1860884" y="4419600"/>
                <a:chExt cx="699778" cy="307777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>
                  <a:off x="1860884" y="4419600"/>
                  <a:ext cx="42511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SP</a:t>
                  </a: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 flipH="1">
                  <a:off x="2193474" y="4579683"/>
                  <a:ext cx="367188" cy="0"/>
                </a:xfrm>
                <a:prstGeom prst="straightConnector1">
                  <a:avLst/>
                </a:prstGeom>
                <a:ln w="25400"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8"/>
              <p:cNvSpPr txBox="1"/>
              <p:nvPr/>
            </p:nvSpPr>
            <p:spPr>
              <a:xfrm>
                <a:off x="5694050" y="3848470"/>
                <a:ext cx="6976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num1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694050" y="4153270"/>
                <a:ext cx="6976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num2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243848" y="4462046"/>
                <a:ext cx="15983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Return Address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7924800" y="3733800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BP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7620000" y="3893883"/>
              <a:ext cx="367188" cy="0"/>
            </a:xfrm>
            <a:prstGeom prst="straightConnector1">
              <a:avLst/>
            </a:prstGeom>
            <a:ln w="25400"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227701" y="5029200"/>
            <a:ext cx="3191899" cy="138499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BP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BP, SP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BX, [BP+4]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24400" y="5954901"/>
            <a:ext cx="3555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4 instead of 2 now?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4083269" y="5675551"/>
            <a:ext cx="1040524" cy="299580"/>
          </a:xfrm>
          <a:custGeom>
            <a:avLst/>
            <a:gdLst>
              <a:gd name="connsiteX0" fmla="*/ 1040524 w 1040524"/>
              <a:gd name="connsiteY0" fmla="*/ 299580 h 299580"/>
              <a:gd name="connsiteX1" fmla="*/ 457200 w 1040524"/>
              <a:gd name="connsiteY1" fmla="*/ 35 h 299580"/>
              <a:gd name="connsiteX2" fmla="*/ 0 w 1040524"/>
              <a:gd name="connsiteY2" fmla="*/ 283815 h 29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0524" h="299580">
                <a:moveTo>
                  <a:pt x="1040524" y="299580"/>
                </a:moveTo>
                <a:cubicBezTo>
                  <a:pt x="835572" y="151121"/>
                  <a:pt x="630621" y="2662"/>
                  <a:pt x="457200" y="35"/>
                </a:cubicBezTo>
                <a:cubicBezTo>
                  <a:pt x="283779" y="-2592"/>
                  <a:pt x="141889" y="140611"/>
                  <a:pt x="0" y="283815"/>
                </a:cubicBezTo>
              </a:path>
            </a:pathLst>
          </a:custGeom>
          <a:noFill/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1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Operator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registers modified in a procedure should be saved on stack and restored before return</a:t>
            </a:r>
          </a:p>
          <a:p>
            <a:r>
              <a:rPr lang="en-US" dirty="0" smtClean="0"/>
              <a:t>USES operator facilitates the saving and restoring of registers in an easy way</a:t>
            </a:r>
          </a:p>
          <a:p>
            <a:r>
              <a:rPr lang="en-US" dirty="0" smtClean="0"/>
              <a:t>USES operator is used right after PROC directive and lists names of all registers modified inside procedure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2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Instruction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be used for bit masking</a:t>
            </a:r>
          </a:p>
          <a:p>
            <a:pPr lvl="1"/>
            <a:r>
              <a:rPr lang="en-US" dirty="0" smtClean="0"/>
              <a:t>... We can clear certain bits from a value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dirty="0" err="1" smtClean="0"/>
              <a:t>ing</a:t>
            </a:r>
            <a:r>
              <a:rPr lang="en-US" dirty="0" smtClean="0"/>
              <a:t> those bits with 0</a:t>
            </a:r>
          </a:p>
          <a:p>
            <a:r>
              <a:rPr lang="en-US" dirty="0" smtClean="0"/>
              <a:t>Difference of only 1 bit (bit number 5) in lower case and upper case alphabets </a:t>
            </a:r>
          </a:p>
          <a:p>
            <a:pPr lvl="1"/>
            <a:r>
              <a:rPr lang="en-US" dirty="0" smtClean="0"/>
              <a:t>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dirty="0" err="1" smtClean="0"/>
              <a:t>ing</a:t>
            </a:r>
            <a:r>
              <a:rPr lang="en-US" dirty="0" smtClean="0"/>
              <a:t> any smaller alphabet with 11011111, it can be converted to upper case</a:t>
            </a:r>
          </a:p>
          <a:p>
            <a:r>
              <a:rPr lang="en-US" dirty="0" smtClean="0"/>
              <a:t>Always clears OF and CF</a:t>
            </a:r>
          </a:p>
          <a:p>
            <a:r>
              <a:rPr lang="en-US" dirty="0" smtClean="0"/>
              <a:t>Modifies  SF, ZF, PF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8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Operator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50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2175808"/>
            <a:ext cx="4424609" cy="193899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MY_PROC PROC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USES AX BX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MOV AX, 20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MOV BX, 10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MY_PROC ENDP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67400" y="2175808"/>
            <a:ext cx="2765501" cy="34163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MY_PROC PROC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AX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PUSH BX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MOV AX, 20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MOV BX, 10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 BX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POP AX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MY_PROC ENDP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2681288" y="3922659"/>
            <a:ext cx="2880985" cy="1145837"/>
          </a:xfrm>
          <a:custGeom>
            <a:avLst/>
            <a:gdLst>
              <a:gd name="connsiteX0" fmla="*/ 0 w 2695904"/>
              <a:gd name="connsiteY0" fmla="*/ 331076 h 1092875"/>
              <a:gd name="connsiteX1" fmla="*/ 1008993 w 2695904"/>
              <a:gd name="connsiteY1" fmla="*/ 1087820 h 1092875"/>
              <a:gd name="connsiteX2" fmla="*/ 2695904 w 2695904"/>
              <a:gd name="connsiteY2" fmla="*/ 0 h 1092875"/>
              <a:gd name="connsiteX0" fmla="*/ 0 w 2613011"/>
              <a:gd name="connsiteY0" fmla="*/ 483476 h 1101710"/>
              <a:gd name="connsiteX1" fmla="*/ 926100 w 2613011"/>
              <a:gd name="connsiteY1" fmla="*/ 1087820 h 1101710"/>
              <a:gd name="connsiteX2" fmla="*/ 2613011 w 2613011"/>
              <a:gd name="connsiteY2" fmla="*/ 0 h 1101710"/>
              <a:gd name="connsiteX0" fmla="*/ 0 w 2613011"/>
              <a:gd name="connsiteY0" fmla="*/ 483476 h 1175520"/>
              <a:gd name="connsiteX1" fmla="*/ 1061346 w 2613011"/>
              <a:gd name="connsiteY1" fmla="*/ 1164020 h 1175520"/>
              <a:gd name="connsiteX2" fmla="*/ 2613011 w 2613011"/>
              <a:gd name="connsiteY2" fmla="*/ 0 h 1175520"/>
              <a:gd name="connsiteX0" fmla="*/ 0 w 2639188"/>
              <a:gd name="connsiteY0" fmla="*/ 454901 h 1145837"/>
              <a:gd name="connsiteX1" fmla="*/ 1061346 w 2639188"/>
              <a:gd name="connsiteY1" fmla="*/ 1135445 h 1145837"/>
              <a:gd name="connsiteX2" fmla="*/ 2639188 w 2639188"/>
              <a:gd name="connsiteY2" fmla="*/ 0 h 1145837"/>
              <a:gd name="connsiteX0" fmla="*/ 0 w 2639188"/>
              <a:gd name="connsiteY0" fmla="*/ 454901 h 1145837"/>
              <a:gd name="connsiteX1" fmla="*/ 1061346 w 2639188"/>
              <a:gd name="connsiteY1" fmla="*/ 1135445 h 1145837"/>
              <a:gd name="connsiteX2" fmla="*/ 2639188 w 2639188"/>
              <a:gd name="connsiteY2" fmla="*/ 0 h 1145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9188" h="1145837">
                <a:moveTo>
                  <a:pt x="0" y="454901"/>
                </a:moveTo>
                <a:cubicBezTo>
                  <a:pt x="279838" y="860862"/>
                  <a:pt x="621481" y="1211262"/>
                  <a:pt x="1061346" y="1135445"/>
                </a:cubicBezTo>
                <a:cubicBezTo>
                  <a:pt x="1501211" y="1059628"/>
                  <a:pt x="2406869" y="221374"/>
                  <a:pt x="2639188" y="0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5609897" y="2175808"/>
            <a:ext cx="181303" cy="3416320"/>
          </a:xfrm>
          <a:prstGeom prst="leftBrace">
            <a:avLst>
              <a:gd name="adj1" fmla="val 63104"/>
              <a:gd name="adj2" fmla="val 5012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 rot="16200000">
            <a:off x="2585193" y="2046782"/>
            <a:ext cx="181303" cy="4411931"/>
          </a:xfrm>
          <a:prstGeom prst="leftBrace">
            <a:avLst>
              <a:gd name="adj1" fmla="val 63104"/>
              <a:gd name="adj2" fmla="val 5012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657128" y="5029200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Assembler generates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71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Instruction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Performs a Boolean OR operation between matching bits of two operands</a:t>
            </a:r>
          </a:p>
          <a:p>
            <a:r>
              <a:rPr lang="en-US" dirty="0" smtClean="0"/>
              <a:t>Syntax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Permitted operand combinations are same as of AND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149593"/>
              </p:ext>
            </p:extLst>
          </p:nvPr>
        </p:nvGraphicFramePr>
        <p:xfrm>
          <a:off x="3810000" y="3937000"/>
          <a:ext cx="41148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OR y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9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Instruction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when we need to set one or more bits in an operand without affecting other bits</a:t>
            </a:r>
          </a:p>
          <a:p>
            <a:r>
              <a:rPr lang="en-US" dirty="0" smtClean="0"/>
              <a:t>Always clears OF and CF</a:t>
            </a:r>
          </a:p>
          <a:p>
            <a:r>
              <a:rPr lang="en-US" dirty="0" smtClean="0"/>
              <a:t>Modifies the values of SF, ZF and PF</a:t>
            </a:r>
          </a:p>
          <a:p>
            <a:r>
              <a:rPr lang="en-US" dirty="0" smtClean="0"/>
              <a:t>If a number is </a:t>
            </a:r>
            <a:r>
              <a:rPr lang="en-US" dirty="0" err="1" smtClean="0"/>
              <a:t>ORed</a:t>
            </a:r>
            <a:r>
              <a:rPr lang="en-US" dirty="0" smtClean="0"/>
              <a:t> with itself, values of ZF and SF indicate following information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739094"/>
              </p:ext>
            </p:extLst>
          </p:nvPr>
        </p:nvGraphicFramePr>
        <p:xfrm>
          <a:off x="2286000" y="4800600"/>
          <a:ext cx="47244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3000"/>
                <a:gridCol w="1143000"/>
                <a:gridCol w="2438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ZF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SF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 of operand is …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Clear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Clear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Greater than zero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Clear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Equal to zero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Clear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 than zero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6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XOR Instruction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Performs a Boolean exclusive-OR between matching bits in two operands</a:t>
            </a:r>
          </a:p>
          <a:p>
            <a:r>
              <a:rPr lang="en-US" dirty="0" smtClean="0"/>
              <a:t>Syntax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Operand combinations are same as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dirty="0" smtClean="0"/>
              <a:t> </a:t>
            </a:r>
            <a:r>
              <a:rPr lang="en-US" dirty="0" err="1" smtClean="0"/>
              <a:t>and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126935"/>
              </p:ext>
            </p:extLst>
          </p:nvPr>
        </p:nvGraphicFramePr>
        <p:xfrm>
          <a:off x="4114800" y="3937000"/>
          <a:ext cx="41148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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6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Instruction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bit </a:t>
            </a:r>
            <a:r>
              <a:rPr lang="en-US" dirty="0" err="1" smtClean="0"/>
              <a:t>XORed</a:t>
            </a:r>
            <a:r>
              <a:rPr lang="en-US" dirty="0" smtClean="0"/>
              <a:t> with 0 retains its value, and a bit </a:t>
            </a:r>
            <a:r>
              <a:rPr lang="en-US" dirty="0" err="1" smtClean="0"/>
              <a:t>XORed</a:t>
            </a:r>
            <a:r>
              <a:rPr lang="en-US" dirty="0" smtClean="0"/>
              <a:t> with 1 is toggled</a:t>
            </a:r>
          </a:p>
          <a:p>
            <a:r>
              <a:rPr lang="en-US" dirty="0" smtClean="0"/>
              <a:t>XOR reverses itself when applied twice to the same operand</a:t>
            </a:r>
          </a:p>
          <a:p>
            <a:pPr lvl="1"/>
            <a:r>
              <a:rPr lang="en-US" dirty="0" smtClean="0"/>
              <a:t>This property makes XOR ideal for a simple form of symmetric encryption</a:t>
            </a:r>
          </a:p>
          <a:p>
            <a:r>
              <a:rPr lang="en-US" dirty="0" smtClean="0"/>
              <a:t>Always clears OF and CF</a:t>
            </a:r>
          </a:p>
          <a:p>
            <a:r>
              <a:rPr lang="en-US" dirty="0" smtClean="0"/>
              <a:t>Modifies SF, ZF and PF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6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7132</TotalTime>
  <Words>2797</Words>
  <Application>Microsoft Office PowerPoint</Application>
  <PresentationFormat>On-screen Show (4:3)</PresentationFormat>
  <Paragraphs>662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Conditional Processing Defining and Using Procedures</vt:lpstr>
      <vt:lpstr>Book Chapter</vt:lpstr>
      <vt:lpstr>Boolean and Comparison Instructions</vt:lpstr>
      <vt:lpstr>AND Instruction (1/2)</vt:lpstr>
      <vt:lpstr>AND Instruction (2/2)</vt:lpstr>
      <vt:lpstr>OR Instruction (1/2)</vt:lpstr>
      <vt:lpstr>OR Instruction (2/2)</vt:lpstr>
      <vt:lpstr>XOR Instruction (1/2)</vt:lpstr>
      <vt:lpstr>XOR Instruction (2/2)</vt:lpstr>
      <vt:lpstr>NOT Instruction</vt:lpstr>
      <vt:lpstr>CMP Instruction (1/2)</vt:lpstr>
      <vt:lpstr>CMP Instruction (2/2)</vt:lpstr>
      <vt:lpstr>Setting/Clearing Individual Flags</vt:lpstr>
      <vt:lpstr>Conditional Jumps (1/2)</vt:lpstr>
      <vt:lpstr>Conditional Jumps (2/2)</vt:lpstr>
      <vt:lpstr>JCOND Instruction</vt:lpstr>
      <vt:lpstr>How to Use Conditional Jump?</vt:lpstr>
      <vt:lpstr>Types of Conditional Jump Instructions</vt:lpstr>
      <vt:lpstr>Jumps Based on Flag Values</vt:lpstr>
      <vt:lpstr>Jumps Based on Equality</vt:lpstr>
      <vt:lpstr>Jumps Based on Unsigned Comparisons</vt:lpstr>
      <vt:lpstr>Jumps Based on Signed Comparisons</vt:lpstr>
      <vt:lpstr>Conditional Loop Instructions (1/2)</vt:lpstr>
      <vt:lpstr>Conditional Loop Instructions (2/2)</vt:lpstr>
      <vt:lpstr>Stack</vt:lpstr>
      <vt:lpstr>Runtime Stack (1/3)</vt:lpstr>
      <vt:lpstr>Runtime Stack (2/3)</vt:lpstr>
      <vt:lpstr>Runtime Stack (3/3)</vt:lpstr>
      <vt:lpstr>Push Operation (1/3)</vt:lpstr>
      <vt:lpstr>Push Operation (2/3)</vt:lpstr>
      <vt:lpstr>Push Operation (3/3)</vt:lpstr>
      <vt:lpstr>Pop Operation</vt:lpstr>
      <vt:lpstr>PUSH Instruction</vt:lpstr>
      <vt:lpstr>POP Instruction</vt:lpstr>
      <vt:lpstr>PUSHF and POPF Instructions</vt:lpstr>
      <vt:lpstr>PUSHA and POPA Instructions</vt:lpstr>
      <vt:lpstr>Stack Applications</vt:lpstr>
      <vt:lpstr>Defining and Using Procedures</vt:lpstr>
      <vt:lpstr>Procedure</vt:lpstr>
      <vt:lpstr>Creating a Procedure</vt:lpstr>
      <vt:lpstr>CALL Instruction</vt:lpstr>
      <vt:lpstr>RET Instruction</vt:lpstr>
      <vt:lpstr>Nested Procedure Call</vt:lpstr>
      <vt:lpstr>Parameter Passing in Procedures</vt:lpstr>
      <vt:lpstr>Parameter Passing using Registers </vt:lpstr>
      <vt:lpstr>Parameter Passing using Stack (1/2)</vt:lpstr>
      <vt:lpstr>Parameter Passing using Stack (2/2)</vt:lpstr>
      <vt:lpstr>Using BP to Travel Inside Stack</vt:lpstr>
      <vt:lpstr>USES Operator (1/2)</vt:lpstr>
      <vt:lpstr>USES Operator (2/2)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Afzaal</dc:creator>
  <cp:lastModifiedBy>Habibullah</cp:lastModifiedBy>
  <cp:revision>220</cp:revision>
  <dcterms:created xsi:type="dcterms:W3CDTF">2013-07-22T06:13:10Z</dcterms:created>
  <dcterms:modified xsi:type="dcterms:W3CDTF">2014-10-22T09:25:28Z</dcterms:modified>
</cp:coreProperties>
</file>