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D2D979"/>
    <a:srgbClr val="32E164"/>
    <a:srgbClr val="FF6464"/>
    <a:srgbClr val="4B1CF6"/>
    <a:srgbClr val="DFE4A0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63CA7-DF7B-4348-BCFC-892722E23D3E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57F4C-D7D3-4547-B2CB-75022003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28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57F4C-D7D3-4547-B2CB-75022003B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1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2819-0712-4EC8-8D26-884D7997A015}" type="datetime1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F516-7B55-4F12-8092-D5708F2A18EC}" type="datetime1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3DBD-D406-4D0F-869A-6A007006F6E6}" type="datetime1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AC2F-8505-456B-94DC-61420896FE85}" type="datetime1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A48E-963E-4C08-B7CA-736527D0CEC7}" type="datetime1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A10E-D5A9-48FE-8148-57BDC351EC64}" type="datetime1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9048-EB79-4ED7-A318-22CDE3925D82}" type="datetime1">
              <a:rPr lang="en-US" smtClean="0"/>
              <a:t>10/26/2014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2F6F-671A-4845-B3CA-ACA0D8DC3677}" type="datetime1">
              <a:rPr lang="en-US" smtClean="0"/>
              <a:t>10/26/2014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1390-093B-48F9-AA1E-B4F418C5BEF9}" type="datetime1">
              <a:rPr lang="en-US" smtClean="0"/>
              <a:t>10/26/2014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149-B2E4-4803-9A12-0CDF2811ECAF}" type="datetime1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1B88-1554-4C2C-9A74-48574745C9AA}" type="datetime1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11C7-CC4B-4FED-BD70-039D3D07EE4A}" type="datetime1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Shift and Rotate Instructions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</a:t>
            </a:r>
            <a:r>
              <a:rPr lang="en-US" dirty="0" err="1" smtClean="0"/>
              <a:t>HabibUllah</a:t>
            </a:r>
            <a:endParaRPr lang="en-US" dirty="0" smtClean="0"/>
          </a:p>
          <a:p>
            <a:r>
              <a:rPr lang="en-US" dirty="0" smtClean="0"/>
              <a:t>habib.wattoo@nu.edu.pk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 and SAR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 is identical to SHL</a:t>
            </a:r>
          </a:p>
          <a:p>
            <a:r>
              <a:rPr lang="en-US" dirty="0" smtClean="0"/>
              <a:t>SAR performs a right arithmetic shift on the destination operand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547813"/>
              </p:ext>
            </p:extLst>
          </p:nvPr>
        </p:nvGraphicFramePr>
        <p:xfrm>
          <a:off x="2807346" y="3580818"/>
          <a:ext cx="449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D2D979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485656" y="3494206"/>
            <a:ext cx="497566" cy="356038"/>
            <a:chOff x="6574960" y="32763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7" name="Freeform 6"/>
            <p:cNvSpPr/>
            <p:nvPr/>
          </p:nvSpPr>
          <p:spPr>
            <a:xfrm>
              <a:off x="6574960" y="32763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889646" y="34495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25374" y="3494458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0" name="Freeform 9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65079" y="3494458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3" name="Freeform 12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04797" y="3494710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6" name="Freeform 15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36749" y="3494458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9" name="Freeform 18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676467" y="3494710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22" name="Freeform 21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116172" y="3494710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25" name="Freeform 24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813356" y="3586424"/>
            <a:ext cx="492444" cy="680776"/>
            <a:chOff x="1828800" y="3357824"/>
            <a:chExt cx="492444" cy="680776"/>
          </a:xfrm>
        </p:grpSpPr>
        <p:sp>
          <p:nvSpPr>
            <p:cNvPr id="28" name="TextBox 27"/>
            <p:cNvSpPr txBox="1"/>
            <p:nvPr/>
          </p:nvSpPr>
          <p:spPr>
            <a:xfrm>
              <a:off x="1828800" y="3669268"/>
              <a:ext cx="492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CF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39756" y="3357824"/>
              <a:ext cx="4572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976106" y="345357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H="1" flipV="1">
            <a:off x="7344102" y="3767726"/>
            <a:ext cx="481488" cy="56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918986" y="367965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2575441" y="3402139"/>
            <a:ext cx="487800" cy="430649"/>
          </a:xfrm>
          <a:custGeom>
            <a:avLst/>
            <a:gdLst>
              <a:gd name="connsiteX0" fmla="*/ 500393 w 500393"/>
              <a:gd name="connsiteY0" fmla="*/ 242170 h 401746"/>
              <a:gd name="connsiteX1" fmla="*/ 260363 w 500393"/>
              <a:gd name="connsiteY1" fmla="*/ 2140 h 401746"/>
              <a:gd name="connsiteX2" fmla="*/ 8903 w 500393"/>
              <a:gd name="connsiteY2" fmla="*/ 139300 h 401746"/>
              <a:gd name="connsiteX3" fmla="*/ 88913 w 500393"/>
              <a:gd name="connsiteY3" fmla="*/ 390760 h 401746"/>
              <a:gd name="connsiteX4" fmla="*/ 397523 w 500393"/>
              <a:gd name="connsiteY4" fmla="*/ 367900 h 401746"/>
              <a:gd name="connsiteX0" fmla="*/ 500746 w 500746"/>
              <a:gd name="connsiteY0" fmla="*/ 242170 h 409391"/>
              <a:gd name="connsiteX1" fmla="*/ 260716 w 500746"/>
              <a:gd name="connsiteY1" fmla="*/ 2140 h 409391"/>
              <a:gd name="connsiteX2" fmla="*/ 9256 w 500746"/>
              <a:gd name="connsiteY2" fmla="*/ 139300 h 409391"/>
              <a:gd name="connsiteX3" fmla="*/ 89266 w 500746"/>
              <a:gd name="connsiteY3" fmla="*/ 390760 h 409391"/>
              <a:gd name="connsiteX4" fmla="*/ 416926 w 500746"/>
              <a:gd name="connsiteY4" fmla="*/ 399650 h 409391"/>
              <a:gd name="connsiteX0" fmla="*/ 500746 w 500746"/>
              <a:gd name="connsiteY0" fmla="*/ 242170 h 417358"/>
              <a:gd name="connsiteX1" fmla="*/ 260716 w 500746"/>
              <a:gd name="connsiteY1" fmla="*/ 2140 h 417358"/>
              <a:gd name="connsiteX2" fmla="*/ 9256 w 500746"/>
              <a:gd name="connsiteY2" fmla="*/ 139300 h 417358"/>
              <a:gd name="connsiteX3" fmla="*/ 89266 w 500746"/>
              <a:gd name="connsiteY3" fmla="*/ 390760 h 417358"/>
              <a:gd name="connsiteX4" fmla="*/ 416926 w 500746"/>
              <a:gd name="connsiteY4" fmla="*/ 399650 h 417358"/>
              <a:gd name="connsiteX0" fmla="*/ 500322 w 500322"/>
              <a:gd name="connsiteY0" fmla="*/ 254673 h 429861"/>
              <a:gd name="connsiteX1" fmla="*/ 253942 w 500322"/>
              <a:gd name="connsiteY1" fmla="*/ 1943 h 429861"/>
              <a:gd name="connsiteX2" fmla="*/ 8832 w 500322"/>
              <a:gd name="connsiteY2" fmla="*/ 151803 h 429861"/>
              <a:gd name="connsiteX3" fmla="*/ 88842 w 500322"/>
              <a:gd name="connsiteY3" fmla="*/ 403263 h 429861"/>
              <a:gd name="connsiteX4" fmla="*/ 416502 w 500322"/>
              <a:gd name="connsiteY4" fmla="*/ 412153 h 429861"/>
              <a:gd name="connsiteX0" fmla="*/ 500322 w 500322"/>
              <a:gd name="connsiteY0" fmla="*/ 254673 h 429861"/>
              <a:gd name="connsiteX1" fmla="*/ 253942 w 500322"/>
              <a:gd name="connsiteY1" fmla="*/ 1943 h 429861"/>
              <a:gd name="connsiteX2" fmla="*/ 8832 w 500322"/>
              <a:gd name="connsiteY2" fmla="*/ 151803 h 429861"/>
              <a:gd name="connsiteX3" fmla="*/ 88842 w 500322"/>
              <a:gd name="connsiteY3" fmla="*/ 403263 h 429861"/>
              <a:gd name="connsiteX4" fmla="*/ 416502 w 500322"/>
              <a:gd name="connsiteY4" fmla="*/ 412153 h 429861"/>
              <a:gd name="connsiteX0" fmla="*/ 500322 w 500322"/>
              <a:gd name="connsiteY0" fmla="*/ 256053 h 431241"/>
              <a:gd name="connsiteX1" fmla="*/ 253942 w 500322"/>
              <a:gd name="connsiteY1" fmla="*/ 3323 h 431241"/>
              <a:gd name="connsiteX2" fmla="*/ 8832 w 500322"/>
              <a:gd name="connsiteY2" fmla="*/ 153183 h 431241"/>
              <a:gd name="connsiteX3" fmla="*/ 88842 w 500322"/>
              <a:gd name="connsiteY3" fmla="*/ 404643 h 431241"/>
              <a:gd name="connsiteX4" fmla="*/ 416502 w 500322"/>
              <a:gd name="connsiteY4" fmla="*/ 413533 h 431241"/>
              <a:gd name="connsiteX0" fmla="*/ 489143 w 489143"/>
              <a:gd name="connsiteY0" fmla="*/ 254674 h 429862"/>
              <a:gd name="connsiteX1" fmla="*/ 242763 w 489143"/>
              <a:gd name="connsiteY1" fmla="*/ 1944 h 429862"/>
              <a:gd name="connsiteX2" fmla="*/ 10353 w 489143"/>
              <a:gd name="connsiteY2" fmla="*/ 151804 h 429862"/>
              <a:gd name="connsiteX3" fmla="*/ 77663 w 489143"/>
              <a:gd name="connsiteY3" fmla="*/ 403264 h 429862"/>
              <a:gd name="connsiteX4" fmla="*/ 405323 w 489143"/>
              <a:gd name="connsiteY4" fmla="*/ 412154 h 429862"/>
              <a:gd name="connsiteX0" fmla="*/ 487800 w 487800"/>
              <a:gd name="connsiteY0" fmla="*/ 255461 h 430649"/>
              <a:gd name="connsiteX1" fmla="*/ 241420 w 487800"/>
              <a:gd name="connsiteY1" fmla="*/ 2731 h 430649"/>
              <a:gd name="connsiteX2" fmla="*/ 9010 w 487800"/>
              <a:gd name="connsiteY2" fmla="*/ 152591 h 430649"/>
              <a:gd name="connsiteX3" fmla="*/ 76320 w 487800"/>
              <a:gd name="connsiteY3" fmla="*/ 404051 h 430649"/>
              <a:gd name="connsiteX4" fmla="*/ 403980 w 487800"/>
              <a:gd name="connsiteY4" fmla="*/ 412941 h 43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800" h="430649">
                <a:moveTo>
                  <a:pt x="487800" y="255461"/>
                </a:moveTo>
                <a:cubicBezTo>
                  <a:pt x="408742" y="144018"/>
                  <a:pt x="321218" y="19876"/>
                  <a:pt x="241420" y="2731"/>
                </a:cubicBezTo>
                <a:cubicBezTo>
                  <a:pt x="161622" y="-14414"/>
                  <a:pt x="33352" y="50779"/>
                  <a:pt x="9010" y="152591"/>
                </a:cubicBezTo>
                <a:cubicBezTo>
                  <a:pt x="-15332" y="254403"/>
                  <a:pt x="10492" y="360659"/>
                  <a:pt x="76320" y="404051"/>
                </a:cubicBezTo>
                <a:cubicBezTo>
                  <a:pt x="142148" y="447443"/>
                  <a:pt x="337940" y="428181"/>
                  <a:pt x="403980" y="412941"/>
                </a:cubicBezTo>
              </a:path>
            </a:pathLst>
          </a:custGeom>
          <a:noFill/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0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Shifts each bit to the left</a:t>
            </a:r>
          </a:p>
          <a:p>
            <a:r>
              <a:rPr lang="en-US" dirty="0" smtClean="0"/>
              <a:t>The highest bit is copied into the CF and into the lowest bit</a:t>
            </a:r>
          </a:p>
          <a:p>
            <a:r>
              <a:rPr lang="en-US" dirty="0" smtClean="0"/>
              <a:t>No bits are lost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533216"/>
              </p:ext>
            </p:extLst>
          </p:nvPr>
        </p:nvGraphicFramePr>
        <p:xfrm>
          <a:off x="2778444" y="4277612"/>
          <a:ext cx="449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D2D979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574960" y="4191000"/>
            <a:ext cx="497566" cy="356038"/>
            <a:chOff x="7466341" y="3885948"/>
            <a:chExt cx="497566" cy="356038"/>
          </a:xfrm>
        </p:grpSpPr>
        <p:sp>
          <p:nvSpPr>
            <p:cNvPr id="7" name="Freeform 6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14678" y="4191252"/>
            <a:ext cx="497566" cy="356038"/>
            <a:chOff x="7466341" y="3885948"/>
            <a:chExt cx="497566" cy="356038"/>
          </a:xfrm>
        </p:grpSpPr>
        <p:sp>
          <p:nvSpPr>
            <p:cNvPr id="10" name="Freeform 9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454383" y="4191252"/>
            <a:ext cx="497566" cy="356038"/>
            <a:chOff x="7466341" y="3885948"/>
            <a:chExt cx="497566" cy="356038"/>
          </a:xfrm>
        </p:grpSpPr>
        <p:sp>
          <p:nvSpPr>
            <p:cNvPr id="13" name="Freeform 12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94101" y="4191504"/>
            <a:ext cx="497566" cy="356038"/>
            <a:chOff x="7466341" y="3885948"/>
            <a:chExt cx="497566" cy="356038"/>
          </a:xfrm>
        </p:grpSpPr>
        <p:sp>
          <p:nvSpPr>
            <p:cNvPr id="16" name="Freeform 15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26053" y="4191252"/>
            <a:ext cx="497566" cy="356038"/>
            <a:chOff x="7466341" y="3885948"/>
            <a:chExt cx="497566" cy="356038"/>
          </a:xfrm>
        </p:grpSpPr>
        <p:sp>
          <p:nvSpPr>
            <p:cNvPr id="19" name="Freeform 18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65771" y="4191504"/>
            <a:ext cx="497566" cy="356038"/>
            <a:chOff x="7466341" y="3885948"/>
            <a:chExt cx="497566" cy="356038"/>
          </a:xfrm>
        </p:grpSpPr>
        <p:sp>
          <p:nvSpPr>
            <p:cNvPr id="22" name="Freeform 21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05476" y="4191504"/>
            <a:ext cx="497566" cy="356038"/>
            <a:chOff x="7466341" y="3885948"/>
            <a:chExt cx="497566" cy="356038"/>
          </a:xfrm>
        </p:grpSpPr>
        <p:sp>
          <p:nvSpPr>
            <p:cNvPr id="25" name="Freeform 24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/>
          <p:cNvSpPr/>
          <p:nvPr/>
        </p:nvSpPr>
        <p:spPr>
          <a:xfrm>
            <a:off x="2959880" y="436491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828800" y="4583920"/>
            <a:ext cx="49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39756" y="4272476"/>
            <a:ext cx="457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976106" y="436822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5" idx="1"/>
            <a:endCxn id="29" idx="3"/>
          </p:cNvCxnSpPr>
          <p:nvPr/>
        </p:nvCxnSpPr>
        <p:spPr>
          <a:xfrm flipH="1" flipV="1">
            <a:off x="2296956" y="4462976"/>
            <a:ext cx="481488" cy="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7" idx="4"/>
            <a:endCxn id="8" idx="4"/>
          </p:cNvCxnSpPr>
          <p:nvPr/>
        </p:nvCxnSpPr>
        <p:spPr>
          <a:xfrm rot="5400000" flipH="1" flipV="1">
            <a:off x="5015825" y="2582533"/>
            <a:ext cx="756" cy="3929766"/>
          </a:xfrm>
          <a:prstGeom prst="bentConnector3">
            <a:avLst>
              <a:gd name="adj1" fmla="val -56960185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6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Shifts </a:t>
            </a:r>
            <a:r>
              <a:rPr lang="en-US" dirty="0"/>
              <a:t>each bit to the </a:t>
            </a:r>
            <a:r>
              <a:rPr lang="en-US" dirty="0" smtClean="0"/>
              <a:t>right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lowest </a:t>
            </a:r>
            <a:r>
              <a:rPr lang="en-US" dirty="0"/>
              <a:t>bit </a:t>
            </a:r>
            <a:r>
              <a:rPr lang="en-US" dirty="0" smtClean="0"/>
              <a:t>is </a:t>
            </a:r>
            <a:r>
              <a:rPr lang="en-US" dirty="0"/>
              <a:t>copied into the CF and into the </a:t>
            </a:r>
            <a:r>
              <a:rPr lang="en-US" dirty="0" smtClean="0"/>
              <a:t>highest </a:t>
            </a:r>
            <a:r>
              <a:rPr lang="en-US" dirty="0"/>
              <a:t>bit</a:t>
            </a:r>
          </a:p>
          <a:p>
            <a:r>
              <a:rPr lang="en-US" dirty="0"/>
              <a:t>No bits are lost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910865"/>
              </p:ext>
            </p:extLst>
          </p:nvPr>
        </p:nvGraphicFramePr>
        <p:xfrm>
          <a:off x="2506039" y="4266618"/>
          <a:ext cx="449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D2D979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184349" y="4180006"/>
            <a:ext cx="497566" cy="356038"/>
            <a:chOff x="6574960" y="32763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7" name="Freeform 6"/>
            <p:cNvSpPr/>
            <p:nvPr/>
          </p:nvSpPr>
          <p:spPr>
            <a:xfrm>
              <a:off x="6574960" y="32763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889646" y="34495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24067" y="4180258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0" name="Freeform 9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63772" y="4180258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3" name="Freeform 12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03490" y="4180510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6" name="Freeform 15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35442" y="4180258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9" name="Freeform 18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75160" y="4180510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22" name="Freeform 21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814865" y="4180510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25" name="Freeform 24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512049" y="4272224"/>
            <a:ext cx="492444" cy="680776"/>
            <a:chOff x="1828800" y="3357824"/>
            <a:chExt cx="492444" cy="680776"/>
          </a:xfrm>
        </p:grpSpPr>
        <p:sp>
          <p:nvSpPr>
            <p:cNvPr id="28" name="TextBox 27"/>
            <p:cNvSpPr txBox="1"/>
            <p:nvPr/>
          </p:nvSpPr>
          <p:spPr>
            <a:xfrm>
              <a:off x="1828800" y="3669268"/>
              <a:ext cx="492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CF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39756" y="3357824"/>
              <a:ext cx="4572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976106" y="345357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H="1" flipV="1">
            <a:off x="7042795" y="4453526"/>
            <a:ext cx="481488" cy="56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617679" y="436545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/>
          <p:nvPr/>
        </p:nvCxnSpPr>
        <p:spPr>
          <a:xfrm rot="5400000" flipH="1" flipV="1">
            <a:off x="4739237" y="2598299"/>
            <a:ext cx="756" cy="3929766"/>
          </a:xfrm>
          <a:prstGeom prst="bentConnector3">
            <a:avLst>
              <a:gd name="adj1" fmla="val -56960185"/>
            </a:avLst>
          </a:prstGeom>
          <a:ln w="25400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Shifts each bit to the left</a:t>
            </a:r>
          </a:p>
          <a:p>
            <a:r>
              <a:rPr lang="en-US" dirty="0" smtClean="0"/>
              <a:t>Copies the carry flag to the LSB</a:t>
            </a:r>
          </a:p>
          <a:p>
            <a:r>
              <a:rPr lang="en-US" dirty="0" smtClean="0"/>
              <a:t>Copies the MSB into carry flag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96793"/>
              </p:ext>
            </p:extLst>
          </p:nvPr>
        </p:nvGraphicFramePr>
        <p:xfrm>
          <a:off x="2473644" y="3896612"/>
          <a:ext cx="449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D2D979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270160" y="3810000"/>
            <a:ext cx="497566" cy="356038"/>
            <a:chOff x="7466341" y="3885948"/>
            <a:chExt cx="497566" cy="356038"/>
          </a:xfrm>
        </p:grpSpPr>
        <p:sp>
          <p:nvSpPr>
            <p:cNvPr id="7" name="Freeform 6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09878" y="3810252"/>
            <a:ext cx="497566" cy="356038"/>
            <a:chOff x="7466341" y="3885948"/>
            <a:chExt cx="497566" cy="356038"/>
          </a:xfrm>
        </p:grpSpPr>
        <p:sp>
          <p:nvSpPr>
            <p:cNvPr id="10" name="Freeform 9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49583" y="3810252"/>
            <a:ext cx="497566" cy="356038"/>
            <a:chOff x="7466341" y="3885948"/>
            <a:chExt cx="497566" cy="356038"/>
          </a:xfrm>
        </p:grpSpPr>
        <p:sp>
          <p:nvSpPr>
            <p:cNvPr id="13" name="Freeform 12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89301" y="3810504"/>
            <a:ext cx="497566" cy="356038"/>
            <a:chOff x="7466341" y="3885948"/>
            <a:chExt cx="497566" cy="356038"/>
          </a:xfrm>
        </p:grpSpPr>
        <p:sp>
          <p:nvSpPr>
            <p:cNvPr id="16" name="Freeform 15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21253" y="3810252"/>
            <a:ext cx="497566" cy="356038"/>
            <a:chOff x="7466341" y="3885948"/>
            <a:chExt cx="497566" cy="356038"/>
          </a:xfrm>
        </p:grpSpPr>
        <p:sp>
          <p:nvSpPr>
            <p:cNvPr id="19" name="Freeform 18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60971" y="3810504"/>
            <a:ext cx="497566" cy="356038"/>
            <a:chOff x="7466341" y="3885948"/>
            <a:chExt cx="497566" cy="356038"/>
          </a:xfrm>
        </p:grpSpPr>
        <p:sp>
          <p:nvSpPr>
            <p:cNvPr id="22" name="Freeform 21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00676" y="3810504"/>
            <a:ext cx="497566" cy="356038"/>
            <a:chOff x="7466341" y="3885948"/>
            <a:chExt cx="497566" cy="356038"/>
          </a:xfrm>
        </p:grpSpPr>
        <p:sp>
          <p:nvSpPr>
            <p:cNvPr id="25" name="Freeform 24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/>
          <p:cNvSpPr/>
          <p:nvPr/>
        </p:nvSpPr>
        <p:spPr>
          <a:xfrm>
            <a:off x="2655080" y="398391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524000" y="3505200"/>
            <a:ext cx="49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34956" y="3891476"/>
            <a:ext cx="457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671306" y="398722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5" idx="1"/>
            <a:endCxn id="29" idx="3"/>
          </p:cNvCxnSpPr>
          <p:nvPr/>
        </p:nvCxnSpPr>
        <p:spPr>
          <a:xfrm flipH="1" flipV="1">
            <a:off x="1992156" y="4081976"/>
            <a:ext cx="481488" cy="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9" idx="2"/>
            <a:endCxn id="8" idx="4"/>
          </p:cNvCxnSpPr>
          <p:nvPr/>
        </p:nvCxnSpPr>
        <p:spPr>
          <a:xfrm rot="5400000" flipH="1" flipV="1">
            <a:off x="4166702" y="1762892"/>
            <a:ext cx="106438" cy="4912730"/>
          </a:xfrm>
          <a:prstGeom prst="bentConnector3">
            <a:avLst>
              <a:gd name="adj1" fmla="val -303644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0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RCR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Shifts each bit to the right</a:t>
            </a:r>
          </a:p>
          <a:p>
            <a:r>
              <a:rPr lang="en-US" dirty="0" smtClean="0"/>
              <a:t>Copies the carry flag to the MSB</a:t>
            </a:r>
          </a:p>
          <a:p>
            <a:r>
              <a:rPr lang="en-US" dirty="0" smtClean="0"/>
              <a:t>Copies the LSB to the carry flag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970802"/>
              </p:ext>
            </p:extLst>
          </p:nvPr>
        </p:nvGraphicFramePr>
        <p:xfrm>
          <a:off x="2121546" y="4266618"/>
          <a:ext cx="449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D2D979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8" name="Group 67"/>
          <p:cNvGrpSpPr/>
          <p:nvPr/>
        </p:nvGrpSpPr>
        <p:grpSpPr>
          <a:xfrm>
            <a:off x="5799856" y="4180006"/>
            <a:ext cx="497566" cy="356038"/>
            <a:chOff x="6574960" y="32763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69" name="Freeform 68"/>
            <p:cNvSpPr/>
            <p:nvPr/>
          </p:nvSpPr>
          <p:spPr>
            <a:xfrm>
              <a:off x="6574960" y="32763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89646" y="34495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239574" y="4180258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72" name="Freeform 71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679279" y="4180258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75" name="Freeform 74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118997" y="4180510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78" name="Freeform 77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550949" y="4180258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81" name="Freeform 80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990667" y="4180510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84" name="Freeform 83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430372" y="4180510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87" name="Freeform 86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127556" y="3429000"/>
            <a:ext cx="492444" cy="1224224"/>
            <a:chOff x="1828800" y="2514600"/>
            <a:chExt cx="492444" cy="1224224"/>
          </a:xfrm>
        </p:grpSpPr>
        <p:sp>
          <p:nvSpPr>
            <p:cNvPr id="90" name="TextBox 89"/>
            <p:cNvSpPr txBox="1"/>
            <p:nvPr/>
          </p:nvSpPr>
          <p:spPr>
            <a:xfrm>
              <a:off x="1828800" y="2514600"/>
              <a:ext cx="492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CF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839756" y="3357824"/>
              <a:ext cx="4572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1976106" y="345357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Straight Arrow Connector 92"/>
          <p:cNvCxnSpPr/>
          <p:nvPr/>
        </p:nvCxnSpPr>
        <p:spPr>
          <a:xfrm flipH="1" flipV="1">
            <a:off x="6658302" y="4453526"/>
            <a:ext cx="481488" cy="56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6233186" y="436545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Elbow Connector 94"/>
          <p:cNvCxnSpPr/>
          <p:nvPr/>
        </p:nvCxnSpPr>
        <p:spPr>
          <a:xfrm>
            <a:off x="2390239" y="4506184"/>
            <a:ext cx="4976873" cy="178572"/>
          </a:xfrm>
          <a:prstGeom prst="bentConnector4">
            <a:avLst>
              <a:gd name="adj1" fmla="val -130"/>
              <a:gd name="adj2" fmla="val 325132"/>
            </a:avLst>
          </a:prstGeom>
          <a:ln w="25400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6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SHLD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Shifts destination operand to a given number of bits to left</a:t>
            </a:r>
          </a:p>
          <a:p>
            <a:r>
              <a:rPr lang="en-US" dirty="0" smtClean="0"/>
              <a:t>Bit positions opened up by the shift are filled by the most significant bits of the source operand</a:t>
            </a:r>
          </a:p>
          <a:p>
            <a:r>
              <a:rPr lang="en-US" dirty="0" smtClean="0"/>
              <a:t>Source operand is not affected</a:t>
            </a:r>
          </a:p>
          <a:p>
            <a:r>
              <a:rPr lang="en-US" dirty="0" smtClean="0"/>
              <a:t>Syntax is </a:t>
            </a:r>
          </a:p>
          <a:p>
            <a:r>
              <a:rPr lang="en-US" dirty="0" smtClean="0"/>
              <a:t>Operand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49681" y="4110335"/>
            <a:ext cx="405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SHLD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count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5188803"/>
            <a:ext cx="6083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SHLD reg16/32, reg16/32, imm8/CL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SHLD mem16/32, reg16/32, imm8/CL</a:t>
            </a:r>
          </a:p>
        </p:txBody>
      </p:sp>
    </p:spTree>
    <p:extLst>
      <p:ext uri="{BB962C8B-B14F-4D97-AF65-F5344CB8AC3E}">
        <p14:creationId xmlns:p14="http://schemas.microsoft.com/office/powerpoint/2010/main" val="250134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SHRD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Shifts destination operand to a given number of bits to the right</a:t>
            </a:r>
          </a:p>
          <a:p>
            <a:r>
              <a:rPr lang="en-US" dirty="0" smtClean="0"/>
              <a:t>Bit positions opened up by the shift are filled by the least significant bits of the source operand</a:t>
            </a:r>
          </a:p>
          <a:p>
            <a:r>
              <a:rPr lang="en-US" dirty="0" smtClean="0"/>
              <a:t>Source operand is not affected</a:t>
            </a:r>
          </a:p>
          <a:p>
            <a:r>
              <a:rPr lang="en-US" dirty="0"/>
              <a:t>Syntax is </a:t>
            </a:r>
          </a:p>
          <a:p>
            <a:r>
              <a:rPr lang="en-US" dirty="0"/>
              <a:t>Operand 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49681" y="4110335"/>
            <a:ext cx="405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SHRD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count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5188803"/>
            <a:ext cx="6083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SHRD reg16/32, reg16/32, imm8/CL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SHRD mem16/32, reg16/32, imm8/CL</a:t>
            </a:r>
          </a:p>
        </p:txBody>
      </p:sp>
    </p:spTree>
    <p:extLst>
      <p:ext uri="{BB962C8B-B14F-4D97-AF65-F5344CB8AC3E}">
        <p14:creationId xmlns:p14="http://schemas.microsoft.com/office/powerpoint/2010/main" val="162748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multiplication in x86 can be performed as a 32-bit, 16-bit or 8-bit operation</a:t>
            </a:r>
          </a:p>
          <a:p>
            <a:r>
              <a:rPr lang="en-US" dirty="0" smtClean="0"/>
              <a:t>The default destination operand in these instructions is the accumulator register (EAX/AX/AL)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 Instruction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multiply unsigned numbers</a:t>
            </a:r>
          </a:p>
          <a:p>
            <a:r>
              <a:rPr lang="en-US" dirty="0" smtClean="0"/>
              <a:t>The multiplier and multiplicand must be the same size and product is twice their size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dirty="0" smtClean="0"/>
              <a:t> instruction has a single operand which is multiplier</a:t>
            </a:r>
          </a:p>
          <a:p>
            <a:pPr marL="4572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539" y="4106123"/>
            <a:ext cx="8295861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 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/mem8  ;AX = AL * 8-bit 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endParaRPr lang="en-US" sz="2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 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/mem16 ;DX:AX = AX * 16-bit 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endParaRPr lang="en-US" sz="2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 </a:t>
            </a:r>
            <a:r>
              <a:rPr lang="en-US" sz="23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/mem32 ;EDX:EAX = EAX * 32-bit </a:t>
            </a:r>
            <a:r>
              <a:rPr lang="en-US" sz="23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3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endParaRPr lang="en-US" sz="2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 Instruction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474106"/>
              </p:ext>
            </p:extLst>
          </p:nvPr>
        </p:nvGraphicFramePr>
        <p:xfrm>
          <a:off x="1828800" y="4267200"/>
          <a:ext cx="54864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8800"/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Multiplicand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Multiplier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8-bit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16-bit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DX:AX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EAX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32-bit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EDX:EAX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3737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6565F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E60D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81CFD9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MUL sets the CF and OF if upper half of product is non-zero</a:t>
            </a:r>
          </a:p>
          <a:p>
            <a:r>
              <a:rPr lang="en-US" dirty="0" smtClean="0"/>
              <a:t>When AL is multiplied with an 8-bit value, CF and OF are set if AH is non-zero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Chapter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“Assembly Language for x86 Processors”</a:t>
            </a:r>
          </a:p>
          <a:p>
            <a:r>
              <a:rPr lang="en-US" dirty="0"/>
              <a:t>Author “Kip R. Irvine”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</a:t>
            </a:r>
            <a:r>
              <a:rPr lang="en-US" dirty="0" smtClean="0"/>
              <a:t>7</a:t>
            </a:r>
            <a:endParaRPr lang="en-US" dirty="0"/>
          </a:p>
          <a:p>
            <a:pPr lvl="1"/>
            <a:r>
              <a:rPr lang="en-US" dirty="0"/>
              <a:t>Section </a:t>
            </a:r>
            <a:r>
              <a:rPr lang="en-US" dirty="0" smtClean="0"/>
              <a:t>7.2</a:t>
            </a:r>
          </a:p>
          <a:p>
            <a:pPr lvl="1"/>
            <a:r>
              <a:rPr lang="en-US" dirty="0"/>
              <a:t>Section 7.4</a:t>
            </a:r>
          </a:p>
          <a:p>
            <a:r>
              <a:rPr lang="en-US" dirty="0"/>
              <a:t>Chapter 9</a:t>
            </a:r>
          </a:p>
          <a:p>
            <a:pPr lvl="1"/>
            <a:r>
              <a:rPr lang="en-US" dirty="0"/>
              <a:t>Section 9.2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0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MUL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multiply signed numbers</a:t>
            </a:r>
          </a:p>
          <a:p>
            <a:r>
              <a:rPr lang="en-US" dirty="0" smtClean="0"/>
              <a:t>Preserves sign by extending highest bit of lower half of the product into the upper bits of product</a:t>
            </a:r>
          </a:p>
          <a:p>
            <a:r>
              <a:rPr lang="en-US" dirty="0" smtClean="0"/>
              <a:t>Three formats of the IMUL instruction</a:t>
            </a:r>
          </a:p>
          <a:p>
            <a:pPr lvl="1"/>
            <a:r>
              <a:rPr lang="en-US" dirty="0" smtClean="0"/>
              <a:t>One-operand format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Two-operand format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Three-operand format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3836272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IMUL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;AX = AL *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4699436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IMUL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;AX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5562600"/>
            <a:ext cx="7772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IMUL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;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0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divide unsigned integers</a:t>
            </a:r>
          </a:p>
          <a:p>
            <a:r>
              <a:rPr lang="en-US" dirty="0" smtClean="0"/>
              <a:t>Performs 8-bit, 16-bit and 32-bit integer division</a:t>
            </a:r>
          </a:p>
          <a:p>
            <a:r>
              <a:rPr lang="en-US" dirty="0" smtClean="0"/>
              <a:t>Takes only one operand which is the divisor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52040" y="2971800"/>
            <a:ext cx="2476960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/mem8</a:t>
            </a:r>
          </a:p>
          <a:p>
            <a:pPr>
              <a:lnSpc>
                <a:spcPct val="150000"/>
              </a:lnSpc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/mem16</a:t>
            </a:r>
          </a:p>
          <a:p>
            <a:pPr>
              <a:lnSpc>
                <a:spcPct val="150000"/>
              </a:lnSpc>
            </a:pPr>
            <a:r>
              <a:rPr lang="en-US" sz="2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US" sz="23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/mem32</a:t>
            </a:r>
            <a:endParaRPr lang="en-US" sz="2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9840516"/>
              </p:ext>
            </p:extLst>
          </p:nvPr>
        </p:nvGraphicFramePr>
        <p:xfrm>
          <a:off x="1295400" y="4724400"/>
          <a:ext cx="69342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Dividend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Divisor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Quotient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Remainder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8-bit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AH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DX:AX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16-bit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DX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EDX:EAX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32-bit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EAX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EDX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1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IDIV </a:t>
            </a:r>
            <a:r>
              <a:rPr lang="en-US" dirty="0"/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divide signed numbers</a:t>
            </a:r>
          </a:p>
          <a:p>
            <a:r>
              <a:rPr lang="en-US" dirty="0" smtClean="0"/>
              <a:t>Uses same operand types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dirty="0" smtClean="0"/>
              <a:t> instruction</a:t>
            </a:r>
          </a:p>
          <a:p>
            <a:r>
              <a:rPr lang="en-US" dirty="0" smtClean="0"/>
              <a:t>Before executing 8-bit division, the dividend (AX) must be completely sign-extended using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CBW</a:t>
            </a:r>
            <a:r>
              <a:rPr lang="en-US" dirty="0" smtClean="0"/>
              <a:t> (Convert Byte to Word)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CWD</a:t>
            </a:r>
            <a:r>
              <a:rPr lang="en-US" dirty="0" smtClean="0"/>
              <a:t> (Convert Word to Double-word)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CDQ</a:t>
            </a:r>
            <a:r>
              <a:rPr lang="en-US" dirty="0" smtClean="0"/>
              <a:t> (Convert Double-word to Quad-word)</a:t>
            </a:r>
          </a:p>
          <a:p>
            <a:r>
              <a:rPr lang="en-US" dirty="0" smtClean="0"/>
              <a:t>Remainder has the same size as dividend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Extension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CBW</a:t>
            </a:r>
          </a:p>
          <a:p>
            <a:pPr lvl="1"/>
            <a:r>
              <a:rPr lang="en-US" dirty="0" smtClean="0"/>
              <a:t>Extends the sign-bit of AL into AH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CWD</a:t>
            </a:r>
          </a:p>
          <a:p>
            <a:pPr lvl="1"/>
            <a:r>
              <a:rPr lang="en-US" dirty="0" smtClean="0"/>
              <a:t>Extends the sign-bit of AX into DX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CDQ</a:t>
            </a:r>
          </a:p>
          <a:p>
            <a:pPr lvl="1"/>
            <a:r>
              <a:rPr lang="en-US" dirty="0" smtClean="0"/>
              <a:t>Extends the sign-bit of EAX into EDX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8277" y="2362200"/>
            <a:ext cx="608692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AL, -8	;AL=1111 1000</a:t>
            </a:r>
          </a:p>
          <a:p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CBW		;AX=1111 1111 1111 1000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3886200"/>
            <a:ext cx="64008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AX, -8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; AX=1111 1111 1111 1000</a:t>
            </a:r>
          </a:p>
          <a:p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CWD		; AX=1111 1111 1111 1000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	;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DX=1111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1111 1111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1111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37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Addition and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Extended precision addition/subtraction helps add/subtract numbers having almost unlimited size</a:t>
            </a:r>
          </a:p>
          <a:p>
            <a:r>
              <a:rPr lang="en-US" dirty="0" smtClean="0"/>
              <a:t>ADC helps to add two numbers using the carry flag</a:t>
            </a:r>
          </a:p>
          <a:p>
            <a:r>
              <a:rPr lang="en-US" dirty="0" smtClean="0"/>
              <a:t>SBB helps to subtract two numbers using borrow from carry flag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9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Adds both a source operand and the value of CF to a destination operand</a:t>
            </a:r>
          </a:p>
          <a:p>
            <a:r>
              <a:rPr lang="en-US" dirty="0" smtClean="0"/>
              <a:t>Instruction format and limitations are same as that of ADD instruction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3886200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DL, 0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AL, 0FFh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AL, 0FFh	;AL=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CF=1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ADC DL, 0		;DL:AL=01FEh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SBB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Subtracts both a source operand and value of CF from a destination operand</a:t>
            </a:r>
          </a:p>
          <a:p>
            <a:r>
              <a:rPr lang="en-US" dirty="0" smtClean="0"/>
              <a:t>Possible operands are same as for the SUB instruction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3886200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AH,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AL,1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AL,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;AL=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CF=0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SBB AH, 0		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AH:AL=07FFh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7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Instructions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 groups of instructions for processing array of </a:t>
            </a:r>
            <a:r>
              <a:rPr lang="en-US" b="1" dirty="0" smtClean="0"/>
              <a:t>B</a:t>
            </a:r>
            <a:r>
              <a:rPr lang="en-US" dirty="0" smtClean="0"/>
              <a:t>ytes, </a:t>
            </a:r>
            <a:r>
              <a:rPr lang="en-US" b="1" dirty="0" smtClean="0"/>
              <a:t>W</a:t>
            </a:r>
            <a:r>
              <a:rPr lang="en-US" dirty="0" smtClean="0"/>
              <a:t>ords and </a:t>
            </a:r>
            <a:r>
              <a:rPr lang="en-US" b="1" dirty="0" smtClean="0"/>
              <a:t>D</a:t>
            </a:r>
            <a:r>
              <a:rPr lang="en-US" dirty="0" smtClean="0"/>
              <a:t>ouble-words</a:t>
            </a:r>
          </a:p>
          <a:p>
            <a:r>
              <a:rPr lang="en-US" dirty="0" smtClean="0"/>
              <a:t>Called String Primitives but not limited to character arrays only</a:t>
            </a:r>
          </a:p>
          <a:p>
            <a:r>
              <a:rPr lang="en-US" dirty="0" smtClean="0"/>
              <a:t>These instructions use ESI/SI and EDI/DI registers to address memory</a:t>
            </a:r>
          </a:p>
          <a:p>
            <a:r>
              <a:rPr lang="en-US" dirty="0" smtClean="0"/>
              <a:t>Array indexes are repeated and incremented automatically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Instructions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251410"/>
              </p:ext>
            </p:extLst>
          </p:nvPr>
        </p:nvGraphicFramePr>
        <p:xfrm>
          <a:off x="533400" y="2133600"/>
          <a:ext cx="80010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023"/>
                <a:gridCol w="5060977"/>
              </a:tblGrid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Instruction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MOVSB, MOVSW, MOVSD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Copy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 from memory addressed by SI to memory addressed by DI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CMPSB, CMPSW, CMPSD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Compare the contents of memory addressed by SI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memory addressed by DI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SCASB, SCASW, SCASD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Compare the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accumulator register (AL, AX or EAX) to the contents of memory addressed by DI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STOSB, STOSW,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STOSD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Store the contents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accumulator register into memory location addressed by DI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LODSB,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LODSW, LODSD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contents of memory addressed by SI into the accumulator register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instructions increment/decrement SI and DI based on the state of Direction Flag</a:t>
            </a:r>
          </a:p>
          <a:p>
            <a:r>
              <a:rPr lang="en-US" dirty="0" smtClean="0"/>
              <a:t>DF can be explicitly modified using instructions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CLD</a:t>
            </a:r>
            <a:r>
              <a:rPr lang="en-US" dirty="0" smtClean="0"/>
              <a:t>	;clear Direction Flag (forward direction)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/>
              <a:t>	;set Direction Flag (reverse direction)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455169"/>
              </p:ext>
            </p:extLst>
          </p:nvPr>
        </p:nvGraphicFramePr>
        <p:xfrm>
          <a:off x="3494690" y="4648200"/>
          <a:ext cx="542071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103"/>
                <a:gridCol w="2004344"/>
                <a:gridCol w="2044263"/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 of DF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Effect on SI and DI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 Sequence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Clear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Increment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Low-High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Decrement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High-Low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95400" y="3893403"/>
            <a:ext cx="25811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if(DF=0) then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SI=SI+1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DI=DI+1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SI=SI-1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DI=DI-1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3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and Rotate Instructions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Shifting an operand means moving bits right or left from their original positions inside the operand</a:t>
            </a:r>
          </a:p>
          <a:p>
            <a:r>
              <a:rPr lang="en-US" dirty="0" smtClean="0"/>
              <a:t>Rotating an operand fills the bit positions of empty end with the bits gone out on the other end of operand</a:t>
            </a:r>
          </a:p>
          <a:p>
            <a:r>
              <a:rPr lang="en-US" dirty="0" smtClean="0"/>
              <a:t>Shift and Rotate instructions affect the Carry and Overflow flags</a:t>
            </a:r>
          </a:p>
          <a:p>
            <a:r>
              <a:rPr lang="en-US" dirty="0" smtClean="0"/>
              <a:t>Two ways to shift an operand’s bits</a:t>
            </a:r>
          </a:p>
          <a:p>
            <a:pPr lvl="1"/>
            <a:r>
              <a:rPr lang="en-US" dirty="0" smtClean="0"/>
              <a:t>Logical Shift</a:t>
            </a:r>
          </a:p>
          <a:p>
            <a:pPr lvl="1"/>
            <a:r>
              <a:rPr lang="en-US" dirty="0" smtClean="0"/>
              <a:t>Arithmetic Shift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 Prefix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 (a repeat prefix) can be used just before MOVSB, MOVSW, MOVSD</a:t>
            </a:r>
          </a:p>
          <a:p>
            <a:r>
              <a:rPr lang="en-US" dirty="0" smtClean="0"/>
              <a:t>By default CX controls the number of repetitions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7629"/>
              </p:ext>
            </p:extLst>
          </p:nvPr>
        </p:nvGraphicFramePr>
        <p:xfrm>
          <a:off x="1752600" y="3733800"/>
          <a:ext cx="59436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3962400"/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Prefix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Repeat while CX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&gt;0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REPZ, REPE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Repeat while ZF=1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CX&gt;0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REPNZ, REPNE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Repeat while ZF=0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CX&gt;0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11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 Prefix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while CX&gt;0</a:t>
            </a:r>
          </a:p>
          <a:p>
            <a:r>
              <a:rPr lang="en-US" dirty="0" smtClean="0"/>
              <a:t>Value of CX is checked before execution of instruction</a:t>
            </a:r>
          </a:p>
          <a:p>
            <a:r>
              <a:rPr lang="en-US" dirty="0" smtClean="0"/>
              <a:t>If CX is zero, string instruction is not executed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3975318"/>
            <a:ext cx="727314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while(CX≠0)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execute the string instruction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CX = CX – 1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while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3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REPE, REPZ Prefixes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1765518"/>
            <a:ext cx="727314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while(CX≠0)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execute the string instruction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CX = CX –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(ZF=0) then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exit loop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while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2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REPNE, REPNZ Prefixes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1765518"/>
            <a:ext cx="727314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while(CX≠0)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execute the string instruction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CX = CX –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(ZF=1)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exit loop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while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6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MOVSB, MOVSW, MOVSD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data from memory location pointed to by SI to memory location pointed to by DI</a:t>
            </a:r>
          </a:p>
          <a:p>
            <a:r>
              <a:rPr lang="en-US" dirty="0" smtClean="0"/>
              <a:t>SI and DI are either incremented or decremented based on the value of DF</a:t>
            </a:r>
          </a:p>
          <a:p>
            <a:r>
              <a:rPr lang="en-US" dirty="0" smtClean="0"/>
              <a:t>SI/DI incremented/decremented by </a:t>
            </a:r>
          </a:p>
          <a:p>
            <a:pPr lvl="1"/>
            <a:r>
              <a:rPr lang="en-US" dirty="0" smtClean="0"/>
              <a:t>1 when used with MOVSB</a:t>
            </a:r>
          </a:p>
          <a:p>
            <a:pPr lvl="1"/>
            <a:r>
              <a:rPr lang="en-US" dirty="0" smtClean="0"/>
              <a:t>2 when used with MOVSW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 when used with MOVSD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2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MOVSB, MOVSW, MOVSD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1752600"/>
            <a:ext cx="610936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“Hello World!”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$-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DUP(?)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CX,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SI, OFFSET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DI, OFFSET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REP MOVSB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CMPSB, CMPSW, CMPSD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memory operand pointed to by SI to memory operand pointed to by DI</a:t>
            </a:r>
          </a:p>
          <a:p>
            <a:r>
              <a:rPr lang="en-US" dirty="0"/>
              <a:t>SI and DI are either incremented or decremented based on the value of DF</a:t>
            </a:r>
            <a:endParaRPr lang="en-US" dirty="0" smtClean="0"/>
          </a:p>
          <a:p>
            <a:r>
              <a:rPr lang="en-US" dirty="0"/>
              <a:t>SI/DI incremented/decremented by </a:t>
            </a:r>
          </a:p>
          <a:p>
            <a:pPr lvl="1"/>
            <a:r>
              <a:rPr lang="en-US" dirty="0"/>
              <a:t>1 when used with </a:t>
            </a:r>
            <a:r>
              <a:rPr lang="en-US" dirty="0" smtClean="0"/>
              <a:t>CMPSB</a:t>
            </a:r>
            <a:endParaRPr lang="en-US" dirty="0"/>
          </a:p>
          <a:p>
            <a:pPr lvl="1"/>
            <a:r>
              <a:rPr lang="en-US" dirty="0"/>
              <a:t>2 when used with CMP</a:t>
            </a:r>
            <a:r>
              <a:rPr lang="en-US" dirty="0" smtClean="0"/>
              <a:t>SW</a:t>
            </a:r>
            <a:endParaRPr lang="en-US" dirty="0"/>
          </a:p>
          <a:p>
            <a:pPr lvl="1"/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/>
              <a:t>when used with CMP</a:t>
            </a:r>
            <a:r>
              <a:rPr lang="en-US" dirty="0" smtClean="0"/>
              <a:t>SD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CMPSB, CMPSW, CMPSD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1752600"/>
            <a:ext cx="610936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“Hello World!”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$-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“Hello! World”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CX,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SI, OFFSET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DI, OFFSET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REPE CMPSB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44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SCASB, SCASW, SCASD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 the value in accumulator to the memory value pointed  by DI</a:t>
            </a:r>
          </a:p>
          <a:p>
            <a:r>
              <a:rPr lang="en-US" dirty="0" smtClean="0"/>
              <a:t>Useful when looking for a single value in string or array</a:t>
            </a:r>
          </a:p>
          <a:p>
            <a:r>
              <a:rPr lang="en-US" dirty="0" smtClean="0"/>
              <a:t>When combined with REPNE prefix, SCAS</a:t>
            </a:r>
            <a:r>
              <a:rPr lang="en-US" b="1" i="1" dirty="0" smtClean="0"/>
              <a:t>X</a:t>
            </a:r>
            <a:r>
              <a:rPr lang="en-US" dirty="0" smtClean="0"/>
              <a:t> scans until either accumulator is matched a value in memory or CX=0</a:t>
            </a:r>
          </a:p>
          <a:p>
            <a:r>
              <a:rPr lang="en-US" dirty="0" smtClean="0"/>
              <a:t>When combined with REPE prefix, string is scanned while CX&gt;0 and value in accumulator matches each subsequent value in string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7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SCASB, SCASW, SCASD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1752600"/>
            <a:ext cx="610936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“Hello! World”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CX,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MOV DI, OFFSET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AL, ‘o’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REPNE SCASB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07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Fills the newly created bit positions with zero</a:t>
            </a:r>
          </a:p>
          <a:p>
            <a:r>
              <a:rPr lang="en-US" dirty="0" smtClean="0"/>
              <a:t>Each bit value is shifted to left or right bit position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933765"/>
              </p:ext>
            </p:extLst>
          </p:nvPr>
        </p:nvGraphicFramePr>
        <p:xfrm>
          <a:off x="2819400" y="3276600"/>
          <a:ext cx="449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33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D2D979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D2D979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821668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Logical Shift Right 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by 1 position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05704"/>
              </p:ext>
            </p:extLst>
          </p:nvPr>
        </p:nvGraphicFramePr>
        <p:xfrm>
          <a:off x="2819400" y="4429760"/>
          <a:ext cx="449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33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D2D979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D2D979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108325" y="3651250"/>
            <a:ext cx="5334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69771" y="3651250"/>
            <a:ext cx="5334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31217" y="3651250"/>
            <a:ext cx="5334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92663" y="3651250"/>
            <a:ext cx="5334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54109" y="3651250"/>
            <a:ext cx="5334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915555" y="3651250"/>
            <a:ext cx="5334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77000" y="3651250"/>
            <a:ext cx="5334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37156" y="4202668"/>
            <a:ext cx="49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48112" y="3886200"/>
            <a:ext cx="457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endCxn id="18" idx="0"/>
          </p:cNvCxnSpPr>
          <p:nvPr/>
        </p:nvCxnSpPr>
        <p:spPr>
          <a:xfrm>
            <a:off x="7315200" y="3429000"/>
            <a:ext cx="661512" cy="457200"/>
          </a:xfrm>
          <a:prstGeom prst="bent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4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STOSB, STOSW, STOSD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the contents of accumulator in the memory addressed by DI</a:t>
            </a:r>
          </a:p>
          <a:p>
            <a:r>
              <a:rPr lang="en-US" dirty="0" smtClean="0"/>
              <a:t>When used with REP prefix, these instructions can be used to fill all elements of string with the same value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STOSB, STOSW, STOSD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1752600"/>
            <a:ext cx="536877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5 DUP(?)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dst_len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DW $-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CX,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dst_len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MOV DI, OFFSET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AL, ‘H’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REP STOSB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88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LODSB, LODSW, LODSD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a byte/word from memory at SI into accumulator register</a:t>
            </a:r>
          </a:p>
          <a:p>
            <a:r>
              <a:rPr lang="en-US" dirty="0" smtClean="0"/>
              <a:t>Used to load a single value because older value is always overwritten in accumulator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Newly created bit is filled with a copy of sign-bit</a:t>
            </a:r>
          </a:p>
          <a:p>
            <a:r>
              <a:rPr lang="en-US" dirty="0" smtClean="0"/>
              <a:t>Preserves the number’s sign-bit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916185"/>
              </p:ext>
            </p:extLst>
          </p:nvPr>
        </p:nvGraphicFramePr>
        <p:xfrm>
          <a:off x="2819400" y="3276600"/>
          <a:ext cx="449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33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D2D979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D2D979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8324" y="3821668"/>
            <a:ext cx="2403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Arithmetic Shift Right 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by 1 position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076486"/>
              </p:ext>
            </p:extLst>
          </p:nvPr>
        </p:nvGraphicFramePr>
        <p:xfrm>
          <a:off x="2819400" y="4429760"/>
          <a:ext cx="449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33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D2D979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D2D979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108325" y="3651250"/>
            <a:ext cx="5334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69771" y="3651250"/>
            <a:ext cx="5334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31217" y="3651250"/>
            <a:ext cx="5334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92663" y="3651250"/>
            <a:ext cx="5334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54109" y="3651250"/>
            <a:ext cx="5334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15555" y="3651250"/>
            <a:ext cx="5334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477000" y="3651250"/>
            <a:ext cx="5334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37156" y="4202668"/>
            <a:ext cx="49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48112" y="3886200"/>
            <a:ext cx="457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>
            <a:endCxn id="15" idx="0"/>
          </p:cNvCxnSpPr>
          <p:nvPr/>
        </p:nvCxnSpPr>
        <p:spPr>
          <a:xfrm>
            <a:off x="7315200" y="3429000"/>
            <a:ext cx="661512" cy="457200"/>
          </a:xfrm>
          <a:prstGeom prst="bent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108325" y="3655219"/>
            <a:ext cx="1589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2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and Rotate Instructions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273791"/>
              </p:ext>
            </p:extLst>
          </p:nvPr>
        </p:nvGraphicFramePr>
        <p:xfrm>
          <a:off x="1524000" y="198120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Instruction Mnemonic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SHL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Shift Left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Shift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Right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Shift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Arithmetic Left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Shift Arithmetic Right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Rotate Left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ROR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Rotate Right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RCL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Rotate Carry left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RCR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Rotate Carry Right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SHLD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Double-precision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Shift Left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SHRD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Double-precision Shift Right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SHL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Performs a logical shift left on the destination operand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Syntax for SHL is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count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71661"/>
              </p:ext>
            </p:extLst>
          </p:nvPr>
        </p:nvGraphicFramePr>
        <p:xfrm>
          <a:off x="2778444" y="2906012"/>
          <a:ext cx="449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D2D979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6574960" y="2819400"/>
            <a:ext cx="497566" cy="356038"/>
            <a:chOff x="7466341" y="3885948"/>
            <a:chExt cx="497566" cy="356038"/>
          </a:xfrm>
        </p:grpSpPr>
        <p:sp>
          <p:nvSpPr>
            <p:cNvPr id="18" name="Freeform 17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14678" y="2819652"/>
            <a:ext cx="497566" cy="356038"/>
            <a:chOff x="7466341" y="3885948"/>
            <a:chExt cx="497566" cy="356038"/>
          </a:xfrm>
        </p:grpSpPr>
        <p:sp>
          <p:nvSpPr>
            <p:cNvPr id="29" name="Freeform 28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454383" y="2819652"/>
            <a:ext cx="497566" cy="356038"/>
            <a:chOff x="7466341" y="3885948"/>
            <a:chExt cx="497566" cy="356038"/>
          </a:xfrm>
        </p:grpSpPr>
        <p:sp>
          <p:nvSpPr>
            <p:cNvPr id="32" name="Freeform 31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94101" y="2819904"/>
            <a:ext cx="497566" cy="356038"/>
            <a:chOff x="7466341" y="3885948"/>
            <a:chExt cx="497566" cy="356038"/>
          </a:xfrm>
        </p:grpSpPr>
        <p:sp>
          <p:nvSpPr>
            <p:cNvPr id="35" name="Freeform 34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326053" y="2819652"/>
            <a:ext cx="497566" cy="356038"/>
            <a:chOff x="7466341" y="3885948"/>
            <a:chExt cx="497566" cy="356038"/>
          </a:xfrm>
        </p:grpSpPr>
        <p:sp>
          <p:nvSpPr>
            <p:cNvPr id="38" name="Freeform 37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65771" y="2819904"/>
            <a:ext cx="497566" cy="356038"/>
            <a:chOff x="7466341" y="3885948"/>
            <a:chExt cx="497566" cy="356038"/>
          </a:xfrm>
        </p:grpSpPr>
        <p:sp>
          <p:nvSpPr>
            <p:cNvPr id="41" name="Freeform 40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05476" y="2819904"/>
            <a:ext cx="497566" cy="356038"/>
            <a:chOff x="7466341" y="3885948"/>
            <a:chExt cx="497566" cy="356038"/>
          </a:xfrm>
        </p:grpSpPr>
        <p:sp>
          <p:nvSpPr>
            <p:cNvPr id="44" name="Freeform 43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Oval 47"/>
          <p:cNvSpPr/>
          <p:nvPr/>
        </p:nvSpPr>
        <p:spPr>
          <a:xfrm>
            <a:off x="2959880" y="299331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828800" y="3212320"/>
            <a:ext cx="49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839756" y="2900876"/>
            <a:ext cx="457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1976106" y="299662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6" idx="1"/>
            <a:endCxn id="50" idx="3"/>
          </p:cNvCxnSpPr>
          <p:nvPr/>
        </p:nvCxnSpPr>
        <p:spPr>
          <a:xfrm flipH="1" flipV="1">
            <a:off x="2296956" y="3091376"/>
            <a:ext cx="481488" cy="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72400" y="2911618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7315200" y="3092920"/>
            <a:ext cx="481488" cy="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19200" y="4724400"/>
            <a:ext cx="25811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SHL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imm8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SHL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imm8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SHL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CL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SHL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CL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27908" y="5314890"/>
            <a:ext cx="4682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Same for all shift and rotate instructions</a:t>
            </a:r>
          </a:p>
        </p:txBody>
      </p:sp>
      <p:sp>
        <p:nvSpPr>
          <p:cNvPr id="59" name="Right Brace 58"/>
          <p:cNvSpPr/>
          <p:nvPr/>
        </p:nvSpPr>
        <p:spPr>
          <a:xfrm>
            <a:off x="3727642" y="4876800"/>
            <a:ext cx="158558" cy="1295400"/>
          </a:xfrm>
          <a:prstGeom prst="rightBrace">
            <a:avLst>
              <a:gd name="adj1" fmla="val 7947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Shifting left by 1 position generates a number which is 2 times the original operand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Shift left by n position multiplies the operand by 2</a:t>
            </a:r>
            <a:r>
              <a:rPr lang="en-US" baseline="30000" dirty="0" smtClean="0"/>
              <a:t>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238637"/>
              </p:ext>
            </p:extLst>
          </p:nvPr>
        </p:nvGraphicFramePr>
        <p:xfrm>
          <a:off x="3429000" y="2981960"/>
          <a:ext cx="449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31261" y="29718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9939" y="3516868"/>
            <a:ext cx="198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SHL by 1 position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845501"/>
              </p:ext>
            </p:extLst>
          </p:nvPr>
        </p:nvGraphicFramePr>
        <p:xfrm>
          <a:off x="3429000" y="3581400"/>
          <a:ext cx="449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9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 </a:t>
            </a:r>
            <a:r>
              <a:rPr lang="en-US" dirty="0"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a logical shift </a:t>
            </a:r>
            <a:r>
              <a:rPr lang="en-US" dirty="0" smtClean="0"/>
              <a:t>right </a:t>
            </a:r>
            <a:r>
              <a:rPr lang="en-US" dirty="0"/>
              <a:t>on the destination </a:t>
            </a:r>
            <a:r>
              <a:rPr lang="en-US" dirty="0" smtClean="0"/>
              <a:t>operand</a:t>
            </a:r>
          </a:p>
          <a:p>
            <a:r>
              <a:rPr lang="en-US" dirty="0" smtClean="0"/>
              <a:t>Highest bit position are filled with zero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Syntax for SHL is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count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806274"/>
              </p:ext>
            </p:extLst>
          </p:nvPr>
        </p:nvGraphicFramePr>
        <p:xfrm>
          <a:off x="2778444" y="3362960"/>
          <a:ext cx="449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D2D979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6456754" y="3276348"/>
            <a:ext cx="497566" cy="356038"/>
            <a:chOff x="6574960" y="32763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8" name="Freeform 7"/>
            <p:cNvSpPr/>
            <p:nvPr/>
          </p:nvSpPr>
          <p:spPr>
            <a:xfrm>
              <a:off x="6574960" y="32763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889646" y="34495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96472" y="3276600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1" name="Freeform 10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36177" y="3276600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4" name="Freeform 13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75895" y="3276852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7" name="Freeform 16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207847" y="3276600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20" name="Freeform 19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47565" y="3276852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23" name="Freeform 22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87270" y="3276852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26" name="Freeform 25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784454" y="3368566"/>
            <a:ext cx="492444" cy="680776"/>
            <a:chOff x="1828800" y="3357824"/>
            <a:chExt cx="492444" cy="680776"/>
          </a:xfrm>
        </p:grpSpPr>
        <p:sp>
          <p:nvSpPr>
            <p:cNvPr id="29" name="TextBox 28"/>
            <p:cNvSpPr txBox="1"/>
            <p:nvPr/>
          </p:nvSpPr>
          <p:spPr>
            <a:xfrm>
              <a:off x="1828800" y="3669268"/>
              <a:ext cx="492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CF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39756" y="3357824"/>
              <a:ext cx="4572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1976106" y="345357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 flipV="1">
            <a:off x="2337912" y="3548324"/>
            <a:ext cx="481488" cy="56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25005" y="335628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7315200" y="3549868"/>
            <a:ext cx="481488" cy="56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890084" y="346179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1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13327</TotalTime>
  <Words>1878</Words>
  <Application>Microsoft Office PowerPoint</Application>
  <PresentationFormat>On-screen Show (4:3)</PresentationFormat>
  <Paragraphs>460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Shift and Rotate Instructions</vt:lpstr>
      <vt:lpstr>Book Chapter</vt:lpstr>
      <vt:lpstr>Shift and Rotate Instructions (1/2)</vt:lpstr>
      <vt:lpstr>Logical Shift</vt:lpstr>
      <vt:lpstr>Arithmetic Shift</vt:lpstr>
      <vt:lpstr>Shift and Rotate Instructions (2/2)</vt:lpstr>
      <vt:lpstr>SHL Instructions</vt:lpstr>
      <vt:lpstr>Fast Multiplication</vt:lpstr>
      <vt:lpstr>SHR Instructions</vt:lpstr>
      <vt:lpstr>SAL and SAR Instructions</vt:lpstr>
      <vt:lpstr>ROL Instructions</vt:lpstr>
      <vt:lpstr>ROR Instructions</vt:lpstr>
      <vt:lpstr>RCL Instruction</vt:lpstr>
      <vt:lpstr>RCR Instruction</vt:lpstr>
      <vt:lpstr>SHLD Instruction</vt:lpstr>
      <vt:lpstr>SHRD Instruction</vt:lpstr>
      <vt:lpstr>Integer Multiplication</vt:lpstr>
      <vt:lpstr>MUL Instruction (1/2)</vt:lpstr>
      <vt:lpstr>MUL Instruction (2/2)</vt:lpstr>
      <vt:lpstr>IMUL Instruction</vt:lpstr>
      <vt:lpstr>DIV Instruction</vt:lpstr>
      <vt:lpstr>IDIV Instruction</vt:lpstr>
      <vt:lpstr>Sign Extension Instructions</vt:lpstr>
      <vt:lpstr>Extended Addition and Subtraction</vt:lpstr>
      <vt:lpstr>ADC Instruction</vt:lpstr>
      <vt:lpstr>SBB Instruction</vt:lpstr>
      <vt:lpstr>String Instructions (1/2)</vt:lpstr>
      <vt:lpstr>String Instructions (2/2)</vt:lpstr>
      <vt:lpstr>Direction Flag</vt:lpstr>
      <vt:lpstr>Repeat Prefix</vt:lpstr>
      <vt:lpstr>REP Prefix</vt:lpstr>
      <vt:lpstr>REPE, REPZ Prefixes</vt:lpstr>
      <vt:lpstr>REPNE, REPNZ Prefixes</vt:lpstr>
      <vt:lpstr>MOVSB, MOVSW, MOVSD (1/2)</vt:lpstr>
      <vt:lpstr>MOVSB, MOVSW, MOVSD (2/2)</vt:lpstr>
      <vt:lpstr>CMPSB, CMPSW, CMPSD (1/2)</vt:lpstr>
      <vt:lpstr>CMPSB, CMPSW, CMPSD (2/2)</vt:lpstr>
      <vt:lpstr>SCASB, SCASW, SCASD (1/2)</vt:lpstr>
      <vt:lpstr>SCASB, SCASW, SCASD (2/2)</vt:lpstr>
      <vt:lpstr>STOSB, STOSW, STOSD (1/2)</vt:lpstr>
      <vt:lpstr>STOSB, STOSW, STOSD (2/2)</vt:lpstr>
      <vt:lpstr>LODSB, LODSW, LODSD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Habibullah</cp:lastModifiedBy>
  <cp:revision>133</cp:revision>
  <dcterms:created xsi:type="dcterms:W3CDTF">2013-07-22T06:13:10Z</dcterms:created>
  <dcterms:modified xsi:type="dcterms:W3CDTF">2014-10-26T17:20:24Z</dcterms:modified>
</cp:coreProperties>
</file>