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59" r:id="rId4"/>
    <p:sldId id="260" r:id="rId5"/>
    <p:sldId id="258" r:id="rId6"/>
    <p:sldId id="261" r:id="rId7"/>
    <p:sldId id="262" r:id="rId8"/>
    <p:sldId id="263" r:id="rId9"/>
    <p:sldId id="266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1CF6"/>
    <a:srgbClr val="DFE4A0"/>
    <a:srgbClr val="D2D979"/>
    <a:srgbClr val="C0B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0B35D-9843-4DE9-BA0E-7456A43629A4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A5FA0-1A1B-48C2-86A2-3D4066C1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00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A5FA0-1A1B-48C2-86A2-3D4066C1B5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73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  <a:solidFill>
            <a:srgbClr val="DFE4A0"/>
          </a:solidFill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4B1CF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EABD-31D4-4743-AE66-EDA4FA6E9F5A}" type="datetime1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69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B7A3-7932-42ED-8B46-6947FE0F8F45}" type="datetime1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1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1936-A0CA-456E-81B6-8FAF9ADF2DA6}" type="datetime1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88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C0EB-93F9-4911-8FC0-DD5D542060BC}" type="datetime1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95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F1EC-668A-4937-AEBD-9582C2842015}" type="datetime1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74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A96E-C993-4769-A749-142206BEB827}" type="datetime1">
              <a:rPr lang="en-US" smtClean="0"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E5D2-41DC-41D8-8256-4DB292494135}" type="datetime1">
              <a:rPr lang="en-US" smtClean="0"/>
              <a:t>3/18/2014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65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F9F3-53BD-4064-9AC8-1FE0F054C7F3}" type="datetime1">
              <a:rPr lang="en-US" smtClean="0"/>
              <a:t>3/18/2014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7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B515-1725-4CF1-B0AB-1BC5D019A0D1}" type="datetime1">
              <a:rPr lang="en-US" smtClean="0"/>
              <a:t>3/18/2014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3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8B2-F50F-4892-AE0A-7BCBF9B8B42B}" type="datetime1">
              <a:rPr lang="en-US" smtClean="0"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11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7786A-C496-444C-94F7-75F3A2B1FA50}" type="datetime1">
              <a:rPr lang="en-US" smtClean="0"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6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BC8E2-D67E-48E8-B878-407C34CB92D2}" type="datetime1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3E4B6-02CD-4B67-A194-478873D431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9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0" kern="12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737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6565FF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E60D0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81CFD9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dirty="0" err="1" smtClean="0"/>
              <a:t>Input/Output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</a:t>
            </a:r>
            <a:r>
              <a:rPr lang="en-US" dirty="0" err="1" smtClean="0"/>
              <a:t>HabibUllah</a:t>
            </a:r>
            <a:endParaRPr lang="en-US" dirty="0" smtClean="0"/>
          </a:p>
          <a:p>
            <a:r>
              <a:rPr lang="en-US" dirty="0" smtClean="0"/>
              <a:t>habib.wattoo@nu.edu.pk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 of an I/O Module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10</a:t>
            </a:fld>
            <a:endParaRPr lang="en-US"/>
          </a:p>
        </p:txBody>
      </p:sp>
      <p:sp>
        <p:nvSpPr>
          <p:cNvPr id="10" name="Cube 9"/>
          <p:cNvSpPr/>
          <p:nvPr/>
        </p:nvSpPr>
        <p:spPr>
          <a:xfrm>
            <a:off x="1905000" y="2438400"/>
            <a:ext cx="5257800" cy="3276600"/>
          </a:xfrm>
          <a:prstGeom prst="cube">
            <a:avLst>
              <a:gd name="adj" fmla="val 7678"/>
            </a:avLst>
          </a:prstGeom>
          <a:solidFill>
            <a:schemeClr val="bg2">
              <a:lumMod val="75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33600" y="2895600"/>
            <a:ext cx="1485900" cy="6858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 Registers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33600" y="3886200"/>
            <a:ext cx="1485900" cy="6858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Status/Control Registers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6200" y="4572000"/>
            <a:ext cx="952500" cy="990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I/O Logic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24500" y="4572000"/>
            <a:ext cx="952500" cy="990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External device interface logic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24500" y="2895600"/>
            <a:ext cx="952500" cy="990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External device interface logic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15" idx="2"/>
            <a:endCxn id="14" idx="0"/>
          </p:cNvCxnSpPr>
          <p:nvPr/>
        </p:nvCxnSpPr>
        <p:spPr>
          <a:xfrm>
            <a:off x="6000750" y="3886200"/>
            <a:ext cx="0" cy="685800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838700" y="5257800"/>
            <a:ext cx="685800" cy="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2" idx="3"/>
          </p:cNvCxnSpPr>
          <p:nvPr/>
        </p:nvCxnSpPr>
        <p:spPr>
          <a:xfrm>
            <a:off x="3619500" y="4229100"/>
            <a:ext cx="571500" cy="342900"/>
          </a:xfrm>
          <a:prstGeom prst="bentConnector3">
            <a:avLst>
              <a:gd name="adj1" fmla="val 100000"/>
            </a:avLst>
          </a:prstGeom>
          <a:ln w="19050">
            <a:solidFill>
              <a:schemeClr val="bg2">
                <a:lumMod val="2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1" idx="3"/>
            <a:endCxn id="13" idx="0"/>
          </p:cNvCxnSpPr>
          <p:nvPr/>
        </p:nvCxnSpPr>
        <p:spPr>
          <a:xfrm>
            <a:off x="3619500" y="3238500"/>
            <a:ext cx="742950" cy="1333500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3" idx="3"/>
            <a:endCxn id="15" idx="1"/>
          </p:cNvCxnSpPr>
          <p:nvPr/>
        </p:nvCxnSpPr>
        <p:spPr>
          <a:xfrm flipV="1">
            <a:off x="4838700" y="3390900"/>
            <a:ext cx="685800" cy="1676400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2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600200" y="4876800"/>
            <a:ext cx="2286000" cy="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600200" y="5257800"/>
            <a:ext cx="2286000" cy="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477000" y="4800600"/>
            <a:ext cx="990600" cy="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477000" y="5105400"/>
            <a:ext cx="990600" cy="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477000" y="5410200"/>
            <a:ext cx="990600" cy="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477000" y="3124200"/>
            <a:ext cx="990600" cy="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477000" y="3429000"/>
            <a:ext cx="990600" cy="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477000" y="3733800"/>
            <a:ext cx="990600" cy="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1" idx="1"/>
          </p:cNvCxnSpPr>
          <p:nvPr/>
        </p:nvCxnSpPr>
        <p:spPr>
          <a:xfrm rot="10800000" flipV="1">
            <a:off x="1295400" y="3238500"/>
            <a:ext cx="838200" cy="495300"/>
          </a:xfrm>
          <a:prstGeom prst="bentConnector3">
            <a:avLst/>
          </a:prstGeom>
          <a:ln w="19050">
            <a:solidFill>
              <a:schemeClr val="bg2">
                <a:lumMod val="2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2" idx="1"/>
          </p:cNvCxnSpPr>
          <p:nvPr/>
        </p:nvCxnSpPr>
        <p:spPr>
          <a:xfrm rot="10800000">
            <a:off x="1295400" y="3733802"/>
            <a:ext cx="838200" cy="495299"/>
          </a:xfrm>
          <a:prstGeom prst="bentConnector3">
            <a:avLst/>
          </a:prstGeom>
          <a:ln w="19050">
            <a:solidFill>
              <a:schemeClr val="bg2">
                <a:lumMod val="2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36030" y="3395246"/>
            <a:ext cx="1140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Data lines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536030" y="4368225"/>
            <a:ext cx="1140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Address lines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536030" y="5206425"/>
            <a:ext cx="1140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Control lines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7430815" y="4572000"/>
            <a:ext cx="570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Data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7430815" y="4919246"/>
            <a:ext cx="722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Status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7430815" y="5300246"/>
            <a:ext cx="874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Control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7430815" y="2895600"/>
            <a:ext cx="570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Data</a:t>
            </a:r>
            <a:endParaRPr 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7430815" y="3242846"/>
            <a:ext cx="722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Status</a:t>
            </a:r>
            <a:endParaRPr lang="en-US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7430815" y="3623846"/>
            <a:ext cx="874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Control</a:t>
            </a:r>
            <a:endParaRPr lang="en-US" sz="1600" dirty="0"/>
          </a:p>
        </p:txBody>
      </p:sp>
      <p:sp>
        <p:nvSpPr>
          <p:cNvPr id="64" name="Right Brace 63"/>
          <p:cNvSpPr/>
          <p:nvPr/>
        </p:nvSpPr>
        <p:spPr>
          <a:xfrm rot="16200000">
            <a:off x="1866900" y="1638301"/>
            <a:ext cx="304799" cy="1142998"/>
          </a:xfrm>
          <a:prstGeom prst="rightBrace">
            <a:avLst>
              <a:gd name="adj1" fmla="val 42083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Brace 64"/>
          <p:cNvSpPr/>
          <p:nvPr/>
        </p:nvSpPr>
        <p:spPr>
          <a:xfrm rot="16200000">
            <a:off x="6896101" y="1638301"/>
            <a:ext cx="304799" cy="1142998"/>
          </a:xfrm>
          <a:prstGeom prst="rightBrace">
            <a:avLst>
              <a:gd name="adj1" fmla="val 42083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447800" y="1524000"/>
            <a:ext cx="1140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Interface to system bus</a:t>
            </a:r>
            <a:endParaRPr lang="en-US" sz="1600" dirty="0"/>
          </a:p>
        </p:txBody>
      </p:sp>
      <p:sp>
        <p:nvSpPr>
          <p:cNvPr id="67" name="TextBox 66"/>
          <p:cNvSpPr txBox="1"/>
          <p:nvPr/>
        </p:nvSpPr>
        <p:spPr>
          <a:xfrm>
            <a:off x="6324600" y="1524000"/>
            <a:ext cx="1464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Interface to external device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5009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“Computer Organization and Architecture”</a:t>
            </a:r>
          </a:p>
          <a:p>
            <a:r>
              <a:rPr lang="en-US" dirty="0"/>
              <a:t>Author “William Stallings”</a:t>
            </a:r>
          </a:p>
          <a:p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r>
              <a:rPr lang="en-US" dirty="0"/>
              <a:t>Chapter 7</a:t>
            </a:r>
          </a:p>
          <a:p>
            <a:pPr lvl="1"/>
            <a:r>
              <a:rPr lang="en-US" dirty="0"/>
              <a:t>Section </a:t>
            </a:r>
            <a:r>
              <a:rPr lang="en-US" dirty="0" smtClean="0"/>
              <a:t>7.1</a:t>
            </a:r>
          </a:p>
          <a:p>
            <a:pPr lvl="1"/>
            <a:r>
              <a:rPr lang="en-US" dirty="0" smtClean="0"/>
              <a:t>Section 7.2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0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Problems and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 variety of peripherals</a:t>
            </a:r>
          </a:p>
          <a:p>
            <a:pPr lvl="1"/>
            <a:r>
              <a:rPr lang="en-US" dirty="0" smtClean="0"/>
              <a:t>Delivering different amounts of data</a:t>
            </a:r>
          </a:p>
          <a:p>
            <a:pPr lvl="1"/>
            <a:r>
              <a:rPr lang="en-US" dirty="0" smtClean="0"/>
              <a:t>At different speeds</a:t>
            </a:r>
          </a:p>
          <a:p>
            <a:pPr lvl="1"/>
            <a:r>
              <a:rPr lang="en-US" dirty="0" smtClean="0"/>
              <a:t>In different formats</a:t>
            </a:r>
          </a:p>
          <a:p>
            <a:r>
              <a:rPr lang="en-US" dirty="0" smtClean="0"/>
              <a:t>All slower than CPU</a:t>
            </a:r>
          </a:p>
          <a:p>
            <a:r>
              <a:rPr lang="en-US" dirty="0" smtClean="0"/>
              <a:t>Need I/O Modules to interact with CPU and Memory</a:t>
            </a:r>
          </a:p>
          <a:p>
            <a:pPr lvl="1"/>
            <a:r>
              <a:rPr lang="en-US" dirty="0" smtClean="0"/>
              <a:t>Interface to CPU and Memory</a:t>
            </a:r>
          </a:p>
          <a:p>
            <a:pPr lvl="1"/>
            <a:r>
              <a:rPr lang="en-US" dirty="0" smtClean="0"/>
              <a:t>Interface to one or more peripherals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9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Arrow 16"/>
          <p:cNvSpPr/>
          <p:nvPr/>
        </p:nvSpPr>
        <p:spPr>
          <a:xfrm rot="5400000">
            <a:off x="4216945" y="3150148"/>
            <a:ext cx="2424609" cy="266700"/>
          </a:xfrm>
          <a:prstGeom prst="rightArrow">
            <a:avLst>
              <a:gd name="adj1" fmla="val 100000"/>
              <a:gd name="adj2" fmla="val 0"/>
            </a:avLst>
          </a:prstGeom>
          <a:solidFill>
            <a:schemeClr val="bg2">
              <a:lumMod val="7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3835944" y="3454950"/>
            <a:ext cx="1815012" cy="266700"/>
          </a:xfrm>
          <a:prstGeom prst="rightArrow">
            <a:avLst>
              <a:gd name="adj1" fmla="val 100000"/>
              <a:gd name="adj2" fmla="val 0"/>
            </a:avLst>
          </a:prstGeom>
          <a:solidFill>
            <a:schemeClr val="bg2">
              <a:lumMod val="7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Model of I/O Module 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5400000">
            <a:off x="3493046" y="3759747"/>
            <a:ext cx="1205405" cy="266700"/>
          </a:xfrm>
          <a:prstGeom prst="rightArrow">
            <a:avLst>
              <a:gd name="adj1" fmla="val 100000"/>
              <a:gd name="adj2" fmla="val 0"/>
            </a:avLst>
          </a:prstGeom>
          <a:solidFill>
            <a:schemeClr val="bg2">
              <a:lumMod val="7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981200" y="3162298"/>
            <a:ext cx="4495800" cy="266701"/>
          </a:xfrm>
          <a:prstGeom prst="rightArrow">
            <a:avLst>
              <a:gd name="adj1" fmla="val 100000"/>
              <a:gd name="adj2" fmla="val 0"/>
            </a:avLst>
          </a:prstGeom>
          <a:solidFill>
            <a:schemeClr val="bg2">
              <a:lumMod val="7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967162" y="3429000"/>
            <a:ext cx="256032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1981200" y="2552695"/>
            <a:ext cx="4495800" cy="266701"/>
          </a:xfrm>
          <a:prstGeom prst="rightArrow">
            <a:avLst>
              <a:gd name="adj1" fmla="val 100000"/>
              <a:gd name="adj2" fmla="val 0"/>
            </a:avLst>
          </a:prstGeom>
          <a:solidFill>
            <a:schemeClr val="bg2">
              <a:lumMod val="7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614810" y="2819397"/>
            <a:ext cx="256032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1981200" y="1943095"/>
            <a:ext cx="4495800" cy="266701"/>
          </a:xfrm>
          <a:prstGeom prst="rightArrow">
            <a:avLst>
              <a:gd name="adj1" fmla="val 100000"/>
              <a:gd name="adj2" fmla="val 0"/>
            </a:avLst>
          </a:prstGeom>
          <a:solidFill>
            <a:schemeClr val="bg2">
              <a:lumMod val="7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5300610" y="2209797"/>
            <a:ext cx="256032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6468063" y="2555052"/>
            <a:ext cx="0" cy="256032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468063" y="3165906"/>
            <a:ext cx="0" cy="256032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468063" y="1947810"/>
            <a:ext cx="0" cy="256032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987158" y="1948914"/>
            <a:ext cx="0" cy="1474128"/>
            <a:chOff x="6620463" y="2100210"/>
            <a:chExt cx="0" cy="1474128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6620463" y="2707452"/>
              <a:ext cx="0" cy="256032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6620463" y="3318306"/>
              <a:ext cx="0" cy="256032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6620463" y="2100210"/>
              <a:ext cx="0" cy="256032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ube 3"/>
          <p:cNvSpPr/>
          <p:nvPr/>
        </p:nvSpPr>
        <p:spPr>
          <a:xfrm rot="10800000">
            <a:off x="3657601" y="3810000"/>
            <a:ext cx="2285999" cy="1600200"/>
          </a:xfrm>
          <a:prstGeom prst="cube">
            <a:avLst>
              <a:gd name="adj" fmla="val 14530"/>
            </a:avLst>
          </a:prstGeom>
          <a:solidFill>
            <a:schemeClr val="bg2">
              <a:lumMod val="75000"/>
            </a:schemeClr>
          </a:solidFill>
          <a:ln w="12700">
            <a:solidFill>
              <a:schemeClr val="bg2">
                <a:lumMod val="50000"/>
              </a:schemeClr>
            </a:solidFill>
          </a:ln>
          <a:scene3d>
            <a:camera prst="orthographicFront">
              <a:rot lat="0" lon="1079997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57600" y="1905000"/>
            <a:ext cx="1320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Address Lines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3657600" y="2514600"/>
            <a:ext cx="10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Data Lines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3657600" y="3124200"/>
            <a:ext cx="127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Control Lines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4112935" y="4309646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I/O Module</a:t>
            </a:r>
            <a:endParaRPr lang="en-US" sz="1600" dirty="0"/>
          </a:p>
        </p:txBody>
      </p:sp>
      <p:sp>
        <p:nvSpPr>
          <p:cNvPr id="34" name="Right Brace 33"/>
          <p:cNvSpPr/>
          <p:nvPr/>
        </p:nvSpPr>
        <p:spPr>
          <a:xfrm>
            <a:off x="6553200" y="1943095"/>
            <a:ext cx="304800" cy="1478843"/>
          </a:xfrm>
          <a:prstGeom prst="rightBrace">
            <a:avLst>
              <a:gd name="adj1" fmla="val 4208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008535" y="2514600"/>
            <a:ext cx="112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System Bus</a:t>
            </a:r>
            <a:endParaRPr lang="en-US" sz="1600" dirty="0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4038598" y="5410201"/>
            <a:ext cx="132780" cy="685799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439220" y="5410200"/>
            <a:ext cx="132780" cy="685799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20315173" flipH="1">
            <a:off x="5088644" y="5410150"/>
            <a:ext cx="132780" cy="685799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20315173" flipH="1">
            <a:off x="5461610" y="5409632"/>
            <a:ext cx="132780" cy="685799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802570" y="5493603"/>
            <a:ext cx="1083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Links to </a:t>
            </a:r>
          </a:p>
          <a:p>
            <a:pPr algn="ctr"/>
            <a:r>
              <a:rPr lang="en-US" sz="1600" dirty="0" smtClean="0"/>
              <a:t>Peripheral </a:t>
            </a:r>
          </a:p>
          <a:p>
            <a:pPr algn="ctr"/>
            <a:r>
              <a:rPr lang="en-US" sz="1600" dirty="0" smtClean="0"/>
              <a:t>Devices</a:t>
            </a:r>
            <a:endParaRPr lang="en-US" sz="1600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5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Human-readable</a:t>
            </a:r>
          </a:p>
          <a:p>
            <a:pPr lvl="1"/>
            <a:r>
              <a:rPr lang="en-US" dirty="0" smtClean="0"/>
              <a:t>Screen, Printer, Keyboard </a:t>
            </a:r>
          </a:p>
          <a:p>
            <a:r>
              <a:rPr lang="en-US" dirty="0" smtClean="0"/>
              <a:t>Machine-readable</a:t>
            </a:r>
          </a:p>
          <a:p>
            <a:pPr lvl="1"/>
            <a:r>
              <a:rPr lang="en-US" dirty="0" smtClean="0"/>
              <a:t>Monitoring and control</a:t>
            </a:r>
          </a:p>
          <a:p>
            <a:pPr lvl="1"/>
            <a:r>
              <a:rPr lang="en-US" dirty="0" smtClean="0"/>
              <a:t>Magnetic disks and Tape drives</a:t>
            </a:r>
          </a:p>
          <a:p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Modem</a:t>
            </a:r>
          </a:p>
          <a:p>
            <a:pPr lvl="1"/>
            <a:r>
              <a:rPr lang="en-US" dirty="0" smtClean="0"/>
              <a:t>Network Interface Card (NIC)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7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Devices Block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38400" y="2590800"/>
            <a:ext cx="4495800" cy="2667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3124200"/>
            <a:ext cx="1143000" cy="6858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 Logic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876800" y="3124200"/>
            <a:ext cx="1295400" cy="1447800"/>
            <a:chOff x="838200" y="4495800"/>
            <a:chExt cx="1295400" cy="1447800"/>
          </a:xfrm>
        </p:grpSpPr>
        <p:sp>
          <p:nvSpPr>
            <p:cNvPr id="6" name="Rectangle 5"/>
            <p:cNvSpPr/>
            <p:nvPr/>
          </p:nvSpPr>
          <p:spPr>
            <a:xfrm>
              <a:off x="838200" y="4876800"/>
              <a:ext cx="1295400" cy="1066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Transducer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38200" y="4495800"/>
              <a:ext cx="1295400" cy="381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Buffer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3276600" y="2054352"/>
            <a:ext cx="0" cy="1069848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886200" y="2054352"/>
            <a:ext cx="0" cy="1069848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</p:cNvCxnSpPr>
          <p:nvPr/>
        </p:nvCxnSpPr>
        <p:spPr>
          <a:xfrm>
            <a:off x="4191000" y="3467100"/>
            <a:ext cx="6858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0"/>
          </p:cNvCxnSpPr>
          <p:nvPr/>
        </p:nvCxnSpPr>
        <p:spPr>
          <a:xfrm flipV="1">
            <a:off x="5524500" y="2057400"/>
            <a:ext cx="0" cy="106680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517932" y="4572000"/>
            <a:ext cx="0" cy="106680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02371" y="1591270"/>
            <a:ext cx="1371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Control Signals from I/O Module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01966" y="1591270"/>
            <a:ext cx="1371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Status Signals to I/O Module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31068" y="1591270"/>
            <a:ext cx="1371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bits to and from I/O Module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562600" y="533400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(Device-unique) to and from environment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7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I/O Device Data Rates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77750"/>
            <a:ext cx="7543800" cy="4928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3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Module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Control and timing</a:t>
            </a:r>
          </a:p>
          <a:p>
            <a:pPr lvl="1"/>
            <a:r>
              <a:rPr lang="en-US" dirty="0" smtClean="0"/>
              <a:t>To coordinate the flow of traffic between internal resources and external devices</a:t>
            </a:r>
          </a:p>
          <a:p>
            <a:r>
              <a:rPr lang="en-US" dirty="0" smtClean="0"/>
              <a:t>Processor communication</a:t>
            </a:r>
          </a:p>
          <a:p>
            <a:pPr lvl="1"/>
            <a:r>
              <a:rPr lang="en-US" dirty="0" smtClean="0"/>
              <a:t>Communication between processor and I/O module</a:t>
            </a:r>
          </a:p>
          <a:p>
            <a:r>
              <a:rPr lang="en-US" dirty="0" smtClean="0"/>
              <a:t>Device communication</a:t>
            </a:r>
          </a:p>
          <a:p>
            <a:pPr lvl="1"/>
            <a:r>
              <a:rPr lang="en-US" dirty="0" smtClean="0"/>
              <a:t>Communication between device and I/O module</a:t>
            </a:r>
          </a:p>
          <a:p>
            <a:r>
              <a:rPr lang="en-US" dirty="0" smtClean="0"/>
              <a:t>Data buffering</a:t>
            </a:r>
          </a:p>
          <a:p>
            <a:pPr lvl="1"/>
            <a:r>
              <a:rPr lang="en-US" dirty="0" smtClean="0"/>
              <a:t>Necessary because of different data rates of processor and peripheral</a:t>
            </a:r>
          </a:p>
          <a:p>
            <a:r>
              <a:rPr lang="en-US" dirty="0" smtClean="0"/>
              <a:t>Error detection</a:t>
            </a:r>
          </a:p>
          <a:p>
            <a:pPr lvl="1"/>
            <a:r>
              <a:rPr lang="en-US" dirty="0" smtClean="0"/>
              <a:t>Unintentional changes to the bit pattern are detected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9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 checks the status of peripheral by I/O module</a:t>
            </a:r>
          </a:p>
          <a:p>
            <a:r>
              <a:rPr lang="en-US" dirty="0" smtClean="0"/>
              <a:t>I/O module returns status of external device</a:t>
            </a:r>
          </a:p>
          <a:p>
            <a:r>
              <a:rPr lang="en-US" dirty="0" smtClean="0"/>
              <a:t>If ready, CPU requests the data transfer</a:t>
            </a:r>
          </a:p>
          <a:p>
            <a:r>
              <a:rPr lang="en-US" dirty="0" smtClean="0"/>
              <a:t>I/O module obtains a unit of data from external device</a:t>
            </a:r>
          </a:p>
          <a:p>
            <a:r>
              <a:rPr lang="en-US" dirty="0" smtClean="0"/>
              <a:t>Data are transferred from I/O module to </a:t>
            </a:r>
            <a:r>
              <a:rPr lang="en-US" smtClean="0"/>
              <a:t>the processor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2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6840</TotalTime>
  <Words>302</Words>
  <Application>Microsoft Office PowerPoint</Application>
  <PresentationFormat>On-screen Show (4:3)</PresentationFormat>
  <Paragraphs>91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Input/Output</vt:lpstr>
      <vt:lpstr>Book Chapter</vt:lpstr>
      <vt:lpstr>I/O Problems and Module</vt:lpstr>
      <vt:lpstr>Generic Model of I/O Module </vt:lpstr>
      <vt:lpstr>External Devices</vt:lpstr>
      <vt:lpstr>External Devices Block Diagram</vt:lpstr>
      <vt:lpstr>Typical I/O Device Data Rates</vt:lpstr>
      <vt:lpstr>I/O Module Function</vt:lpstr>
      <vt:lpstr>I/O Steps</vt:lpstr>
      <vt:lpstr>Block Diagram of an I/O Module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Afzaal</dc:creator>
  <cp:lastModifiedBy>Arif Khatak</cp:lastModifiedBy>
  <cp:revision>116</cp:revision>
  <dcterms:created xsi:type="dcterms:W3CDTF">2013-07-22T06:13:10Z</dcterms:created>
  <dcterms:modified xsi:type="dcterms:W3CDTF">2014-03-18T12:17:11Z</dcterms:modified>
</cp:coreProperties>
</file>