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1CF6"/>
    <a:srgbClr val="DFE4A0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C4151-9CC6-4481-86BA-8837BB35D3CB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E4B6-02CD-4B67-A194-478873D43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Programmed I/O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</a:t>
            </a:r>
            <a:r>
              <a:rPr lang="en-US" dirty="0" err="1" smtClean="0"/>
              <a:t>HabibUllah</a:t>
            </a:r>
            <a:endParaRPr lang="en-US" dirty="0" smtClean="0"/>
          </a:p>
          <a:p>
            <a:r>
              <a:rPr lang="en-US" dirty="0" smtClean="0"/>
              <a:t>habib.wattoo@nu.edu.pk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Memory-mapped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address space for memory locations and I/O devices</a:t>
            </a:r>
          </a:p>
          <a:p>
            <a:r>
              <a:rPr lang="en-US" dirty="0" smtClean="0"/>
              <a:t>Processor treats data and status registers of I/O modules as memory locations</a:t>
            </a:r>
          </a:p>
          <a:p>
            <a:r>
              <a:rPr lang="en-US" dirty="0" smtClean="0"/>
              <a:t>With 8 address lines, a total of 2</a:t>
            </a:r>
            <a:r>
              <a:rPr lang="en-US" baseline="30000" dirty="0" smtClean="0"/>
              <a:t>8</a:t>
            </a:r>
            <a:r>
              <a:rPr lang="en-US" dirty="0" smtClean="0"/>
              <a:t> = 256 memory locations and I/O address can be supported in any combination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6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address space</a:t>
            </a:r>
          </a:p>
          <a:p>
            <a:r>
              <a:rPr lang="en-US" dirty="0" smtClean="0"/>
              <a:t>Address bus equipped with</a:t>
            </a:r>
          </a:p>
          <a:p>
            <a:pPr lvl="1"/>
            <a:r>
              <a:rPr lang="en-US" dirty="0" smtClean="0"/>
              <a:t>Memory read/write lines to select memory</a:t>
            </a:r>
          </a:p>
          <a:p>
            <a:pPr lvl="1"/>
            <a:r>
              <a:rPr lang="en-US" dirty="0" err="1" smtClean="0"/>
              <a:t>Input/Output</a:t>
            </a:r>
            <a:r>
              <a:rPr lang="en-US" dirty="0" smtClean="0"/>
              <a:t> lines to select I/O module</a:t>
            </a:r>
          </a:p>
          <a:p>
            <a:r>
              <a:rPr lang="en-US" dirty="0" smtClean="0"/>
              <a:t>Command line specifies whether address refers to memory location or I/O device</a:t>
            </a:r>
          </a:p>
          <a:p>
            <a:r>
              <a:rPr lang="en-US" dirty="0" smtClean="0"/>
              <a:t>With 8 address lines</a:t>
            </a:r>
          </a:p>
          <a:p>
            <a:pPr lvl="1"/>
            <a:r>
              <a:rPr lang="en-US" dirty="0" smtClean="0"/>
              <a:t>256 memory locations can be referenced</a:t>
            </a:r>
          </a:p>
          <a:p>
            <a:pPr lvl="1"/>
            <a:r>
              <a:rPr lang="en-US" dirty="0" smtClean="0"/>
              <a:t>256 I/O addresses are supported</a:t>
            </a:r>
          </a:p>
        </p:txBody>
      </p:sp>
    </p:spTree>
    <p:extLst>
      <p:ext uri="{BB962C8B-B14F-4D97-AF65-F5344CB8AC3E}">
        <p14:creationId xmlns:p14="http://schemas.microsoft.com/office/powerpoint/2010/main" val="418257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“Computer Organization and Architecture”</a:t>
            </a:r>
          </a:p>
          <a:p>
            <a:r>
              <a:rPr lang="en-US" dirty="0"/>
              <a:t>Author “William Stallings”</a:t>
            </a:r>
          </a:p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Chapter 7</a:t>
            </a:r>
          </a:p>
          <a:p>
            <a:pPr lvl="1"/>
            <a:r>
              <a:rPr lang="en-US" dirty="0"/>
              <a:t>Section </a:t>
            </a:r>
            <a:r>
              <a:rPr lang="en-US" dirty="0" smtClean="0"/>
              <a:t>7.3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0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major I/O techniques</a:t>
            </a:r>
          </a:p>
          <a:p>
            <a:pPr lvl="1"/>
            <a:r>
              <a:rPr lang="en-US" dirty="0" smtClean="0"/>
              <a:t>Programmed I/O</a:t>
            </a:r>
          </a:p>
          <a:p>
            <a:pPr lvl="1"/>
            <a:r>
              <a:rPr lang="en-US" dirty="0" smtClean="0"/>
              <a:t>Interrupt-driven I/O</a:t>
            </a:r>
          </a:p>
          <a:p>
            <a:pPr lvl="1"/>
            <a:r>
              <a:rPr lang="en-US" dirty="0" smtClean="0"/>
              <a:t>Direct Memory Access (DMA)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77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Programmed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are exchanged between the processor and I/O module</a:t>
            </a:r>
          </a:p>
          <a:p>
            <a:r>
              <a:rPr lang="en-US" dirty="0" smtClean="0"/>
              <a:t>Processor takes direct control of I/O operation by executing a program</a:t>
            </a:r>
          </a:p>
          <a:p>
            <a:pPr lvl="1"/>
            <a:r>
              <a:rPr lang="en-US" dirty="0" smtClean="0"/>
              <a:t>Sensing status</a:t>
            </a:r>
          </a:p>
          <a:p>
            <a:pPr lvl="1"/>
            <a:r>
              <a:rPr lang="en-US" dirty="0" smtClean="0"/>
              <a:t>Read/Write commands</a:t>
            </a:r>
          </a:p>
          <a:p>
            <a:pPr lvl="1"/>
            <a:r>
              <a:rPr lang="en-US" dirty="0" smtClean="0"/>
              <a:t>Transferring data</a:t>
            </a:r>
          </a:p>
          <a:p>
            <a:r>
              <a:rPr lang="en-US" dirty="0" smtClean="0"/>
              <a:t>Processor waits for I/O module to complete operation</a:t>
            </a:r>
          </a:p>
          <a:p>
            <a:r>
              <a:rPr lang="en-US" dirty="0" smtClean="0"/>
              <a:t>If processor is faster than I/O module, then much of the processor time is wasted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Programmed </a:t>
            </a:r>
            <a:r>
              <a:rPr lang="en-US" dirty="0" smtClean="0"/>
              <a:t>I/O –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requests I/O operation</a:t>
            </a:r>
          </a:p>
          <a:p>
            <a:r>
              <a:rPr lang="en-US" dirty="0" smtClean="0"/>
              <a:t>I/O module performs operation</a:t>
            </a:r>
          </a:p>
          <a:p>
            <a:r>
              <a:rPr lang="en-US" dirty="0" smtClean="0"/>
              <a:t>I/O module sets status bits</a:t>
            </a:r>
          </a:p>
          <a:p>
            <a:r>
              <a:rPr lang="en-US" dirty="0" smtClean="0"/>
              <a:t>CPU checks status bits periodically</a:t>
            </a:r>
          </a:p>
          <a:p>
            <a:r>
              <a:rPr lang="en-US" dirty="0" smtClean="0"/>
              <a:t>I/O module does not inform CPU directly</a:t>
            </a:r>
          </a:p>
          <a:p>
            <a:r>
              <a:rPr lang="en-US" dirty="0" smtClean="0"/>
              <a:t>I/O module does not interrupt CPU</a:t>
            </a:r>
          </a:p>
          <a:p>
            <a:r>
              <a:rPr lang="en-US" dirty="0" smtClean="0"/>
              <a:t>CPU may wait or come back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9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CPU issues address of particular I/O module and external device</a:t>
            </a:r>
          </a:p>
          <a:p>
            <a:r>
              <a:rPr lang="en-US" dirty="0" smtClean="0"/>
              <a:t>CPU issues one of four I/O commands</a:t>
            </a:r>
          </a:p>
          <a:p>
            <a:pPr lvl="1"/>
            <a:r>
              <a:rPr lang="en-US" dirty="0" smtClean="0"/>
              <a:t>Control – used to activate a peripheral and telling what to do e.g. spin up disk, rewind magnetic tape etc.</a:t>
            </a:r>
          </a:p>
          <a:p>
            <a:pPr lvl="1"/>
            <a:r>
              <a:rPr lang="en-US" dirty="0" smtClean="0"/>
              <a:t>Test – checks status e.g. is the device powered on?</a:t>
            </a:r>
          </a:p>
          <a:p>
            <a:pPr lvl="1"/>
            <a:r>
              <a:rPr lang="en-US" dirty="0" smtClean="0"/>
              <a:t>Read – I/O module obtains data from peripheral and places in internal buffer (data register)</a:t>
            </a:r>
          </a:p>
          <a:p>
            <a:pPr lvl="1"/>
            <a:r>
              <a:rPr lang="en-US" dirty="0" smtClean="0"/>
              <a:t>Write – I/O module takes data from data bus and transmits to the peripheral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8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Programmed I/O 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8559" y="2362200"/>
            <a:ext cx="1371600" cy="76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read command to I/O module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97772" y="2362200"/>
            <a:ext cx="1371600" cy="76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status of I/O module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5257800" y="2286000"/>
            <a:ext cx="1676400" cy="914400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status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34200" y="3505200"/>
            <a:ext cx="1371600" cy="76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data from I/O module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0200" y="4953000"/>
            <a:ext cx="1371600" cy="76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data into memory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amond 8"/>
          <p:cNvSpPr/>
          <p:nvPr/>
        </p:nvSpPr>
        <p:spPr>
          <a:xfrm>
            <a:off x="2785241" y="4876800"/>
            <a:ext cx="1676400" cy="914400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Done?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2320159" y="2743200"/>
            <a:ext cx="87761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4569372" y="2743200"/>
            <a:ext cx="688428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2"/>
          </p:cNvCxnSpPr>
          <p:nvPr/>
        </p:nvCxnSpPr>
        <p:spPr>
          <a:xfrm rot="5400000" flipH="1">
            <a:off x="4198883" y="1303283"/>
            <a:ext cx="457200" cy="3337035"/>
          </a:xfrm>
          <a:prstGeom prst="bentConnector4">
            <a:avLst>
              <a:gd name="adj1" fmla="val -50000"/>
              <a:gd name="adj2" fmla="val 100008"/>
            </a:avLst>
          </a:prstGeom>
          <a:ln w="25400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3"/>
            <a:endCxn id="7" idx="0"/>
          </p:cNvCxnSpPr>
          <p:nvPr/>
        </p:nvCxnSpPr>
        <p:spPr>
          <a:xfrm>
            <a:off x="6934200" y="2743200"/>
            <a:ext cx="685800" cy="762000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" idx="2"/>
            <a:endCxn id="8" idx="3"/>
          </p:cNvCxnSpPr>
          <p:nvPr/>
        </p:nvCxnSpPr>
        <p:spPr>
          <a:xfrm rot="5400000">
            <a:off x="6667500" y="4381500"/>
            <a:ext cx="1066800" cy="838200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1"/>
            <a:endCxn id="9" idx="3"/>
          </p:cNvCxnSpPr>
          <p:nvPr/>
        </p:nvCxnSpPr>
        <p:spPr>
          <a:xfrm flipH="1">
            <a:off x="4461641" y="5334000"/>
            <a:ext cx="948559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9" idx="1"/>
            <a:endCxn id="4" idx="2"/>
          </p:cNvCxnSpPr>
          <p:nvPr/>
        </p:nvCxnSpPr>
        <p:spPr>
          <a:xfrm rot="10800000">
            <a:off x="1634359" y="3124200"/>
            <a:ext cx="1150882" cy="2209800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27" idx="3"/>
          </p:cNvCxnSpPr>
          <p:nvPr/>
        </p:nvCxnSpPr>
        <p:spPr>
          <a:xfrm rot="5400000">
            <a:off x="3043690" y="5748213"/>
            <a:ext cx="536764" cy="622739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" idx="0"/>
          </p:cNvCxnSpPr>
          <p:nvPr/>
        </p:nvCxnSpPr>
        <p:spPr>
          <a:xfrm rot="5400000" flipH="1" flipV="1">
            <a:off x="6210300" y="1714500"/>
            <a:ext cx="457200" cy="685800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90600" y="1828800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I/O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37980" y="1840468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I/O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CPU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05600" y="161596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Error Condition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47478" y="3704898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I/O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CPU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50595" y="5879068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Memory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81319" y="243430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10000" y="34290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 ready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05000" y="496876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29949" y="5879068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13033" y="614329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Next Instruction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53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Mapping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Often a one-to-one relationship between I/O related instructions and I/O commands</a:t>
            </a:r>
          </a:p>
          <a:p>
            <a:r>
              <a:rPr lang="en-US" dirty="0" smtClean="0"/>
              <a:t>One or more peripherals connected to each I/O module</a:t>
            </a:r>
          </a:p>
          <a:p>
            <a:r>
              <a:rPr lang="en-US" dirty="0" smtClean="0"/>
              <a:t>Each peripheral has a unique identifier or address</a:t>
            </a:r>
          </a:p>
          <a:p>
            <a:r>
              <a:rPr lang="en-US" dirty="0" smtClean="0"/>
              <a:t>I/O command issued by processor contains the address of desired peripheral</a:t>
            </a:r>
          </a:p>
          <a:p>
            <a:r>
              <a:rPr lang="en-US" dirty="0" smtClean="0"/>
              <a:t>… each I/O module must interpret the address lines to determine if the command contains address of peripheral connected to it</a:t>
            </a:r>
          </a:p>
        </p:txBody>
      </p:sp>
    </p:spTree>
    <p:extLst>
      <p:ext uri="{BB962C8B-B14F-4D97-AF65-F5344CB8AC3E}">
        <p14:creationId xmlns:p14="http://schemas.microsoft.com/office/powerpoint/2010/main" val="30110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Mapping</a:t>
            </a:r>
            <a:r>
              <a:rPr lang="en-US" dirty="0" smtClean="0"/>
              <a:t> 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processor, main memory and I/O share a common bus, two modes of addressing are possible</a:t>
            </a:r>
          </a:p>
          <a:p>
            <a:pPr lvl="1"/>
            <a:r>
              <a:rPr lang="en-US" dirty="0" smtClean="0"/>
              <a:t>Memory-mapped I/O</a:t>
            </a:r>
          </a:p>
          <a:p>
            <a:pPr lvl="1"/>
            <a:r>
              <a:rPr lang="en-US" dirty="0" smtClean="0"/>
              <a:t>Isolated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2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2548</TotalTime>
  <Words>453</Words>
  <Application>Microsoft Office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Programmed I/O</vt:lpstr>
      <vt:lpstr>Book Chapter</vt:lpstr>
      <vt:lpstr>I/O Techniques</vt:lpstr>
      <vt:lpstr>Programmed I/O</vt:lpstr>
      <vt:lpstr>Programmed I/O – Details</vt:lpstr>
      <vt:lpstr>I/O Commands</vt:lpstr>
      <vt:lpstr>Programmed I/O Block Diagram</vt:lpstr>
      <vt:lpstr>I/O Mapping (1/2)</vt:lpstr>
      <vt:lpstr>I/O Mapping (2/2)</vt:lpstr>
      <vt:lpstr>Memory-mapped I/O</vt:lpstr>
      <vt:lpstr>Isolated I/O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Arif Khatak</cp:lastModifiedBy>
  <cp:revision>100</cp:revision>
  <dcterms:created xsi:type="dcterms:W3CDTF">2013-07-22T06:13:10Z</dcterms:created>
  <dcterms:modified xsi:type="dcterms:W3CDTF">2014-03-18T12:18:18Z</dcterms:modified>
</cp:coreProperties>
</file>