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9"/>
  </p:notesMasterIdLst>
  <p:sldIdLst>
    <p:sldId id="256" r:id="rId2"/>
    <p:sldId id="257" r:id="rId3"/>
    <p:sldId id="278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70" r:id="rId18"/>
    <p:sldId id="372" r:id="rId19"/>
    <p:sldId id="373" r:id="rId20"/>
    <p:sldId id="374" r:id="rId21"/>
    <p:sldId id="375" r:id="rId22"/>
    <p:sldId id="387" r:id="rId23"/>
    <p:sldId id="388" r:id="rId24"/>
    <p:sldId id="389" r:id="rId25"/>
    <p:sldId id="390" r:id="rId26"/>
    <p:sldId id="391" r:id="rId27"/>
    <p:sldId id="376" r:id="rId28"/>
    <p:sldId id="377" r:id="rId29"/>
    <p:sldId id="378" r:id="rId30"/>
    <p:sldId id="380" r:id="rId31"/>
    <p:sldId id="379" r:id="rId32"/>
    <p:sldId id="381" r:id="rId33"/>
    <p:sldId id="382" r:id="rId34"/>
    <p:sldId id="383" r:id="rId35"/>
    <p:sldId id="384" r:id="rId36"/>
    <p:sldId id="385" r:id="rId37"/>
    <p:sldId id="38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13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BB74C-4AFD-4074-A7A3-908730974CD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7685E-5CFA-4333-A834-0C58CF90B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33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7685E-5CFA-4333-A834-0C58CF90B3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49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EE213 - COAL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4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EE213 - COAL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6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EE213 - COAL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4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EE213 - COAL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7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EE213 - COAL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3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EE213 - COAL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6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EE213 - COAL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2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EE213 - COAL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6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EE213 - COAL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5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EE213 - COAL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8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EE213 - COAL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6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EE213 - COAL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E2A90-01CA-4B8B-BD4A-CD423E1B5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Organization and Assembly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038600"/>
            <a:ext cx="64008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Lecture 7</a:t>
            </a:r>
            <a:r>
              <a:rPr lang="en-US" dirty="0" smtClean="0"/>
              <a:t> – </a:t>
            </a:r>
            <a:r>
              <a:rPr lang="en-US" dirty="0"/>
              <a:t>8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EE213 - COAL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9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Zero/Sign Extension of Integers (2/4)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/>
          <a:lstStyle/>
          <a:p>
            <a:r>
              <a:rPr lang="en-US" dirty="0"/>
              <a:t>What happens if same approach is followed to copy a negative number?</a:t>
            </a:r>
          </a:p>
          <a:p>
            <a:r>
              <a:rPr lang="en-US" dirty="0"/>
              <a:t>What is the value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ax</a:t>
            </a:r>
            <a:r>
              <a:rPr lang="en-US" dirty="0"/>
              <a:t> after this code is assembled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What happened to -8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EE213 - COAL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75590" y="1794808"/>
            <a:ext cx="23968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svar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DB -8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 ax, 0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 al,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svar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5486400" y="3657600"/>
            <a:ext cx="1828800" cy="65151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789362"/>
              </p:ext>
            </p:extLst>
          </p:nvPr>
        </p:nvGraphicFramePr>
        <p:xfrm>
          <a:off x="4724400" y="4309110"/>
          <a:ext cx="335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Down Arrow 10"/>
          <p:cNvSpPr/>
          <p:nvPr/>
        </p:nvSpPr>
        <p:spPr>
          <a:xfrm>
            <a:off x="5486400" y="4724400"/>
            <a:ext cx="1828800" cy="65151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44098" y="5334000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248</a:t>
            </a:r>
          </a:p>
        </p:txBody>
      </p:sp>
    </p:spTree>
    <p:extLst>
      <p:ext uri="{BB962C8B-B14F-4D97-AF65-F5344CB8AC3E}">
        <p14:creationId xmlns:p14="http://schemas.microsoft.com/office/powerpoint/2010/main" val="9794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Zero/Sign Extension of Integers </a:t>
            </a:r>
            <a:r>
              <a:rPr lang="en-US" dirty="0" smtClean="0"/>
              <a:t>(3/4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about doing like this?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EE213 - COAL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71800" y="2175808"/>
            <a:ext cx="27655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svar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DB -8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 ax, 0FFFFh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 al,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svar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3657600" y="4149090"/>
            <a:ext cx="1828800" cy="65151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221278"/>
              </p:ext>
            </p:extLst>
          </p:nvPr>
        </p:nvGraphicFramePr>
        <p:xfrm>
          <a:off x="2819400" y="4810760"/>
          <a:ext cx="335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Down Arrow 9"/>
          <p:cNvSpPr/>
          <p:nvPr/>
        </p:nvSpPr>
        <p:spPr>
          <a:xfrm>
            <a:off x="3657600" y="5215890"/>
            <a:ext cx="1828800" cy="65151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91000" y="5862935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3902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Zero/Sign Extension of Integers (4/4)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examples show different approaches for signed and unsigned number</a:t>
            </a:r>
          </a:p>
          <a:p>
            <a:pPr lvl="1"/>
            <a:r>
              <a:rPr lang="en-US" dirty="0"/>
              <a:t>In case of unsigned numbers, a zero is extended to all higher order bits of the destination operand</a:t>
            </a:r>
          </a:p>
          <a:p>
            <a:pPr lvl="1"/>
            <a:r>
              <a:rPr lang="en-US" dirty="0"/>
              <a:t>In case of signed numbers, the sign-bit is extended to all higher order bits of the destination operand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EE213 - COAL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8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MOVZX Instruction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MOVZX</a:t>
            </a:r>
            <a:r>
              <a:rPr lang="en-US" dirty="0"/>
              <a:t> (</a:t>
            </a:r>
            <a:r>
              <a:rPr lang="en-US" dirty="0" err="1"/>
              <a:t>MOVe</a:t>
            </a:r>
            <a:r>
              <a:rPr lang="en-US" dirty="0"/>
              <a:t> with Zero-</a:t>
            </a:r>
            <a:r>
              <a:rPr lang="en-US" dirty="0" err="1"/>
              <a:t>eXtend</a:t>
            </a:r>
            <a:r>
              <a:rPr lang="en-US" dirty="0"/>
              <a:t>) copies the source operand into destination operand and extends zeroes in the remaining higher order bits of destination operand</a:t>
            </a:r>
          </a:p>
          <a:p>
            <a:r>
              <a:rPr lang="en-US" dirty="0"/>
              <a:t>It has three variants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MOVZX reg32,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/mem8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MOVZX reg32,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/mem16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MOVZX reg16,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/mem8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EE213 - COAL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6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MOVZX Instruction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DB 11000011b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MOVZX ax,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EE213 - COAL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542653"/>
              </p:ext>
            </p:extLst>
          </p:nvPr>
        </p:nvGraphicFramePr>
        <p:xfrm>
          <a:off x="6553200" y="2524760"/>
          <a:ext cx="167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Left Brace 7"/>
          <p:cNvSpPr/>
          <p:nvPr/>
        </p:nvSpPr>
        <p:spPr>
          <a:xfrm rot="16200000">
            <a:off x="7229162" y="2199961"/>
            <a:ext cx="248277" cy="1600201"/>
          </a:xfrm>
          <a:prstGeom prst="leftBrace">
            <a:avLst>
              <a:gd name="adj1" fmla="val 4084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5400000">
            <a:off x="7235986" y="2892586"/>
            <a:ext cx="276536" cy="2015491"/>
          </a:xfrm>
          <a:prstGeom prst="leftBrace">
            <a:avLst>
              <a:gd name="adj1" fmla="val 4084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1"/>
            <a:endCxn id="9" idx="1"/>
          </p:cNvCxnSpPr>
          <p:nvPr/>
        </p:nvCxnSpPr>
        <p:spPr>
          <a:xfrm>
            <a:off x="7353301" y="3124200"/>
            <a:ext cx="20953" cy="637864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95188" y="25146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0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Left Brace 11"/>
          <p:cNvSpPr/>
          <p:nvPr/>
        </p:nvSpPr>
        <p:spPr>
          <a:xfrm rot="5400000">
            <a:off x="5341782" y="3100230"/>
            <a:ext cx="276538" cy="1600201"/>
          </a:xfrm>
          <a:prstGeom prst="leftBrace">
            <a:avLst>
              <a:gd name="adj1" fmla="val 4084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1" idx="2"/>
            <a:endCxn id="12" idx="1"/>
          </p:cNvCxnSpPr>
          <p:nvPr/>
        </p:nvCxnSpPr>
        <p:spPr>
          <a:xfrm>
            <a:off x="5479694" y="2976265"/>
            <a:ext cx="357" cy="785797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446578"/>
              </p:ext>
            </p:extLst>
          </p:nvPr>
        </p:nvGraphicFramePr>
        <p:xfrm>
          <a:off x="4648200" y="4048760"/>
          <a:ext cx="38202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54082"/>
                <a:gridCol w="290380"/>
                <a:gridCol w="217785"/>
                <a:gridCol w="217785"/>
                <a:gridCol w="290380"/>
                <a:gridCol w="4670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18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MOVSX Instruction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MOVSX</a:t>
            </a:r>
            <a:r>
              <a:rPr lang="en-US" dirty="0"/>
              <a:t> (</a:t>
            </a:r>
            <a:r>
              <a:rPr lang="en-US" dirty="0" err="1"/>
              <a:t>MOVe</a:t>
            </a:r>
            <a:r>
              <a:rPr lang="en-US" dirty="0"/>
              <a:t> with Sign-</a:t>
            </a:r>
            <a:r>
              <a:rPr lang="en-US" dirty="0" err="1"/>
              <a:t>eXtend</a:t>
            </a:r>
            <a:r>
              <a:rPr lang="en-US" dirty="0"/>
              <a:t>) copies the source operand into destination operand and extends the sign-bit in remaining higher order bits in destination operand</a:t>
            </a:r>
          </a:p>
          <a:p>
            <a:r>
              <a:rPr lang="en-US" dirty="0"/>
              <a:t>It has three formats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MOVSX reg32,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/mem8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MOVSX reg32,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/mem16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MOVSX reg16,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/mem8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EE213 - COAL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3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MOVSX Instruction (2/2)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EE213 - COAL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" y="1752600"/>
            <a:ext cx="31341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DB 11000011b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MOVSX ax,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val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337348"/>
              </p:ext>
            </p:extLst>
          </p:nvPr>
        </p:nvGraphicFramePr>
        <p:xfrm>
          <a:off x="4648200" y="3429000"/>
          <a:ext cx="335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252524"/>
              </p:ext>
            </p:extLst>
          </p:nvPr>
        </p:nvGraphicFramePr>
        <p:xfrm>
          <a:off x="6324600" y="1905000"/>
          <a:ext cx="167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Left Brace 9"/>
          <p:cNvSpPr/>
          <p:nvPr/>
        </p:nvSpPr>
        <p:spPr>
          <a:xfrm rot="16200000">
            <a:off x="7042473" y="1580201"/>
            <a:ext cx="248277" cy="1600201"/>
          </a:xfrm>
          <a:prstGeom prst="leftBrace">
            <a:avLst>
              <a:gd name="adj1" fmla="val 4084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rot="5400000">
            <a:off x="7028340" y="2480470"/>
            <a:ext cx="276538" cy="1600201"/>
          </a:xfrm>
          <a:prstGeom prst="leftBrace">
            <a:avLst>
              <a:gd name="adj1" fmla="val 4084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0" idx="1"/>
            <a:endCxn id="11" idx="1"/>
          </p:cNvCxnSpPr>
          <p:nvPr/>
        </p:nvCxnSpPr>
        <p:spPr>
          <a:xfrm flipH="1">
            <a:off x="7166609" y="2504440"/>
            <a:ext cx="3" cy="63786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5400000">
            <a:off x="5341782" y="2480470"/>
            <a:ext cx="276538" cy="1600201"/>
          </a:xfrm>
          <a:prstGeom prst="leftBrace">
            <a:avLst>
              <a:gd name="adj1" fmla="val 4084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9" idx="1"/>
            <a:endCxn id="13" idx="1"/>
          </p:cNvCxnSpPr>
          <p:nvPr/>
        </p:nvCxnSpPr>
        <p:spPr>
          <a:xfrm flipH="1">
            <a:off x="5480051" y="2090420"/>
            <a:ext cx="844549" cy="105188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579658"/>
              </p:ext>
            </p:extLst>
          </p:nvPr>
        </p:nvGraphicFramePr>
        <p:xfrm>
          <a:off x="4648200" y="5648960"/>
          <a:ext cx="335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148301"/>
              </p:ext>
            </p:extLst>
          </p:nvPr>
        </p:nvGraphicFramePr>
        <p:xfrm>
          <a:off x="6324600" y="4124960"/>
          <a:ext cx="167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Left Brace 16"/>
          <p:cNvSpPr/>
          <p:nvPr/>
        </p:nvSpPr>
        <p:spPr>
          <a:xfrm rot="16200000">
            <a:off x="7042473" y="3800161"/>
            <a:ext cx="248277" cy="1600201"/>
          </a:xfrm>
          <a:prstGeom prst="leftBrace">
            <a:avLst>
              <a:gd name="adj1" fmla="val 4084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5400000">
            <a:off x="7028340" y="4700430"/>
            <a:ext cx="276538" cy="1600201"/>
          </a:xfrm>
          <a:prstGeom prst="leftBrace">
            <a:avLst>
              <a:gd name="adj1" fmla="val 4084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7" idx="1"/>
            <a:endCxn id="18" idx="1"/>
          </p:cNvCxnSpPr>
          <p:nvPr/>
        </p:nvCxnSpPr>
        <p:spPr>
          <a:xfrm flipH="1">
            <a:off x="7166609" y="4724400"/>
            <a:ext cx="3" cy="63786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 rot="5400000">
            <a:off x="5341782" y="4700430"/>
            <a:ext cx="276538" cy="1600201"/>
          </a:xfrm>
          <a:prstGeom prst="leftBrace">
            <a:avLst>
              <a:gd name="adj1" fmla="val 4084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6" idx="1"/>
            <a:endCxn id="20" idx="1"/>
          </p:cNvCxnSpPr>
          <p:nvPr/>
        </p:nvCxnSpPr>
        <p:spPr>
          <a:xfrm flipH="1">
            <a:off x="5480051" y="4310380"/>
            <a:ext cx="844549" cy="105188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2000" y="4191000"/>
            <a:ext cx="31341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DB 01000011b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MOVSX ax,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val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58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7" grpId="0" animBg="1"/>
      <p:bldP spid="18" grpId="0" animBg="1"/>
      <p:bldP spid="20" grpId="0" animBg="1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Determine the status of EAX after every instruction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oneByte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DB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78h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oneWord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DW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1234h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oneDword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12345678h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eax,0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al,oneByte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ax,oneWord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eax,oneDword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ax,0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EE213 - COAL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4038600"/>
            <a:ext cx="3124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; EAX = 00000000h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4114800" y="4445913"/>
            <a:ext cx="3124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; EAX = 00000078h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4114800" y="4826913"/>
            <a:ext cx="3124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; EAX = 00001234h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5257800"/>
            <a:ext cx="3124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; EAX = 12345678h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5665113"/>
            <a:ext cx="3124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; EAX = 12340000h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1710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XCHG </a:t>
            </a:r>
            <a:r>
              <a:rPr lang="en-US" dirty="0" smtClean="0"/>
              <a:t>Instruction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XCHG</a:t>
            </a:r>
            <a:r>
              <a:rPr lang="en-US" dirty="0"/>
              <a:t> instruction exchanges the contents of two operands</a:t>
            </a:r>
          </a:p>
          <a:p>
            <a:r>
              <a:rPr lang="en-US" dirty="0"/>
              <a:t>This instruction has three different variants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XCHG</a:t>
            </a:r>
            <a:r>
              <a:rPr lang="en-US" dirty="0"/>
              <a:t> </a:t>
            </a:r>
            <a:r>
              <a:rPr lang="en-US" dirty="0" err="1"/>
              <a:t>reg</a:t>
            </a:r>
            <a:r>
              <a:rPr lang="en-US" dirty="0"/>
              <a:t>, </a:t>
            </a:r>
            <a:r>
              <a:rPr lang="en-US" dirty="0" err="1"/>
              <a:t>reg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XCHG</a:t>
            </a:r>
            <a:r>
              <a:rPr lang="en-US" dirty="0"/>
              <a:t> </a:t>
            </a:r>
            <a:r>
              <a:rPr lang="en-US" dirty="0" err="1"/>
              <a:t>reg</a:t>
            </a:r>
            <a:r>
              <a:rPr lang="en-US" dirty="0"/>
              <a:t>, </a:t>
            </a:r>
            <a:r>
              <a:rPr lang="en-US" dirty="0" err="1"/>
              <a:t>mem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XCHG</a:t>
            </a:r>
            <a:r>
              <a:rPr lang="en-US" dirty="0"/>
              <a:t> </a:t>
            </a:r>
            <a:r>
              <a:rPr lang="en-US" dirty="0" err="1"/>
              <a:t>mem</a:t>
            </a:r>
            <a:r>
              <a:rPr lang="en-US" dirty="0"/>
              <a:t>, </a:t>
            </a:r>
            <a:r>
              <a:rPr lang="en-US" dirty="0" err="1"/>
              <a:t>reg</a:t>
            </a:r>
            <a:endParaRPr lang="en-US" dirty="0"/>
          </a:p>
          <a:p>
            <a:r>
              <a:rPr lang="en-US" dirty="0"/>
              <a:t>The rules for operands in the XCHG instruction are the same as those for the MOV </a:t>
            </a:r>
            <a:r>
              <a:rPr lang="en-US" dirty="0" smtClean="0"/>
              <a:t>instruction, </a:t>
            </a:r>
            <a:r>
              <a:rPr lang="en-US" dirty="0"/>
              <a:t>except that XCHG does not accept immediate operands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EE213 - COAL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1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XCHG </a:t>
            </a:r>
            <a:r>
              <a:rPr lang="en-US" dirty="0" smtClean="0"/>
              <a:t>Instruction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Here are some examples to use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XCHG</a:t>
            </a:r>
            <a:r>
              <a:rPr lang="en-US" sz="2800" dirty="0" smtClean="0">
                <a:cs typeface="Courier New" pitchFamily="49" charset="0"/>
              </a:rPr>
              <a:t> instruction</a:t>
            </a:r>
            <a:endParaRPr lang="en-US" sz="2800" dirty="0"/>
          </a:p>
          <a:p>
            <a:pPr marL="400050" lvl="1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xchg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ax,bx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;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exchange 16-bit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regs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xchg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ah,al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;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exchange 8-bit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regs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xchg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var1,bx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;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exchange 16-bit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op with BX</a:t>
            </a:r>
          </a:p>
          <a:p>
            <a:pPr marL="400050" lvl="1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xchg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eax,ebx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;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exchange 32-bit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/>
              <a:t>To exchange two memory operands, a register is used as  temporary </a:t>
            </a:r>
            <a:r>
              <a:rPr lang="en-US" sz="2800" dirty="0" smtClean="0"/>
              <a:t>container</a:t>
            </a:r>
          </a:p>
          <a:p>
            <a:pPr marL="400050" lvl="1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ax,val1</a:t>
            </a:r>
          </a:p>
          <a:p>
            <a:pPr marL="400050" lvl="1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xchg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ax,val2</a:t>
            </a:r>
          </a:p>
          <a:p>
            <a:pPr marL="400050" lvl="1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val1,ax</a:t>
            </a:r>
          </a:p>
          <a:p>
            <a:pPr marL="400050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EE213 - COAL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3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850106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8768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Operand Types</a:t>
            </a:r>
          </a:p>
          <a:p>
            <a:pPr lvl="0"/>
            <a:r>
              <a:rPr lang="en-US" dirty="0" smtClean="0"/>
              <a:t>Direct Memory Operands</a:t>
            </a:r>
          </a:p>
          <a:p>
            <a:pPr lvl="0"/>
            <a:r>
              <a:rPr lang="en-US" dirty="0" smtClean="0"/>
              <a:t>Data Transfer instructions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dirty="0"/>
              <a:t> Instructions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/>
              <a:t> Instruction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dirty="0"/>
              <a:t> Instruction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NEG</a:t>
            </a:r>
            <a:r>
              <a:rPr lang="en-US" dirty="0"/>
              <a:t> Instruction</a:t>
            </a:r>
          </a:p>
          <a:p>
            <a:r>
              <a:rPr lang="en-US" dirty="0"/>
              <a:t>FLAGS affected by Addition and </a:t>
            </a:r>
            <a:r>
              <a:rPr lang="en-US" dirty="0" smtClean="0"/>
              <a:t>Subtraction</a:t>
            </a:r>
          </a:p>
          <a:p>
            <a:pPr marL="0" indent="0">
              <a:buNone/>
            </a:pPr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EE213 - COAL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00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Direct-Offset Operands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displacement or offset to the name of a variable</a:t>
            </a:r>
          </a:p>
          <a:p>
            <a:r>
              <a:rPr lang="en-US" dirty="0"/>
              <a:t>This technique makes it possible to access memory locations which do not have explicit labels</a:t>
            </a:r>
          </a:p>
          <a:p>
            <a:r>
              <a:rPr lang="en-US" dirty="0"/>
              <a:t>For example, to access individual elements of an array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EE213 - COAL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Direct-Offset Operands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1, 2, 3, 4, 5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MOV al,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1 in al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MOV ah,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arr+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2 in ah</a:t>
            </a:r>
          </a:p>
          <a:p>
            <a:pPr marL="400050" lvl="1" indent="0">
              <a:buNone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1, 2, 3, 4, 5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MOV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ax,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MOV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ax, arr+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2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EE213 - COAL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4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Practice 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cs typeface="Courier New" pitchFamily="49" charset="0"/>
              </a:rPr>
              <a:t>Determine the status of registers after the execution of each instruction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code</a:t>
            </a:r>
          </a:p>
          <a:p>
            <a:pPr marL="400050" lvl="1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bx,0A69Bh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movzx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eax,bx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EAX = 0000A69Bh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movzx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edx,bl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EDX = 0000009Bh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movzx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cx,bl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CX = 009Bh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EE213 - COAL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2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Practice Problem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cs typeface="Courier New" pitchFamily="49" charset="0"/>
              </a:rPr>
              <a:t>Determine the status of registers after the execution of each instruction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code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bx,0A69Bh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movsx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eax,bx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EAX = FFFFA69Bh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movsx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edx,bl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EDX = FFFFFF9Bh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bl,7Bh</a:t>
            </a:r>
          </a:p>
          <a:p>
            <a:pPr marL="40005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movsx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cx,bl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CX = 007Bh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EE213 - COAL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0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Practice Problem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Determine the status of registers after the execution of each instruction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pPr marL="40005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val1 DW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1000h</a:t>
            </a:r>
          </a:p>
          <a:p>
            <a:pPr marL="40005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val2 DW 2000h</a:t>
            </a:r>
          </a:p>
          <a:p>
            <a:pPr marL="40005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pPr marL="40005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ax,val1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AX = 1000h</a:t>
            </a:r>
          </a:p>
          <a:p>
            <a:pPr marL="40005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xchg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ax,val2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AX=2000h, val2=1000h</a:t>
            </a:r>
          </a:p>
          <a:p>
            <a:pPr marL="40005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val1,ax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val1 = 2000h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EE213 - COAL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6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Practice Problem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cs typeface="Courier New" pitchFamily="49" charset="0"/>
              </a:rPr>
              <a:t>Determine the status of registers after the execution of each instruction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pPr marL="40005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arrayB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DB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10h,20h,30h,40h,50h</a:t>
            </a:r>
          </a:p>
          <a:p>
            <a:pPr marL="40005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pPr marL="40005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al,arrayB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</a:t>
            </a:r>
            <a:endParaRPr lang="es-ES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E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	; 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AL = 10h</a:t>
            </a:r>
          </a:p>
          <a:p>
            <a:pPr marL="400050" lvl="1" indent="0"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al,[arrayB+1] </a:t>
            </a:r>
            <a:endParaRPr lang="es-ES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E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	; 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AL = 20h</a:t>
            </a:r>
          </a:p>
          <a:p>
            <a:pPr marL="400050" lvl="1" indent="0"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al,[arrayB+2] </a:t>
            </a:r>
            <a:endParaRPr lang="es-ES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E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	; 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AL = 30h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EE213 - COAL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Practice Problem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cs typeface="Courier New" pitchFamily="49" charset="0"/>
              </a:rPr>
              <a:t>Determine the status of registers after the execution of each instruction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pPr marL="40005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arrayD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DD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10000h,20000h</a:t>
            </a:r>
          </a:p>
          <a:p>
            <a:pPr marL="40005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pPr marL="40005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eax,arrayD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</a:t>
            </a:r>
            <a:endParaRPr lang="es-ES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E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	; 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EAX = 10000h</a:t>
            </a:r>
          </a:p>
          <a:p>
            <a:pPr marL="400050" lvl="1" indent="0"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,[arrayD+4] </a:t>
            </a:r>
            <a:endParaRPr lang="es-ES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E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	; 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EAX = 20000h</a:t>
            </a:r>
          </a:p>
          <a:p>
            <a:pPr marL="400050" lvl="1" indent="0"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,[arrayD+4] </a:t>
            </a:r>
            <a:endParaRPr lang="es-ES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s-E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	; 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EAX = 20000h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EE213 - COAL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1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 and DEC Instructions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dirty="0"/>
              <a:t> instruction increments 1 in a single operand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dirty="0"/>
              <a:t> instruction decrements 1 from a single operand</a:t>
            </a:r>
          </a:p>
          <a:p>
            <a:r>
              <a:rPr lang="en-US" dirty="0"/>
              <a:t>Syntax is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dirty="0"/>
              <a:t> </a:t>
            </a:r>
            <a:r>
              <a:rPr lang="en-US" dirty="0" err="1"/>
              <a:t>reg</a:t>
            </a:r>
            <a:r>
              <a:rPr lang="en-US" dirty="0"/>
              <a:t>/</a:t>
            </a:r>
            <a:r>
              <a:rPr lang="en-US" dirty="0" err="1"/>
              <a:t>mem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dirty="0"/>
              <a:t> </a:t>
            </a:r>
            <a:r>
              <a:rPr lang="en-US" dirty="0" err="1"/>
              <a:t>reg</a:t>
            </a:r>
            <a:r>
              <a:rPr lang="en-US" dirty="0"/>
              <a:t>/</a:t>
            </a:r>
            <a:r>
              <a:rPr lang="en-US" dirty="0" err="1"/>
              <a:t>mem</a:t>
            </a:r>
            <a:endParaRPr lang="en-US" dirty="0"/>
          </a:p>
          <a:p>
            <a:r>
              <a:rPr lang="en-US" dirty="0"/>
              <a:t>Flags affected</a:t>
            </a:r>
          </a:p>
          <a:p>
            <a:pPr lvl="1"/>
            <a:r>
              <a:rPr lang="en-US" dirty="0"/>
              <a:t>OF, SF, ZF, AF, PF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EE213 - COAL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0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 and DEC Instructions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a DB 10h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INC a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MOV al, a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DEC al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EE213 - COAL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62400" y="342900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; a = 11h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400" y="4444425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; al = 10h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Adds a source operand into a destination operand</a:t>
            </a:r>
          </a:p>
          <a:p>
            <a:r>
              <a:rPr lang="en-US" dirty="0"/>
              <a:t>Both operands must have the same size</a:t>
            </a:r>
          </a:p>
          <a:p>
            <a:r>
              <a:rPr lang="en-US" dirty="0"/>
              <a:t>Sum is stored in the destination operand</a:t>
            </a:r>
          </a:p>
          <a:p>
            <a:r>
              <a:rPr lang="en-US" dirty="0"/>
              <a:t>Syntax </a:t>
            </a:r>
            <a:r>
              <a:rPr lang="en-US" dirty="0" smtClean="0"/>
              <a:t>is</a:t>
            </a:r>
          </a:p>
          <a:p>
            <a:endParaRPr lang="en-US" sz="1100" dirty="0" smtClean="0"/>
          </a:p>
          <a:p>
            <a:pPr marL="0" indent="0" algn="ctr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en-US" dirty="0"/>
          </a:p>
          <a:p>
            <a:endParaRPr lang="en-US" sz="1100" dirty="0" smtClean="0"/>
          </a:p>
          <a:p>
            <a:r>
              <a:rPr lang="en-US" dirty="0" smtClean="0"/>
              <a:t>Flags </a:t>
            </a:r>
            <a:r>
              <a:rPr lang="en-US" dirty="0"/>
              <a:t>affected</a:t>
            </a:r>
          </a:p>
          <a:p>
            <a:pPr lvl="1"/>
            <a:r>
              <a:rPr lang="en-US" dirty="0"/>
              <a:t>CF, ZF, SF, OF, AF, PF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EE213 - COAL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2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Chapters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“Assembly Language for x86 processors”</a:t>
            </a:r>
          </a:p>
          <a:p>
            <a:r>
              <a:rPr lang="en-US" dirty="0"/>
              <a:t>Author “Kip R. Irvine”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Edition </a:t>
            </a:r>
            <a:endParaRPr lang="en-US" dirty="0" smtClean="0"/>
          </a:p>
          <a:p>
            <a:r>
              <a:rPr lang="en-US" dirty="0" smtClean="0"/>
              <a:t>Chapter 4</a:t>
            </a:r>
            <a:endParaRPr lang="en-US" dirty="0"/>
          </a:p>
          <a:p>
            <a:pPr lvl="1"/>
            <a:r>
              <a:rPr lang="en-US" dirty="0"/>
              <a:t>Section 4.1</a:t>
            </a:r>
          </a:p>
          <a:p>
            <a:pPr lvl="1"/>
            <a:r>
              <a:rPr lang="en-US" dirty="0"/>
              <a:t>Section </a:t>
            </a:r>
            <a:r>
              <a:rPr lang="en-US" dirty="0" smtClean="0"/>
              <a:t>4.2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EE213 - COAL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6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</a:t>
            </a:r>
            <a:r>
              <a:rPr lang="en-US" dirty="0"/>
              <a:t>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Subtracts a source operand from a destination operand</a:t>
            </a:r>
          </a:p>
          <a:p>
            <a:r>
              <a:rPr lang="en-US" dirty="0"/>
              <a:t>Both operands must have the same size</a:t>
            </a:r>
          </a:p>
          <a:p>
            <a:r>
              <a:rPr lang="en-US" dirty="0"/>
              <a:t>Result is stored in the destination operand</a:t>
            </a:r>
          </a:p>
          <a:p>
            <a:r>
              <a:rPr lang="en-US" dirty="0"/>
              <a:t>Syntax is </a:t>
            </a:r>
          </a:p>
          <a:p>
            <a:endParaRPr lang="en-US" sz="1100" dirty="0" smtClean="0"/>
          </a:p>
          <a:p>
            <a:pPr marL="0" indent="0" algn="ctr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SUB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en-US" dirty="0"/>
          </a:p>
          <a:p>
            <a:endParaRPr lang="en-US" sz="1100" dirty="0" smtClean="0"/>
          </a:p>
          <a:p>
            <a:r>
              <a:rPr lang="en-US" dirty="0"/>
              <a:t>Flags affected</a:t>
            </a:r>
          </a:p>
          <a:p>
            <a:pPr lvl="1"/>
            <a:r>
              <a:rPr lang="en-US" dirty="0"/>
              <a:t>CF, ZF, SF, OF, AF, PF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EE213 - COAL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Reverses the sign of a number by taking its 2’s complement</a:t>
            </a:r>
          </a:p>
          <a:p>
            <a:r>
              <a:rPr lang="en-US" dirty="0"/>
              <a:t>Syntax is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NEG</a:t>
            </a:r>
            <a:r>
              <a:rPr lang="en-US" dirty="0"/>
              <a:t> </a:t>
            </a:r>
            <a:r>
              <a:rPr lang="en-US" dirty="0" err="1"/>
              <a:t>reg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NEG</a:t>
            </a:r>
            <a:r>
              <a:rPr lang="en-US" dirty="0"/>
              <a:t> </a:t>
            </a:r>
            <a:r>
              <a:rPr lang="en-US" dirty="0" err="1"/>
              <a:t>mem</a:t>
            </a:r>
            <a:endParaRPr lang="en-US" dirty="0"/>
          </a:p>
          <a:p>
            <a:r>
              <a:rPr lang="en-US" dirty="0"/>
              <a:t>Flags affected</a:t>
            </a:r>
          </a:p>
          <a:p>
            <a:pPr lvl="1"/>
            <a:r>
              <a:rPr lang="en-US" dirty="0"/>
              <a:t>CF, ZF, SF, OF, AF, PF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EE213 - COAL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1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Flags Affected by Addition and Subtraction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Status flags reflect the outcome of an arithmetic or logic instruction</a:t>
            </a:r>
          </a:p>
          <a:p>
            <a:pPr lvl="1"/>
            <a:r>
              <a:rPr lang="en-US" dirty="0" smtClean="0"/>
              <a:t>based </a:t>
            </a:r>
            <a:r>
              <a:rPr lang="en-US" dirty="0"/>
              <a:t>on the contents of destination operand</a:t>
            </a:r>
          </a:p>
          <a:p>
            <a:r>
              <a:rPr lang="en-US" dirty="0"/>
              <a:t>Essential flags are</a:t>
            </a:r>
          </a:p>
          <a:p>
            <a:pPr lvl="1"/>
            <a:r>
              <a:rPr lang="en-US" dirty="0" smtClean="0"/>
              <a:t>ZF</a:t>
            </a:r>
          </a:p>
          <a:p>
            <a:pPr lvl="2"/>
            <a:r>
              <a:rPr lang="en-US" dirty="0" smtClean="0"/>
              <a:t>set </a:t>
            </a:r>
            <a:r>
              <a:rPr lang="en-US" dirty="0"/>
              <a:t>when destination operand equals zero</a:t>
            </a:r>
          </a:p>
          <a:p>
            <a:pPr lvl="1"/>
            <a:r>
              <a:rPr lang="en-US" dirty="0" smtClean="0"/>
              <a:t>SF </a:t>
            </a:r>
          </a:p>
          <a:p>
            <a:pPr lvl="2"/>
            <a:r>
              <a:rPr lang="en-US" dirty="0" smtClean="0"/>
              <a:t>set </a:t>
            </a:r>
            <a:r>
              <a:rPr lang="en-US" dirty="0"/>
              <a:t>when destination operand is negative</a:t>
            </a:r>
          </a:p>
          <a:p>
            <a:pPr lvl="1"/>
            <a:r>
              <a:rPr lang="en-US" dirty="0" smtClean="0"/>
              <a:t>CF</a:t>
            </a:r>
          </a:p>
          <a:p>
            <a:pPr lvl="2"/>
            <a:r>
              <a:rPr lang="en-US" dirty="0" smtClean="0"/>
              <a:t>set </a:t>
            </a:r>
            <a:r>
              <a:rPr lang="en-US" dirty="0"/>
              <a:t>when unsigned value is out of range</a:t>
            </a:r>
          </a:p>
          <a:p>
            <a:pPr lvl="1"/>
            <a:r>
              <a:rPr lang="en-US" dirty="0" smtClean="0"/>
              <a:t>OF</a:t>
            </a:r>
          </a:p>
          <a:p>
            <a:pPr lvl="2"/>
            <a:r>
              <a:rPr lang="en-US" dirty="0" smtClean="0"/>
              <a:t>set </a:t>
            </a:r>
            <a:r>
              <a:rPr lang="en-US" dirty="0"/>
              <a:t>when signed value is out of range</a:t>
            </a:r>
          </a:p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solidFill>
                  <a:srgbClr val="FF0000"/>
                </a:solidFill>
              </a:rPr>
              <a:t> instruction never affects the flags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EE213 - COAL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6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Flag (ZF)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ZF is set when the result of an operation produces zero in the destination operand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Remember that</a:t>
            </a:r>
          </a:p>
          <a:p>
            <a:pPr lvl="1"/>
            <a:r>
              <a:rPr lang="en-US" dirty="0"/>
              <a:t>A flag is </a:t>
            </a:r>
            <a:r>
              <a:rPr lang="en-US" b="1" dirty="0">
                <a:solidFill>
                  <a:srgbClr val="FF0000"/>
                </a:solidFill>
              </a:rPr>
              <a:t>set</a:t>
            </a:r>
            <a:r>
              <a:rPr lang="en-US" dirty="0"/>
              <a:t> when it equals 1</a:t>
            </a:r>
          </a:p>
          <a:p>
            <a:pPr lvl="1"/>
            <a:r>
              <a:rPr lang="en-US" dirty="0"/>
              <a:t>A flag is </a:t>
            </a:r>
            <a:r>
              <a:rPr lang="en-US" b="1" dirty="0">
                <a:solidFill>
                  <a:srgbClr val="FF0000"/>
                </a:solidFill>
              </a:rPr>
              <a:t>clear</a:t>
            </a:r>
            <a:r>
              <a:rPr lang="en-US" dirty="0"/>
              <a:t> when it equals 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EE213 - COAL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4658" y="2679680"/>
            <a:ext cx="23968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 al, 1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SUB al, 1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0FFh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INC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bl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INC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bl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33800" y="2667000"/>
            <a:ext cx="33185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no flag affected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;al=0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ZF=1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;no flag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affected</a:t>
            </a:r>
            <a:endParaRPr lang="en-US" sz="24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bl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=0  ZF=1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bl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=1  ZF=0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35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Flag (SF)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SF is set when destination operand is –</a:t>
            </a:r>
            <a:r>
              <a:rPr lang="en-US" dirty="0" err="1"/>
              <a:t>ve</a:t>
            </a:r>
            <a:r>
              <a:rPr lang="en-US" dirty="0"/>
              <a:t> </a:t>
            </a:r>
          </a:p>
          <a:p>
            <a:r>
              <a:rPr lang="en-US" dirty="0"/>
              <a:t>SF is clear when destination is +</a:t>
            </a:r>
            <a:r>
              <a:rPr lang="en-US" dirty="0" err="1"/>
              <a:t>ve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EE213 - COAL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4658" y="3110805"/>
            <a:ext cx="21178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MOV al, 0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SUB al, 1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ADD al,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33800" y="3098125"/>
            <a:ext cx="38363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;no flag affected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;al=-1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SF=1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;al=1  SF=0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73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 Flag (CF)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CF is set when result of an arithmetic operation generates an unsigned value that cannot fit into destination operand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EE213 - COAL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3265944"/>
            <a:ext cx="276229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MOV al, 0FFh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ADD al, 1</a:t>
            </a:r>
          </a:p>
          <a:p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MOV al, 0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SUB al,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47342" y="3265944"/>
            <a:ext cx="383630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;no flag affected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;al=00h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CF=1</a:t>
            </a:r>
          </a:p>
          <a:p>
            <a:endParaRPr lang="en-US" sz="28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en-US" sz="28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;no flag affected</a:t>
            </a:r>
            <a:endParaRPr lang="en-US" sz="28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;al=0FFh  CF=0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54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Flag (OF)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is set when the result of a signed arithmetic operation overflows or underflows the destination </a:t>
            </a:r>
            <a:r>
              <a:rPr lang="en-US" dirty="0" smtClean="0"/>
              <a:t>operand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EE213 - COAL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3342144"/>
            <a:ext cx="276229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MOV al, +127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ADD al, 1</a:t>
            </a:r>
          </a:p>
          <a:p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MOV al, -128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SUB al,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47342" y="3329464"/>
            <a:ext cx="383630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;no flag affected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;al=</a:t>
            </a: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??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OF=1</a:t>
            </a:r>
          </a:p>
          <a:p>
            <a:endParaRPr lang="en-US" sz="28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en-US" sz="28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;no flag affected</a:t>
            </a:r>
            <a:endParaRPr lang="en-US" sz="28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;al=</a:t>
            </a: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??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 OF=1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49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Flag (OF)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adding two integers, remember that OF is only set when</a:t>
            </a:r>
          </a:p>
          <a:p>
            <a:pPr lvl="1"/>
            <a:r>
              <a:rPr lang="en-US" dirty="0"/>
              <a:t>Two positive operands are added and their sum is negative</a:t>
            </a:r>
          </a:p>
          <a:p>
            <a:pPr lvl="1"/>
            <a:r>
              <a:rPr lang="en-US" dirty="0"/>
              <a:t>Two negative operands are added and their sum is </a:t>
            </a:r>
            <a:r>
              <a:rPr lang="en-US" dirty="0" smtClean="0"/>
              <a:t>positive</a:t>
            </a:r>
          </a:p>
          <a:p>
            <a:r>
              <a:rPr lang="en-US" dirty="0"/>
              <a:t>Overflow never occurs when the signs of two addition operands are different.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EE213 - COAL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 Types (1/2)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know the format of an instruction from previous lectures</a:t>
            </a:r>
          </a:p>
          <a:p>
            <a:pPr marL="0" indent="0" algn="ctr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label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:]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mnemonic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operand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 [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;comment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sz="2400" dirty="0"/>
          </a:p>
          <a:p>
            <a:r>
              <a:rPr lang="en-US" dirty="0"/>
              <a:t>Instructions can have 0 – 3 operands</a:t>
            </a:r>
          </a:p>
          <a:p>
            <a:r>
              <a:rPr lang="en-US" dirty="0"/>
              <a:t>Operands can be any of </a:t>
            </a:r>
          </a:p>
          <a:p>
            <a:pPr lvl="1"/>
            <a:r>
              <a:rPr lang="en-US" dirty="0"/>
              <a:t>Register: Name of an x86 register</a:t>
            </a:r>
          </a:p>
          <a:p>
            <a:pPr lvl="1"/>
            <a:r>
              <a:rPr lang="en-US" dirty="0"/>
              <a:t>Memory: Reference to a memory location</a:t>
            </a:r>
          </a:p>
          <a:p>
            <a:pPr lvl="1"/>
            <a:r>
              <a:rPr lang="en-US" dirty="0"/>
              <a:t>Immediate value: a numeric literal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EE213 - COAL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0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 Types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EE213 - COAL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7772400" cy="4937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45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Direct Memory Operand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Name of a variable shows its offset in data segment</a:t>
            </a:r>
          </a:p>
          <a:p>
            <a:pPr marL="1714500" lvl="4" indent="0">
              <a:buNone/>
            </a:pPr>
            <a:r>
              <a:rPr lang="en-US" sz="3000" dirty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pPr marL="1714500" lvl="4" indent="0">
              <a:buNone/>
            </a:pP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 DB 10h</a:t>
            </a:r>
          </a:p>
          <a:p>
            <a:pPr marL="1714500" lvl="4" indent="0">
              <a:buNone/>
            </a:pPr>
            <a:r>
              <a:rPr lang="en-US" sz="3000" dirty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pPr marL="1714500" lvl="4" indent="0">
              <a:buNone/>
            </a:pP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 al, 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var</a:t>
            </a:r>
            <a:endParaRPr lang="en-US" sz="3000" dirty="0" smtClean="0">
              <a:latin typeface="Courier New" pitchFamily="49" charset="0"/>
              <a:cs typeface="Courier New" pitchFamily="49" charset="0"/>
            </a:endParaRPr>
          </a:p>
          <a:p>
            <a:pPr marL="1714500" lvl="4" indent="0">
              <a:buNone/>
            </a:pPr>
            <a:endParaRPr lang="en-US" sz="2800" dirty="0"/>
          </a:p>
          <a:p>
            <a:r>
              <a:rPr lang="en-US" dirty="0"/>
              <a:t>If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/>
              <a:t> is stored at address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00000001h</a:t>
            </a:r>
            <a:r>
              <a:rPr lang="en-US" dirty="0"/>
              <a:t>, when assembled, above code produces following machine </a:t>
            </a:r>
            <a:r>
              <a:rPr lang="en-US" dirty="0" smtClean="0"/>
              <a:t>instruction</a:t>
            </a:r>
          </a:p>
          <a:p>
            <a:pPr marL="0" indent="0" algn="ctr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A0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00000001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EE213 - COAL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52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 Instruction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Copies data from a source operand to a destination operand</a:t>
            </a:r>
          </a:p>
          <a:p>
            <a:r>
              <a:rPr lang="en-US" dirty="0"/>
              <a:t>First operand is the destination and second operand is the </a:t>
            </a:r>
            <a:r>
              <a:rPr lang="en-US" dirty="0" smtClean="0"/>
              <a:t>source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MOV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EE213 - COAL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4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 Instruction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rules to follow when using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MOV</a:t>
            </a:r>
          </a:p>
          <a:p>
            <a:pPr lvl="1"/>
            <a:r>
              <a:rPr lang="en-US" dirty="0"/>
              <a:t>Both operands must have same size</a:t>
            </a:r>
          </a:p>
          <a:p>
            <a:pPr lvl="1"/>
            <a:r>
              <a:rPr lang="en-US" dirty="0"/>
              <a:t>Both operands cannot be memory operands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dirty="0"/>
              <a:t> cannot be destination operands</a:t>
            </a:r>
          </a:p>
          <a:p>
            <a:pPr lvl="1"/>
            <a:r>
              <a:rPr lang="en-US" dirty="0"/>
              <a:t>An immediate value cannot be moved to a segment register</a:t>
            </a:r>
          </a:p>
          <a:p>
            <a:r>
              <a:rPr lang="en-US" dirty="0"/>
              <a:t>Some useful variants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MOV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EE213 - COAL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08990" y="4267200"/>
            <a:ext cx="23968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reg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mem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imm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reg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imm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08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Zero/Sign Extension of Integers (1/4)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/>
              <a:t> cannot copy data directly from a smaller operand to a larger one</a:t>
            </a:r>
          </a:p>
          <a:p>
            <a:r>
              <a:rPr lang="en-US" dirty="0"/>
              <a:t>Suppose we want to move a </a:t>
            </a:r>
            <a:r>
              <a:rPr lang="en-US" i="1" dirty="0"/>
              <a:t>byte</a:t>
            </a:r>
            <a:r>
              <a:rPr lang="en-US" dirty="0"/>
              <a:t> variable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/>
              <a:t> into a 16-bit register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ax</a:t>
            </a:r>
          </a:p>
          <a:p>
            <a:pPr marL="800100" lvl="2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pPr marL="800100" lvl="2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DB 10h</a:t>
            </a:r>
          </a:p>
          <a:p>
            <a:pPr marL="800100" lvl="2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pPr marL="800100" lvl="2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MOV ax, 0</a:t>
            </a:r>
          </a:p>
          <a:p>
            <a:pPr marL="800100" lvl="2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MOV al,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var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EE213 - COAL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7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Lecture+11-12</Template>
  <TotalTime>326</TotalTime>
  <Words>1656</Words>
  <Application>Microsoft Office PowerPoint</Application>
  <PresentationFormat>On-screen Show (4:3)</PresentationFormat>
  <Paragraphs>519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Computer Organization and Assembly Language</vt:lpstr>
      <vt:lpstr>Outline</vt:lpstr>
      <vt:lpstr>Book Chapters</vt:lpstr>
      <vt:lpstr>Operand Types (1/2)</vt:lpstr>
      <vt:lpstr>Operand Types (2/2)</vt:lpstr>
      <vt:lpstr>Direct Memory Operand</vt:lpstr>
      <vt:lpstr>MOV Instruction (1/2)</vt:lpstr>
      <vt:lpstr>MOV Instruction (2/2)</vt:lpstr>
      <vt:lpstr>Zero/Sign Extension of Integers (1/4)</vt:lpstr>
      <vt:lpstr>Zero/Sign Extension of Integers (2/4)</vt:lpstr>
      <vt:lpstr>Zero/Sign Extension of Integers (3/4)</vt:lpstr>
      <vt:lpstr>Zero/Sign Extension of Integers (4/4)</vt:lpstr>
      <vt:lpstr>MOVZX Instruction (1/2)</vt:lpstr>
      <vt:lpstr>MOVZX Instruction (2/2)</vt:lpstr>
      <vt:lpstr>MOVSX Instruction (1/2)</vt:lpstr>
      <vt:lpstr>MOVSX Instruction (2/2)</vt:lpstr>
      <vt:lpstr>Practice Problem 1</vt:lpstr>
      <vt:lpstr>XCHG Instruction (1/2)</vt:lpstr>
      <vt:lpstr>XCHG Instruction (2/2)</vt:lpstr>
      <vt:lpstr>Direct-Offset Operands (1/2)</vt:lpstr>
      <vt:lpstr>Direct-Offset Operands (2/2)</vt:lpstr>
      <vt:lpstr>Practice Problem 2</vt:lpstr>
      <vt:lpstr>Practice Problem 3</vt:lpstr>
      <vt:lpstr>Practice Problem 4</vt:lpstr>
      <vt:lpstr>Practice Problem 5</vt:lpstr>
      <vt:lpstr>Practice Problem 6</vt:lpstr>
      <vt:lpstr>INC and DEC Instructions (1/2)</vt:lpstr>
      <vt:lpstr>INC and DEC Instructions (2/2)</vt:lpstr>
      <vt:lpstr>ADD Instruction</vt:lpstr>
      <vt:lpstr>SUB Instruction</vt:lpstr>
      <vt:lpstr>NEG Instruction</vt:lpstr>
      <vt:lpstr>Flags Affected by Addition and Subtraction</vt:lpstr>
      <vt:lpstr>Zero Flag (ZF)</vt:lpstr>
      <vt:lpstr>Sign Flag (SF)</vt:lpstr>
      <vt:lpstr>Carry Flag (CF)</vt:lpstr>
      <vt:lpstr>Overflow Flag (OF) (1/2)</vt:lpstr>
      <vt:lpstr>Overflow Flag (OF) (2/2)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Assembly Language</dc:title>
  <dc:creator>ASRA ASHRAF</dc:creator>
  <cp:lastModifiedBy>Asra Ashraf</cp:lastModifiedBy>
  <cp:revision>7</cp:revision>
  <dcterms:created xsi:type="dcterms:W3CDTF">2018-02-12T05:38:16Z</dcterms:created>
  <dcterms:modified xsi:type="dcterms:W3CDTF">2019-09-24T10:29:55Z</dcterms:modified>
</cp:coreProperties>
</file>