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7"/>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372079E-6ED0-4032-A804-76EAC2961F4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372079E-6ED0-4032-A804-76EAC2961F48}"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C728314-3BE6-46FA-ACCF-F58C93DF3CA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61C8A6F-46AC-49BB-BBFA-8CFB529BA6E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B7BA9AE-A94A-4AB9-8E40-9EB56817DC0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8C41665-B0F7-47AD-894E-36C403E633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A81DE35-6BD7-4E60-B0F0-A8C723CEEDF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716E214-B31A-4388-BDC7-10A5F19118D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59311287-B9DB-4CAC-A95F-4453BAABC37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55EDDA78-A321-4EF2-994A-1947901788B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63030AA8-CDF3-47DB-AABC-85229F6732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018D008A-FF1C-4C64-BF6F-5D23ED301D5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53821E6-0205-4EC9-A6A1-1060BE40733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81000"/>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4102" name="Text Box 6"/>
          <p:cNvSpPr txBox="1">
            <a:spLocks noChangeArrowheads="1"/>
          </p:cNvSpPr>
          <p:nvPr/>
        </p:nvSpPr>
        <p:spPr bwMode="auto">
          <a:xfrm>
            <a:off x="0" y="0"/>
            <a:ext cx="9144000" cy="369888"/>
          </a:xfrm>
          <a:prstGeom prst="rect">
            <a:avLst/>
          </a:prstGeom>
          <a:solidFill>
            <a:srgbClr val="99CCFF"/>
          </a:solidFill>
          <a:ln w="9525">
            <a:solidFill>
              <a:srgbClr val="000000"/>
            </a:solidFill>
            <a:miter lim="800000"/>
            <a:headEnd/>
            <a:tailEnd/>
          </a:ln>
          <a:effectLst/>
        </p:spPr>
        <p:txBody>
          <a:bodyPr>
            <a:spAutoFit/>
          </a:bodyPr>
          <a:lstStyle/>
          <a:p>
            <a:pPr>
              <a:spcBef>
                <a:spcPct val="50000"/>
              </a:spcBef>
              <a:defRPr/>
            </a:pPr>
            <a:r>
              <a:rPr lang="en-US" b="1" dirty="0"/>
              <a:t>Lecture </a:t>
            </a:r>
            <a:r>
              <a:rPr lang="en-US" b="1" dirty="0" smtClean="0"/>
              <a:t>24: </a:t>
            </a:r>
            <a:r>
              <a:rPr lang="en-US" b="1" dirty="0"/>
              <a:t>				         	          Theory </a:t>
            </a:r>
            <a:r>
              <a:rPr lang="en-US" b="1"/>
              <a:t>of </a:t>
            </a:r>
            <a:r>
              <a:rPr lang="en-US" b="1" smtClean="0"/>
              <a:t>Automata</a:t>
            </a:r>
            <a:r>
              <a:rPr lang="en-US" b="1" smtClean="0">
                <a:solidFill>
                  <a:schemeClr val="tx2"/>
                </a:solidFill>
              </a:rPr>
              <a:t>:2013</a:t>
            </a:r>
            <a:endParaRPr lang="en-US" b="1" dirty="0">
              <a:solidFill>
                <a:schemeClr val="tx2"/>
              </a:solidFill>
            </a:endParaRPr>
          </a:p>
        </p:txBody>
      </p:sp>
      <p:sp>
        <p:nvSpPr>
          <p:cNvPr id="4103" name="Text Box 7"/>
          <p:cNvSpPr txBox="1">
            <a:spLocks noChangeArrowheads="1"/>
          </p:cNvSpPr>
          <p:nvPr/>
        </p:nvSpPr>
        <p:spPr bwMode="auto">
          <a:xfrm>
            <a:off x="304800" y="6324600"/>
            <a:ext cx="8534400" cy="314325"/>
          </a:xfrm>
          <a:prstGeom prst="rect">
            <a:avLst/>
          </a:prstGeom>
          <a:solidFill>
            <a:srgbClr val="99CCFF"/>
          </a:solidFill>
          <a:ln w="9525">
            <a:solidFill>
              <a:srgbClr val="000000"/>
            </a:solidFill>
            <a:miter lim="800000"/>
            <a:headEnd/>
            <a:tailEnd/>
          </a:ln>
          <a:effectLst/>
        </p:spPr>
        <p:txBody>
          <a:bodyPr>
            <a:spAutoFit/>
          </a:bodyPr>
          <a:lstStyle/>
          <a:p>
            <a:pPr algn="ctr">
              <a:spcBef>
                <a:spcPct val="50000"/>
              </a:spcBef>
              <a:defRPr/>
            </a:pPr>
            <a:r>
              <a:rPr lang="en-US" sz="1400" b="1"/>
              <a:t>National University of Computer and Emerging Sciences, FAST, Islamabad</a:t>
            </a:r>
          </a:p>
        </p:txBody>
      </p:sp>
      <p:sp>
        <p:nvSpPr>
          <p:cNvPr id="4104" name="Rectangle 8"/>
          <p:cNvSpPr>
            <a:spLocks noGrp="1" noChangeArrowheads="1"/>
          </p:cNvSpPr>
          <p:nvPr>
            <p:ph type="sldNum" sz="quarter" idx="4"/>
          </p:nvPr>
        </p:nvSpPr>
        <p:spPr bwMode="auto">
          <a:xfrm>
            <a:off x="6553200" y="6324600"/>
            <a:ext cx="2286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244BCE3-2576-4499-A1F6-A27A6A0CD79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36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Arial" charset="0"/>
        </a:defRPr>
      </a:lvl2pPr>
      <a:lvl3pPr algn="ctr" rtl="0" eaLnBrk="0" fontAlgn="base" hangingPunct="0">
        <a:spcBef>
          <a:spcPct val="0"/>
        </a:spcBef>
        <a:spcAft>
          <a:spcPct val="0"/>
        </a:spcAft>
        <a:defRPr sz="3600">
          <a:solidFill>
            <a:schemeClr val="hlink"/>
          </a:solidFill>
          <a:latin typeface="Arial" charset="0"/>
        </a:defRPr>
      </a:lvl3pPr>
      <a:lvl4pPr algn="ctr" rtl="0" eaLnBrk="0" fontAlgn="base" hangingPunct="0">
        <a:spcBef>
          <a:spcPct val="0"/>
        </a:spcBef>
        <a:spcAft>
          <a:spcPct val="0"/>
        </a:spcAft>
        <a:defRPr sz="3600">
          <a:solidFill>
            <a:schemeClr val="hlink"/>
          </a:solidFill>
          <a:latin typeface="Arial" charset="0"/>
        </a:defRPr>
      </a:lvl4pPr>
      <a:lvl5pPr algn="ctr" rtl="0" eaLnBrk="0" fontAlgn="base" hangingPunct="0">
        <a:spcBef>
          <a:spcPct val="0"/>
        </a:spcBef>
        <a:spcAft>
          <a:spcPct val="0"/>
        </a:spcAft>
        <a:defRPr sz="3600">
          <a:solidFill>
            <a:schemeClr val="hlink"/>
          </a:solidFill>
          <a:latin typeface="Arial" charset="0"/>
        </a:defRPr>
      </a:lvl5pPr>
      <a:lvl6pPr marL="457200" algn="ctr" rtl="0" fontAlgn="base">
        <a:spcBef>
          <a:spcPct val="0"/>
        </a:spcBef>
        <a:spcAft>
          <a:spcPct val="0"/>
        </a:spcAft>
        <a:defRPr sz="3600">
          <a:solidFill>
            <a:schemeClr val="hlink"/>
          </a:solidFill>
          <a:latin typeface="Arial" charset="0"/>
        </a:defRPr>
      </a:lvl6pPr>
      <a:lvl7pPr marL="914400" algn="ctr" rtl="0" fontAlgn="base">
        <a:spcBef>
          <a:spcPct val="0"/>
        </a:spcBef>
        <a:spcAft>
          <a:spcPct val="0"/>
        </a:spcAft>
        <a:defRPr sz="3600">
          <a:solidFill>
            <a:schemeClr val="hlink"/>
          </a:solidFill>
          <a:latin typeface="Arial" charset="0"/>
        </a:defRPr>
      </a:lvl7pPr>
      <a:lvl8pPr marL="1371600" algn="ctr" rtl="0" fontAlgn="base">
        <a:spcBef>
          <a:spcPct val="0"/>
        </a:spcBef>
        <a:spcAft>
          <a:spcPct val="0"/>
        </a:spcAft>
        <a:defRPr sz="3600">
          <a:solidFill>
            <a:schemeClr val="hlink"/>
          </a:solidFill>
          <a:latin typeface="Arial" charset="0"/>
        </a:defRPr>
      </a:lvl8pPr>
      <a:lvl9pPr marL="1828800" algn="ctr" rtl="0" fontAlgn="base">
        <a:spcBef>
          <a:spcPct val="0"/>
        </a:spcBef>
        <a:spcAft>
          <a:spcPct val="0"/>
        </a:spcAft>
        <a:defRPr sz="3600">
          <a:solidFill>
            <a:schemeClr val="hlink"/>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971800"/>
            <a:ext cx="7772400" cy="1470025"/>
          </a:xfrm>
        </p:spPr>
        <p:txBody>
          <a:bodyPr/>
          <a:lstStyle/>
          <a:p>
            <a:pPr eaLnBrk="1" hangingPunct="1"/>
            <a:r>
              <a:rPr lang="en-US" smtClean="0"/>
              <a:t>Pushdown Automata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33A55A53-E058-429D-B919-5486BA9741AC}" type="slidenum">
              <a:rPr lang="en-US" smtClean="0"/>
              <a:pPr/>
              <a:t>10</a:t>
            </a:fld>
            <a:endParaRPr lang="en-US" smtClean="0"/>
          </a:p>
        </p:txBody>
      </p:sp>
      <p:sp>
        <p:nvSpPr>
          <p:cNvPr id="30723" name="Rectangle 2"/>
          <p:cNvSpPr>
            <a:spLocks noGrp="1" noChangeArrowheads="1"/>
          </p:cNvSpPr>
          <p:nvPr>
            <p:ph type="title"/>
          </p:nvPr>
        </p:nvSpPr>
        <p:spPr/>
        <p:txBody>
          <a:bodyPr/>
          <a:lstStyle/>
          <a:p>
            <a:pPr eaLnBrk="1" hangingPunct="1"/>
            <a:r>
              <a:rPr lang="en-US" sz="3200" smtClean="0"/>
              <a:t>Defining PDA (Contd.)</a:t>
            </a:r>
          </a:p>
        </p:txBody>
      </p:sp>
      <p:sp>
        <p:nvSpPr>
          <p:cNvPr id="30724" name="Rectangle 3"/>
          <p:cNvSpPr>
            <a:spLocks noGrp="1" noChangeArrowheads="1"/>
          </p:cNvSpPr>
          <p:nvPr>
            <p:ph type="body" idx="1"/>
          </p:nvPr>
        </p:nvSpPr>
        <p:spPr/>
        <p:txBody>
          <a:bodyPr/>
          <a:lstStyle/>
          <a:p>
            <a:pPr eaLnBrk="1" hangingPunct="1">
              <a:lnSpc>
                <a:spcPct val="90000"/>
              </a:lnSpc>
            </a:pPr>
            <a:r>
              <a:rPr lang="en-US" sz="2400" smtClean="0"/>
              <a:t>(ii) States that read the top character of the STACK</a:t>
            </a:r>
          </a:p>
          <a:p>
            <a:pPr eaLnBrk="1" hangingPunct="1">
              <a:lnSpc>
                <a:spcPct val="90000"/>
              </a:lnSpc>
              <a:buFontTx/>
              <a:buNone/>
            </a:pPr>
            <a:endParaRPr lang="en-US" sz="2400" smtClean="0"/>
          </a:p>
          <a:p>
            <a:pPr eaLnBrk="1" hangingPunct="1">
              <a:lnSpc>
                <a:spcPct val="90000"/>
              </a:lnSpc>
              <a:buFontTx/>
              <a:buNone/>
            </a:pPr>
            <a:endParaRPr lang="en-US" sz="2400" smtClean="0"/>
          </a:p>
          <a:p>
            <a:pPr eaLnBrk="1" hangingPunct="1">
              <a:lnSpc>
                <a:spcPct val="90000"/>
              </a:lnSpc>
              <a:buFontTx/>
              <a:buNone/>
            </a:pPr>
            <a:r>
              <a:rPr lang="en-US" sz="2400" smtClean="0"/>
              <a:t>   </a:t>
            </a:r>
          </a:p>
          <a:p>
            <a:pPr eaLnBrk="1" hangingPunct="1">
              <a:lnSpc>
                <a:spcPct val="90000"/>
              </a:lnSpc>
              <a:buFontTx/>
              <a:buNone/>
            </a:pPr>
            <a:endParaRPr lang="en-US" sz="2400" smtClean="0"/>
          </a:p>
          <a:p>
            <a:pPr eaLnBrk="1" hangingPunct="1">
              <a:lnSpc>
                <a:spcPct val="90000"/>
              </a:lnSpc>
              <a:buFontTx/>
              <a:buNone/>
            </a:pPr>
            <a:r>
              <a:rPr lang="en-US" sz="2400" smtClean="0"/>
              <a:t>which may have out-edges labeled with the characters of </a:t>
            </a:r>
            <a:r>
              <a:rPr lang="el-GR" sz="2400" smtClean="0">
                <a:cs typeface="Arial" charset="0"/>
              </a:rPr>
              <a:t>Γ</a:t>
            </a:r>
            <a:r>
              <a:rPr lang="en-US" sz="2400" smtClean="0"/>
              <a:t> and the blank character </a:t>
            </a:r>
            <a:r>
              <a:rPr lang="en-US" sz="2400" smtClean="0">
                <a:cs typeface="Arial" charset="0"/>
              </a:rPr>
              <a:t>∆</a:t>
            </a:r>
            <a:r>
              <a:rPr lang="en-US" sz="2400" smtClean="0"/>
              <a:t>, again with </a:t>
            </a:r>
            <a:r>
              <a:rPr lang="en-US" sz="2400" b="1" smtClean="0"/>
              <a:t>no restrictions</a:t>
            </a:r>
            <a:r>
              <a:rPr lang="en-US" sz="2400" smtClean="0"/>
              <a:t>.</a:t>
            </a:r>
          </a:p>
          <a:p>
            <a:pPr eaLnBrk="1" hangingPunct="1">
              <a:lnSpc>
                <a:spcPct val="90000"/>
              </a:lnSpc>
            </a:pPr>
            <a:r>
              <a:rPr lang="en-US" sz="2400" smtClean="0"/>
              <a:t>We require that the states be connected to become a connected directed graph.</a:t>
            </a:r>
          </a:p>
          <a:p>
            <a:pPr eaLnBrk="1" hangingPunct="1">
              <a:lnSpc>
                <a:spcPct val="90000"/>
              </a:lnSpc>
            </a:pPr>
            <a:r>
              <a:rPr lang="en-US" sz="2400" smtClean="0"/>
              <a:t>To </a:t>
            </a:r>
            <a:r>
              <a:rPr lang="en-US" sz="2400" b="1" smtClean="0"/>
              <a:t>run </a:t>
            </a:r>
            <a:r>
              <a:rPr lang="en-US" sz="2400" smtClean="0"/>
              <a:t>a string of input letters on a PDA means that we begin from START and follow the unlabeled edges and those labeled edges, </a:t>
            </a:r>
            <a:r>
              <a:rPr lang="en-US" sz="2400" b="1" smtClean="0"/>
              <a:t>making choices of edges when necessary</a:t>
            </a:r>
            <a:r>
              <a:rPr lang="en-US" sz="2400" smtClean="0"/>
              <a:t>, to produce a path through the graph.</a:t>
            </a:r>
          </a:p>
        </p:txBody>
      </p:sp>
      <p:pic>
        <p:nvPicPr>
          <p:cNvPr id="30725" name="Picture 4"/>
          <p:cNvPicPr>
            <a:picLocks noChangeAspect="1" noChangeArrowheads="1"/>
          </p:cNvPicPr>
          <p:nvPr/>
        </p:nvPicPr>
        <p:blipFill>
          <a:blip r:embed="rId3" cstate="print"/>
          <a:srcRect/>
          <a:stretch>
            <a:fillRect/>
          </a:stretch>
        </p:blipFill>
        <p:spPr bwMode="auto">
          <a:xfrm>
            <a:off x="2819400" y="1728788"/>
            <a:ext cx="2743200" cy="1243012"/>
          </a:xfrm>
          <a:prstGeom prst="rect">
            <a:avLst/>
          </a:prstGeom>
          <a:noFill/>
          <a:ln w="9525" algn="ctr">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809A7867-444D-469C-BCFB-E19F3B1196C2}" type="slidenum">
              <a:rPr lang="en-US" smtClean="0"/>
              <a:pPr/>
              <a:t>11</a:t>
            </a:fld>
            <a:endParaRPr lang="en-US" smtClean="0"/>
          </a:p>
        </p:txBody>
      </p:sp>
      <p:sp>
        <p:nvSpPr>
          <p:cNvPr id="31747" name="Rectangle 2"/>
          <p:cNvSpPr>
            <a:spLocks noGrp="1" noChangeArrowheads="1"/>
          </p:cNvSpPr>
          <p:nvPr>
            <p:ph type="title"/>
          </p:nvPr>
        </p:nvSpPr>
        <p:spPr/>
        <p:txBody>
          <a:bodyPr/>
          <a:lstStyle/>
          <a:p>
            <a:pPr eaLnBrk="1" hangingPunct="1"/>
            <a:r>
              <a:rPr lang="en-US" sz="3200" smtClean="0"/>
              <a:t>Defining the PDA (Contd.)</a:t>
            </a:r>
          </a:p>
        </p:txBody>
      </p:sp>
      <p:sp>
        <p:nvSpPr>
          <p:cNvPr id="31748" name="Rectangle 3"/>
          <p:cNvSpPr>
            <a:spLocks noGrp="1" noChangeArrowheads="1"/>
          </p:cNvSpPr>
          <p:nvPr>
            <p:ph type="body" idx="1"/>
          </p:nvPr>
        </p:nvSpPr>
        <p:spPr/>
        <p:txBody>
          <a:bodyPr/>
          <a:lstStyle/>
          <a:p>
            <a:pPr eaLnBrk="1" hangingPunct="1">
              <a:lnSpc>
                <a:spcPct val="80000"/>
              </a:lnSpc>
            </a:pPr>
            <a:r>
              <a:rPr lang="en-US" sz="2000" smtClean="0"/>
              <a:t>This path will end either at a halt state or will crash in a branching state when there is no edge corresponding to the letter (character) being read (popped).</a:t>
            </a:r>
          </a:p>
          <a:p>
            <a:pPr eaLnBrk="1" hangingPunct="1">
              <a:lnSpc>
                <a:spcPct val="80000"/>
              </a:lnSpc>
            </a:pPr>
            <a:endParaRPr lang="en-US" sz="2000" smtClean="0"/>
          </a:p>
          <a:p>
            <a:pPr eaLnBrk="1" hangingPunct="1">
              <a:lnSpc>
                <a:spcPct val="80000"/>
              </a:lnSpc>
            </a:pPr>
            <a:r>
              <a:rPr lang="en-US" sz="2000" smtClean="0"/>
              <a:t>When letters (characters) are read (popped) from the TAPE (STACK), they are used up and vanish.</a:t>
            </a:r>
          </a:p>
          <a:p>
            <a:pPr eaLnBrk="1" hangingPunct="1">
              <a:lnSpc>
                <a:spcPct val="80000"/>
              </a:lnSpc>
            </a:pPr>
            <a:endParaRPr lang="en-US" sz="2000" smtClean="0"/>
          </a:p>
          <a:p>
            <a:pPr eaLnBrk="1" hangingPunct="1">
              <a:lnSpc>
                <a:spcPct val="80000"/>
              </a:lnSpc>
            </a:pPr>
            <a:r>
              <a:rPr lang="en-US" sz="2000" smtClean="0"/>
              <a:t>An input string with a path that ends in ACCEPT is said to be </a:t>
            </a:r>
            <a:r>
              <a:rPr lang="en-US" sz="2000" b="1" smtClean="0"/>
              <a:t>accepted</a:t>
            </a:r>
            <a:r>
              <a:rPr lang="en-US" sz="2000" smtClean="0"/>
              <a:t>.</a:t>
            </a:r>
          </a:p>
          <a:p>
            <a:pPr eaLnBrk="1" hangingPunct="1">
              <a:lnSpc>
                <a:spcPct val="80000"/>
              </a:lnSpc>
            </a:pPr>
            <a:endParaRPr lang="en-US" sz="2000" smtClean="0"/>
          </a:p>
          <a:p>
            <a:pPr eaLnBrk="1" hangingPunct="1">
              <a:lnSpc>
                <a:spcPct val="80000"/>
              </a:lnSpc>
            </a:pPr>
            <a:r>
              <a:rPr lang="en-US" sz="2000" smtClean="0"/>
              <a:t>An input string that can follow a set of paths is said to be accepted if at least one of these paths leads to ACCEPT.</a:t>
            </a:r>
          </a:p>
          <a:p>
            <a:pPr eaLnBrk="1" hangingPunct="1">
              <a:lnSpc>
                <a:spcPct val="80000"/>
              </a:lnSpc>
            </a:pPr>
            <a:endParaRPr lang="en-US" sz="2000" smtClean="0"/>
          </a:p>
          <a:p>
            <a:pPr eaLnBrk="1" hangingPunct="1">
              <a:lnSpc>
                <a:spcPct val="80000"/>
              </a:lnSpc>
            </a:pPr>
            <a:r>
              <a:rPr lang="en-US" sz="2000" smtClean="0"/>
              <a:t>The set of all input strings accepted by a PDA is called the </a:t>
            </a:r>
            <a:r>
              <a:rPr lang="en-US" sz="2000" b="1" smtClean="0"/>
              <a:t>language accepted </a:t>
            </a:r>
            <a:r>
              <a:rPr lang="en-US" sz="2000" smtClean="0"/>
              <a:t>by the PDA, or the </a:t>
            </a:r>
            <a:r>
              <a:rPr lang="en-US" sz="2000" b="1" smtClean="0"/>
              <a:t>language recognized </a:t>
            </a:r>
            <a:r>
              <a:rPr lang="en-US" sz="2000" smtClean="0"/>
              <a:t>by the PDA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FEA3754B-C253-4E18-B20D-A7F0BBC1A86F}" type="slidenum">
              <a:rPr lang="en-US" smtClean="0"/>
              <a:pPr/>
              <a:t>12</a:t>
            </a:fld>
            <a:endParaRPr lang="en-US" smtClean="0"/>
          </a:p>
        </p:txBody>
      </p:sp>
      <p:sp>
        <p:nvSpPr>
          <p:cNvPr id="32771" name="Rectangle 2"/>
          <p:cNvSpPr>
            <a:spLocks noGrp="1" noChangeArrowheads="1"/>
          </p:cNvSpPr>
          <p:nvPr>
            <p:ph type="title"/>
          </p:nvPr>
        </p:nvSpPr>
        <p:spPr/>
        <p:txBody>
          <a:bodyPr/>
          <a:lstStyle/>
          <a:p>
            <a:pPr eaLnBrk="1" hangingPunct="1"/>
            <a:r>
              <a:rPr lang="en-US" sz="3200" smtClean="0"/>
              <a:t>Theorem 28</a:t>
            </a:r>
          </a:p>
        </p:txBody>
      </p:sp>
      <p:sp>
        <p:nvSpPr>
          <p:cNvPr id="32772" name="Rectangle 3"/>
          <p:cNvSpPr>
            <a:spLocks noGrp="1" noChangeArrowheads="1"/>
          </p:cNvSpPr>
          <p:nvPr>
            <p:ph type="body" idx="1"/>
          </p:nvPr>
        </p:nvSpPr>
        <p:spPr/>
        <p:txBody>
          <a:bodyPr/>
          <a:lstStyle/>
          <a:p>
            <a:pPr eaLnBrk="1" hangingPunct="1">
              <a:buFontTx/>
              <a:buNone/>
            </a:pPr>
            <a:r>
              <a:rPr lang="en-US" b="1" smtClean="0"/>
              <a:t>For every regular language </a:t>
            </a:r>
            <a:r>
              <a:rPr lang="en-US" smtClean="0"/>
              <a:t>L</a:t>
            </a:r>
            <a:r>
              <a:rPr lang="en-US" b="1" smtClean="0"/>
              <a:t>, there is some PDA that accepts it.</a:t>
            </a:r>
          </a:p>
          <a:p>
            <a:pPr eaLnBrk="1" hangingPunct="1">
              <a:buFontTx/>
              <a:buNone/>
            </a:pPr>
            <a:r>
              <a:rPr lang="en-US" i="1" smtClean="0"/>
              <a:t>Proof:</a:t>
            </a:r>
          </a:p>
          <a:p>
            <a:pPr eaLnBrk="1" hangingPunct="1"/>
            <a:endParaRPr lang="en-US" smtClean="0"/>
          </a:p>
          <a:p>
            <a:pPr eaLnBrk="1" hangingPunct="1"/>
            <a:r>
              <a:rPr lang="en-US" smtClean="0"/>
              <a:t>Because L is regular, there is an FA that accepts it.</a:t>
            </a:r>
          </a:p>
          <a:p>
            <a:pPr eaLnBrk="1" hangingPunct="1"/>
            <a:endParaRPr lang="en-US" smtClean="0"/>
          </a:p>
          <a:p>
            <a:pPr eaLnBrk="1" hangingPunct="1"/>
            <a:r>
              <a:rPr lang="en-US" smtClean="0"/>
              <a:t>We have shown how to convert an FA into an equivalent PDA at the beginning of this lecture.</a:t>
            </a:r>
          </a:p>
          <a:p>
            <a:pPr eaLnBrk="1" hangingPunct="1"/>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5AB493AA-2F1D-4A9D-80F7-FC1C638B5C25}" type="slidenum">
              <a:rPr lang="en-US" smtClean="0"/>
              <a:pPr/>
              <a:t>13</a:t>
            </a:fld>
            <a:endParaRPr lang="en-US" smtClean="0"/>
          </a:p>
        </p:txBody>
      </p:sp>
      <p:sp>
        <p:nvSpPr>
          <p:cNvPr id="33795" name="Rectangle 2"/>
          <p:cNvSpPr>
            <a:spLocks noGrp="1" noChangeArrowheads="1"/>
          </p:cNvSpPr>
          <p:nvPr>
            <p:ph type="title"/>
          </p:nvPr>
        </p:nvSpPr>
        <p:spPr/>
        <p:txBody>
          <a:bodyPr/>
          <a:lstStyle/>
          <a:p>
            <a:pPr eaLnBrk="1" hangingPunct="1"/>
            <a:r>
              <a:rPr lang="en-US" sz="3200" smtClean="0"/>
              <a:t>Theorem 29</a:t>
            </a:r>
          </a:p>
        </p:txBody>
      </p:sp>
      <p:sp>
        <p:nvSpPr>
          <p:cNvPr id="33796" name="Rectangle 3"/>
          <p:cNvSpPr>
            <a:spLocks noGrp="1" noChangeArrowheads="1"/>
          </p:cNvSpPr>
          <p:nvPr>
            <p:ph type="body" idx="1"/>
          </p:nvPr>
        </p:nvSpPr>
        <p:spPr/>
        <p:txBody>
          <a:bodyPr/>
          <a:lstStyle/>
          <a:p>
            <a:pPr eaLnBrk="1" hangingPunct="1">
              <a:buFontTx/>
              <a:buNone/>
            </a:pPr>
            <a:r>
              <a:rPr lang="en-US" b="1" smtClean="0"/>
              <a:t>   </a:t>
            </a:r>
          </a:p>
          <a:p>
            <a:pPr eaLnBrk="1" hangingPunct="1">
              <a:buFontTx/>
              <a:buNone/>
            </a:pPr>
            <a:endParaRPr lang="en-US" b="1" smtClean="0"/>
          </a:p>
          <a:p>
            <a:pPr eaLnBrk="1" hangingPunct="1">
              <a:buFontTx/>
              <a:buNone/>
            </a:pPr>
            <a:r>
              <a:rPr lang="en-US" b="1" smtClean="0"/>
              <a:t>   Given any PDA, there is another PDA that accepts exactly the same language with the additional property that whenever a path leads to ACCEPT, the STACK and the TAPE contain only blanks.</a:t>
            </a:r>
            <a:endParaRPr lang="en-US" smtClean="0"/>
          </a:p>
          <a:p>
            <a:pPr eaLnBrk="1" hangingPunct="1"/>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FE2CD95-9C44-4ACA-9EE7-9DED769B2F92}" type="slidenum">
              <a:rPr lang="en-US" smtClean="0"/>
              <a:pPr/>
              <a:t>14</a:t>
            </a:fld>
            <a:endParaRPr lang="en-US" smtClean="0"/>
          </a:p>
        </p:txBody>
      </p:sp>
      <p:sp>
        <p:nvSpPr>
          <p:cNvPr id="34819" name="Rectangle 2"/>
          <p:cNvSpPr>
            <a:spLocks noGrp="1" noChangeArrowheads="1"/>
          </p:cNvSpPr>
          <p:nvPr>
            <p:ph type="title"/>
          </p:nvPr>
        </p:nvSpPr>
        <p:spPr/>
        <p:txBody>
          <a:bodyPr/>
          <a:lstStyle/>
          <a:p>
            <a:pPr eaLnBrk="1" hangingPunct="1"/>
            <a:r>
              <a:rPr lang="en-US" sz="3200" smtClean="0"/>
              <a:t>Proof of Theorem 29</a:t>
            </a:r>
          </a:p>
        </p:txBody>
      </p:sp>
      <p:sp>
        <p:nvSpPr>
          <p:cNvPr id="34820" name="Rectangle 3"/>
          <p:cNvSpPr>
            <a:spLocks noGrp="1" noChangeArrowheads="1"/>
          </p:cNvSpPr>
          <p:nvPr>
            <p:ph type="body" idx="1"/>
          </p:nvPr>
        </p:nvSpPr>
        <p:spPr/>
        <p:txBody>
          <a:bodyPr/>
          <a:lstStyle/>
          <a:p>
            <a:pPr eaLnBrk="1" hangingPunct="1"/>
            <a:r>
              <a:rPr lang="en-US" smtClean="0"/>
              <a:t>We present a constructive algorithm that will convert any PDA into a PDA with the property mentioned above.</a:t>
            </a:r>
          </a:p>
          <a:p>
            <a:pPr eaLnBrk="1" hangingPunct="1"/>
            <a:r>
              <a:rPr lang="en-US" smtClean="0"/>
              <a:t>Whenever we have the machine part</a:t>
            </a:r>
          </a:p>
          <a:p>
            <a:pPr eaLnBrk="1" hangingPunct="1"/>
            <a:endParaRPr lang="en-US" smtClean="0"/>
          </a:p>
        </p:txBody>
      </p:sp>
      <p:pic>
        <p:nvPicPr>
          <p:cNvPr id="34821" name="Picture 4"/>
          <p:cNvPicPr>
            <a:picLocks noChangeAspect="1" noChangeArrowheads="1"/>
          </p:cNvPicPr>
          <p:nvPr/>
        </p:nvPicPr>
        <p:blipFill>
          <a:blip r:embed="rId3" cstate="print"/>
          <a:srcRect/>
          <a:stretch>
            <a:fillRect/>
          </a:stretch>
        </p:blipFill>
        <p:spPr bwMode="auto">
          <a:xfrm>
            <a:off x="3200400" y="3352800"/>
            <a:ext cx="1795463" cy="2057400"/>
          </a:xfrm>
          <a:prstGeom prst="rect">
            <a:avLst/>
          </a:prstGeom>
          <a:noFill/>
          <a:ln w="9525" algn="ctr">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E423A4A9-CC97-4619-832B-80BAB0F834A7}" type="slidenum">
              <a:rPr lang="en-US" smtClean="0"/>
              <a:pPr/>
              <a:t>15</a:t>
            </a:fld>
            <a:endParaRPr lang="en-US" smtClean="0"/>
          </a:p>
        </p:txBody>
      </p:sp>
      <p:sp>
        <p:nvSpPr>
          <p:cNvPr id="35843" name="Rectangle 2"/>
          <p:cNvSpPr>
            <a:spLocks noGrp="1" noChangeArrowheads="1"/>
          </p:cNvSpPr>
          <p:nvPr>
            <p:ph type="title"/>
          </p:nvPr>
        </p:nvSpPr>
        <p:spPr/>
        <p:txBody>
          <a:bodyPr/>
          <a:lstStyle/>
          <a:p>
            <a:pPr eaLnBrk="1" hangingPunct="1"/>
            <a:r>
              <a:rPr lang="en-US" sz="3200" smtClean="0"/>
              <a:t>Proof of Theorem 29 (Contd.)</a:t>
            </a:r>
          </a:p>
        </p:txBody>
      </p:sp>
      <p:sp>
        <p:nvSpPr>
          <p:cNvPr id="35844" name="Rectangle 3"/>
          <p:cNvSpPr>
            <a:spLocks noGrp="1" noChangeArrowheads="1"/>
          </p:cNvSpPr>
          <p:nvPr>
            <p:ph type="body" idx="1"/>
          </p:nvPr>
        </p:nvSpPr>
        <p:spPr/>
        <p:txBody>
          <a:bodyPr/>
          <a:lstStyle/>
          <a:p>
            <a:pPr eaLnBrk="1" hangingPunct="1">
              <a:lnSpc>
                <a:spcPct val="90000"/>
              </a:lnSpc>
            </a:pPr>
            <a:r>
              <a:rPr lang="en-US" sz="2400" smtClean="0"/>
              <a:t>we replace it with the following diagram:</a:t>
            </a: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r>
              <a:rPr lang="en-US" sz="2400" smtClean="0"/>
              <a:t>The new PDA formed accepts exactly the same language and finishes all successful paths with empty TAPE and empty STACK.</a:t>
            </a:r>
          </a:p>
        </p:txBody>
      </p:sp>
      <p:pic>
        <p:nvPicPr>
          <p:cNvPr id="35845" name="Picture 4"/>
          <p:cNvPicPr>
            <a:picLocks noChangeAspect="1" noChangeArrowheads="1"/>
          </p:cNvPicPr>
          <p:nvPr/>
        </p:nvPicPr>
        <p:blipFill>
          <a:blip r:embed="rId3" cstate="print"/>
          <a:srcRect/>
          <a:stretch>
            <a:fillRect/>
          </a:stretch>
        </p:blipFill>
        <p:spPr bwMode="auto">
          <a:xfrm>
            <a:off x="2971800" y="1676400"/>
            <a:ext cx="2428875" cy="3048000"/>
          </a:xfrm>
          <a:prstGeom prst="rect">
            <a:avLst/>
          </a:prstGeom>
          <a:noFill/>
          <a:ln w="9525" algn="ctr">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224D9B60-3268-4FA9-8C87-0BB6842C37A4}" type="slidenum">
              <a:rPr lang="en-US" smtClean="0"/>
              <a:pPr/>
              <a:t>2</a:t>
            </a:fld>
            <a:endParaRPr lang="en-US" smtClean="0"/>
          </a:p>
        </p:txBody>
      </p:sp>
      <p:sp>
        <p:nvSpPr>
          <p:cNvPr id="22531" name="Rectangle 2"/>
          <p:cNvSpPr>
            <a:spLocks noGrp="1" noChangeArrowheads="1"/>
          </p:cNvSpPr>
          <p:nvPr>
            <p:ph type="title"/>
          </p:nvPr>
        </p:nvSpPr>
        <p:spPr/>
        <p:txBody>
          <a:bodyPr/>
          <a:lstStyle/>
          <a:p>
            <a:pPr eaLnBrk="1" hangingPunct="1"/>
            <a:r>
              <a:rPr lang="en-US" sz="3200" smtClean="0"/>
              <a:t>Deterministic VS Non-Deterministic PDA</a:t>
            </a:r>
          </a:p>
        </p:txBody>
      </p:sp>
      <p:sp>
        <p:nvSpPr>
          <p:cNvPr id="22532" name="Rectangle 3"/>
          <p:cNvSpPr>
            <a:spLocks noGrp="1" noChangeArrowheads="1"/>
          </p:cNvSpPr>
          <p:nvPr>
            <p:ph type="body" idx="1"/>
          </p:nvPr>
        </p:nvSpPr>
        <p:spPr/>
        <p:txBody>
          <a:bodyPr/>
          <a:lstStyle/>
          <a:p>
            <a:pPr eaLnBrk="1" hangingPunct="1">
              <a:lnSpc>
                <a:spcPct val="80000"/>
              </a:lnSpc>
            </a:pPr>
            <a:r>
              <a:rPr lang="en-US" sz="2000" smtClean="0"/>
              <a:t>Since our goal is to produce a new type of machine that can recognize all CFLs (just as FAs can recognize all regular languages), the addition of a simple STACK may not be enough. We shall see that the new PDAs will have to be nondeterministic.</a:t>
            </a:r>
          </a:p>
          <a:p>
            <a:pPr eaLnBrk="1" hangingPunct="1">
              <a:lnSpc>
                <a:spcPct val="80000"/>
              </a:lnSpc>
            </a:pPr>
            <a:endParaRPr lang="en-US" sz="2000" smtClean="0"/>
          </a:p>
          <a:p>
            <a:pPr eaLnBrk="1" hangingPunct="1">
              <a:lnSpc>
                <a:spcPct val="80000"/>
              </a:lnSpc>
            </a:pPr>
            <a:r>
              <a:rPr lang="en-US" sz="2000" smtClean="0"/>
              <a:t>A </a:t>
            </a:r>
            <a:r>
              <a:rPr lang="en-US" sz="2000" b="1" smtClean="0"/>
              <a:t>deterministic PDA </a:t>
            </a:r>
            <a:r>
              <a:rPr lang="en-US" sz="2000" smtClean="0"/>
              <a:t>is one for which every input string has a unique path through the machine (like the PDA in our example above).</a:t>
            </a:r>
          </a:p>
          <a:p>
            <a:pPr eaLnBrk="1" hangingPunct="1">
              <a:lnSpc>
                <a:spcPct val="80000"/>
              </a:lnSpc>
            </a:pPr>
            <a:endParaRPr lang="en-US" sz="2000" smtClean="0"/>
          </a:p>
          <a:p>
            <a:pPr eaLnBrk="1" hangingPunct="1">
              <a:lnSpc>
                <a:spcPct val="80000"/>
              </a:lnSpc>
            </a:pPr>
            <a:r>
              <a:rPr lang="en-US" sz="2000" smtClean="0"/>
              <a:t>A </a:t>
            </a:r>
            <a:r>
              <a:rPr lang="en-US" sz="2000" b="1" smtClean="0"/>
              <a:t>nondeterministic PDA </a:t>
            </a:r>
            <a:r>
              <a:rPr lang="en-US" sz="2000" smtClean="0"/>
              <a:t>is one for which at certain times we may have to choose among possible paths through the machine.</a:t>
            </a:r>
          </a:p>
          <a:p>
            <a:pPr eaLnBrk="1" hangingPunct="1">
              <a:lnSpc>
                <a:spcPct val="80000"/>
              </a:lnSpc>
              <a:buFontTx/>
              <a:buNone/>
            </a:pPr>
            <a:r>
              <a:rPr lang="en-US" sz="2000" b="1" smtClean="0"/>
              <a:t>		– </a:t>
            </a:r>
            <a:r>
              <a:rPr lang="en-US" sz="2000" smtClean="0"/>
              <a:t>An input string is accepted by a nondeterministic PDA if  </a:t>
            </a:r>
          </a:p>
          <a:p>
            <a:pPr eaLnBrk="1" hangingPunct="1">
              <a:lnSpc>
                <a:spcPct val="80000"/>
              </a:lnSpc>
              <a:buFontTx/>
              <a:buNone/>
            </a:pPr>
            <a:r>
              <a:rPr lang="en-US" sz="2000" b="1" smtClean="0"/>
              <a:t>                 some </a:t>
            </a:r>
            <a:r>
              <a:rPr lang="en-US" sz="2000" smtClean="0"/>
              <a:t>set of choices leads us to an ACCEPT state.</a:t>
            </a:r>
          </a:p>
          <a:p>
            <a:pPr eaLnBrk="1" hangingPunct="1">
              <a:lnSpc>
                <a:spcPct val="80000"/>
              </a:lnSpc>
              <a:buFontTx/>
              <a:buNone/>
            </a:pPr>
            <a:r>
              <a:rPr lang="en-US" sz="2000" b="1" smtClean="0"/>
              <a:t>		– </a:t>
            </a:r>
            <a:r>
              <a:rPr lang="en-US" sz="2000" smtClean="0"/>
              <a:t>If for </a:t>
            </a:r>
            <a:r>
              <a:rPr lang="en-US" sz="2000" b="1" smtClean="0"/>
              <a:t>all possible </a:t>
            </a:r>
            <a:r>
              <a:rPr lang="en-US" sz="2000" smtClean="0"/>
              <a:t>paths that a certain input string can follow, 	    it always ends at a REJECT state, then the string must 	    be rejected.</a:t>
            </a:r>
          </a:p>
          <a:p>
            <a:pPr eaLnBrk="1" hangingPunct="1">
              <a:lnSpc>
                <a:spcPct val="80000"/>
              </a:lnSpc>
            </a:pPr>
            <a:endParaRPr lang="en-US" sz="20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4047A07A-D69A-40B5-8109-9452CFF33C3A}" type="slidenum">
              <a:rPr lang="en-US" smtClean="0"/>
              <a:pPr/>
              <a:t>3</a:t>
            </a:fld>
            <a:endParaRPr lang="en-US" smtClean="0"/>
          </a:p>
        </p:txBody>
      </p:sp>
      <p:sp>
        <p:nvSpPr>
          <p:cNvPr id="23555" name="Rectangle 3"/>
          <p:cNvSpPr>
            <a:spLocks noGrp="1" noChangeArrowheads="1"/>
          </p:cNvSpPr>
          <p:nvPr>
            <p:ph type="body" idx="1"/>
          </p:nvPr>
        </p:nvSpPr>
        <p:spPr>
          <a:xfrm>
            <a:off x="457200" y="609600"/>
            <a:ext cx="8229600" cy="2743200"/>
          </a:xfrm>
        </p:spPr>
        <p:txBody>
          <a:bodyPr/>
          <a:lstStyle/>
          <a:p>
            <a:pPr eaLnBrk="1" hangingPunct="1">
              <a:lnSpc>
                <a:spcPct val="80000"/>
              </a:lnSpc>
            </a:pPr>
            <a:r>
              <a:rPr lang="en-US" sz="1800" smtClean="0"/>
              <a:t>Nondeterminism allows for the possibility of too few (even zero) as well as too many edges leading out of a branch state (READ or POP).</a:t>
            </a:r>
          </a:p>
          <a:p>
            <a:pPr eaLnBrk="1" hangingPunct="1">
              <a:lnSpc>
                <a:spcPct val="80000"/>
              </a:lnSpc>
            </a:pPr>
            <a:endParaRPr lang="en-US" sz="1800" smtClean="0"/>
          </a:p>
          <a:p>
            <a:pPr eaLnBrk="1" hangingPunct="1">
              <a:lnSpc>
                <a:spcPct val="80000"/>
              </a:lnSpc>
            </a:pPr>
            <a:r>
              <a:rPr lang="en-US" sz="1800" smtClean="0"/>
              <a:t>For example, we can have more than one edge with the same label leading out of a branch state. We can also have no edge, say no b-edge, leading out of a particular READ state. If a b is read at that state, processing cannot continue, the machine crashes, and the input is rejected.</a:t>
            </a:r>
          </a:p>
          <a:p>
            <a:pPr eaLnBrk="1" hangingPunct="1">
              <a:lnSpc>
                <a:spcPct val="80000"/>
              </a:lnSpc>
            </a:pPr>
            <a:endParaRPr lang="en-US" sz="1800" smtClean="0"/>
          </a:p>
          <a:p>
            <a:pPr eaLnBrk="1" hangingPunct="1">
              <a:lnSpc>
                <a:spcPct val="80000"/>
              </a:lnSpc>
            </a:pPr>
            <a:r>
              <a:rPr lang="en-US" sz="1800" smtClean="0"/>
              <a:t>Recall that for FAs, nondeterminism (e.g., NFAs and TG) does not increase the power of the machine to accept new languages. For PDAs, this is different:</a:t>
            </a:r>
          </a:p>
        </p:txBody>
      </p:sp>
      <p:pic>
        <p:nvPicPr>
          <p:cNvPr id="23556" name="Picture 4"/>
          <p:cNvPicPr>
            <a:picLocks noChangeAspect="1" noChangeArrowheads="1"/>
          </p:cNvPicPr>
          <p:nvPr/>
        </p:nvPicPr>
        <p:blipFill>
          <a:blip r:embed="rId3" cstate="print"/>
          <a:srcRect/>
          <a:stretch>
            <a:fillRect/>
          </a:stretch>
        </p:blipFill>
        <p:spPr bwMode="auto">
          <a:xfrm>
            <a:off x="2667000" y="3276600"/>
            <a:ext cx="3048000" cy="3005138"/>
          </a:xfrm>
          <a:prstGeom prst="rect">
            <a:avLst/>
          </a:prstGeom>
          <a:noFill/>
          <a:ln w="9525" algn="ctr">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F8E27659-8F27-4C29-8C2E-838BCF88CE79}" type="slidenum">
              <a:rPr lang="en-US" smtClean="0"/>
              <a:pPr/>
              <a:t>4</a:t>
            </a:fld>
            <a:endParaRPr lang="en-US" smtClean="0"/>
          </a:p>
        </p:txBody>
      </p:sp>
      <p:sp>
        <p:nvSpPr>
          <p:cNvPr id="24579" name="Rectangle 2"/>
          <p:cNvSpPr>
            <a:spLocks noGrp="1" noChangeArrowheads="1"/>
          </p:cNvSpPr>
          <p:nvPr>
            <p:ph type="title"/>
          </p:nvPr>
        </p:nvSpPr>
        <p:spPr/>
        <p:txBody>
          <a:bodyPr/>
          <a:lstStyle/>
          <a:p>
            <a:pPr eaLnBrk="1" hangingPunct="1"/>
            <a:r>
              <a:rPr lang="en-US" sz="3200" smtClean="0"/>
              <a:t>Example</a:t>
            </a:r>
          </a:p>
        </p:txBody>
      </p:sp>
      <p:sp>
        <p:nvSpPr>
          <p:cNvPr id="24580" name="Rectangle 3"/>
          <p:cNvSpPr>
            <a:spLocks noGrp="1" noChangeArrowheads="1"/>
          </p:cNvSpPr>
          <p:nvPr>
            <p:ph type="body" idx="1"/>
          </p:nvPr>
        </p:nvSpPr>
        <p:spPr/>
        <p:txBody>
          <a:bodyPr/>
          <a:lstStyle/>
          <a:p>
            <a:pPr eaLnBrk="1" hangingPunct="1">
              <a:lnSpc>
                <a:spcPct val="90000"/>
              </a:lnSpc>
            </a:pPr>
            <a:r>
              <a:rPr lang="en-US" sz="2000" smtClean="0"/>
              <a:t>Let’s consider what kind of PDA could accept the language of ODDPALINDROME. This is the language of all strings of a’s and b’s that are palindrome and have an odd number of letters. For instance, a word of this language is w = </a:t>
            </a:r>
            <a:r>
              <a:rPr lang="en-US" sz="2000" b="1" i="1" smtClean="0"/>
              <a:t>abbabba</a:t>
            </a:r>
            <a:r>
              <a:rPr lang="en-US" sz="2000" smtClean="0"/>
              <a:t>.</a:t>
            </a:r>
          </a:p>
          <a:p>
            <a:pPr eaLnBrk="1" hangingPunct="1">
              <a:lnSpc>
                <a:spcPct val="90000"/>
              </a:lnSpc>
            </a:pPr>
            <a:endParaRPr lang="en-US" sz="2000" smtClean="0"/>
          </a:p>
          <a:p>
            <a:pPr eaLnBrk="1" hangingPunct="1">
              <a:lnSpc>
                <a:spcPct val="90000"/>
              </a:lnSpc>
            </a:pPr>
            <a:r>
              <a:rPr lang="en-US" sz="2000" smtClean="0"/>
              <a:t>Possible solution: When we process the front part of the word (</a:t>
            </a:r>
            <a:r>
              <a:rPr lang="en-US" sz="2000" b="1" i="1" smtClean="0"/>
              <a:t>abb</a:t>
            </a:r>
            <a:r>
              <a:rPr lang="en-US" sz="2000" smtClean="0"/>
              <a:t>), we also PUSH the input letters onto the STACK. When we process the back part of the string (</a:t>
            </a:r>
            <a:r>
              <a:rPr lang="en-US" sz="2000" b="1" i="1" smtClean="0"/>
              <a:t>bba</a:t>
            </a:r>
            <a:r>
              <a:rPr lang="en-US" sz="2000" smtClean="0"/>
              <a:t>), we can POP the STACK in order to compare the letters being read with those from the STACK.</a:t>
            </a:r>
          </a:p>
          <a:p>
            <a:pPr eaLnBrk="1" hangingPunct="1">
              <a:lnSpc>
                <a:spcPct val="90000"/>
              </a:lnSpc>
            </a:pPr>
            <a:endParaRPr lang="en-US" sz="2000" smtClean="0"/>
          </a:p>
          <a:p>
            <a:pPr eaLnBrk="1" hangingPunct="1">
              <a:lnSpc>
                <a:spcPct val="90000"/>
              </a:lnSpc>
            </a:pPr>
            <a:r>
              <a:rPr lang="en-US" sz="2000" smtClean="0"/>
              <a:t>However, the problem here is that the middle letter does not stand out. It is therefore impossible for the machine to recognize where the front part ends and where the back part begins: A PDA, just like an FA, reads the input string from left to right and has no idea at any stage how many letters remain to be read.</a:t>
            </a:r>
          </a:p>
          <a:p>
            <a:pPr eaLnBrk="1" hangingPunct="1">
              <a:lnSpc>
                <a:spcPct val="90000"/>
              </a:lnSpc>
            </a:pPr>
            <a:endParaRPr lang="en-US"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27A55D50-332B-4452-9C56-E91062604A87}" type="slidenum">
              <a:rPr lang="en-US" smtClean="0"/>
              <a:pPr/>
              <a:t>5</a:t>
            </a:fld>
            <a:endParaRPr lang="en-US" smtClean="0"/>
          </a:p>
        </p:txBody>
      </p:sp>
      <p:sp>
        <p:nvSpPr>
          <p:cNvPr id="25603" name="Rectangle 3"/>
          <p:cNvSpPr>
            <a:spLocks noGrp="1" noChangeArrowheads="1"/>
          </p:cNvSpPr>
          <p:nvPr>
            <p:ph type="body" idx="1"/>
          </p:nvPr>
        </p:nvSpPr>
        <p:spPr>
          <a:xfrm>
            <a:off x="457200" y="914400"/>
            <a:ext cx="8382000" cy="4876800"/>
          </a:xfrm>
        </p:spPr>
        <p:txBody>
          <a:bodyPr/>
          <a:lstStyle/>
          <a:p>
            <a:pPr eaLnBrk="1" hangingPunct="1">
              <a:lnSpc>
                <a:spcPct val="90000"/>
              </a:lnSpc>
            </a:pPr>
            <a:r>
              <a:rPr lang="en-US" smtClean="0"/>
              <a:t>The PDA therefore should be nondeterministic: We need to make a choice to follow the right edge at the right time (i.e. when reading the middle letter.)</a:t>
            </a:r>
          </a:p>
          <a:p>
            <a:pPr eaLnBrk="1" hangingPunct="1">
              <a:lnSpc>
                <a:spcPct val="90000"/>
              </a:lnSpc>
            </a:pPr>
            <a:endParaRPr lang="en-US" smtClean="0"/>
          </a:p>
          <a:p>
            <a:pPr eaLnBrk="1" hangingPunct="1">
              <a:lnSpc>
                <a:spcPct val="90000"/>
              </a:lnSpc>
            </a:pPr>
            <a:r>
              <a:rPr lang="en-US" smtClean="0"/>
              <a:t>The nondeterministic PDA that accept ODDPALINDROME is shown in the next slide.</a:t>
            </a:r>
          </a:p>
          <a:p>
            <a:pPr eaLnBrk="1" hangingPunct="1">
              <a:lnSpc>
                <a:spcPct val="90000"/>
              </a:lnSpc>
            </a:pPr>
            <a:endParaRPr lang="en-US" smtClean="0"/>
          </a:p>
          <a:p>
            <a:pPr eaLnBrk="1" hangingPunct="1">
              <a:lnSpc>
                <a:spcPct val="90000"/>
              </a:lnSpc>
            </a:pPr>
            <a:r>
              <a:rPr lang="en-US" smtClean="0"/>
              <a:t>We shall not show REJECT states in the picture. This means that when an input string has no path to follow, it will </a:t>
            </a:r>
            <a:r>
              <a:rPr lang="en-US" b="1" smtClean="0"/>
              <a:t>crash </a:t>
            </a:r>
            <a:r>
              <a:rPr lang="en-US" smtClean="0"/>
              <a:t>and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1A93C537-0325-4CD8-8AB9-CD1F8FBE8E11}" type="slidenum">
              <a:rPr lang="en-US" smtClean="0"/>
              <a:pPr/>
              <a:t>6</a:t>
            </a:fld>
            <a:endParaRPr lang="en-US" smtClean="0"/>
          </a:p>
        </p:txBody>
      </p:sp>
      <p:sp>
        <p:nvSpPr>
          <p:cNvPr id="26627"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Try the input string </a:t>
            </a:r>
            <a:r>
              <a:rPr lang="en-US" b="1" i="1" smtClean="0"/>
              <a:t>aba</a:t>
            </a:r>
            <a:r>
              <a:rPr lang="en-US" smtClean="0"/>
              <a:t> on this machine.</a:t>
            </a:r>
          </a:p>
        </p:txBody>
      </p:sp>
      <p:pic>
        <p:nvPicPr>
          <p:cNvPr id="26628" name="Picture 4"/>
          <p:cNvPicPr>
            <a:picLocks noChangeAspect="1" noChangeArrowheads="1"/>
          </p:cNvPicPr>
          <p:nvPr/>
        </p:nvPicPr>
        <p:blipFill>
          <a:blip r:embed="rId3" cstate="print"/>
          <a:srcRect/>
          <a:stretch>
            <a:fillRect/>
          </a:stretch>
        </p:blipFill>
        <p:spPr bwMode="auto">
          <a:xfrm>
            <a:off x="1143000" y="966788"/>
            <a:ext cx="6477000" cy="3681412"/>
          </a:xfrm>
          <a:prstGeom prst="rect">
            <a:avLst/>
          </a:prstGeom>
          <a:noFill/>
          <a:ln w="9525" algn="ctr">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5EC2EDBF-9A0C-4C60-8511-26CE9C5AAEFF}" type="slidenum">
              <a:rPr lang="en-US" smtClean="0"/>
              <a:pPr/>
              <a:t>7</a:t>
            </a:fld>
            <a:endParaRPr lang="en-US" smtClean="0"/>
          </a:p>
        </p:txBody>
      </p:sp>
      <p:sp>
        <p:nvSpPr>
          <p:cNvPr id="27651" name="Rectangle 2"/>
          <p:cNvSpPr>
            <a:spLocks noGrp="1" noChangeArrowheads="1"/>
          </p:cNvSpPr>
          <p:nvPr>
            <p:ph type="title"/>
          </p:nvPr>
        </p:nvSpPr>
        <p:spPr/>
        <p:txBody>
          <a:bodyPr/>
          <a:lstStyle/>
          <a:p>
            <a:pPr eaLnBrk="1" hangingPunct="1"/>
            <a:r>
              <a:rPr lang="en-US" sz="3200" smtClean="0"/>
              <a:t>Defining the PDA</a:t>
            </a:r>
          </a:p>
        </p:txBody>
      </p:sp>
      <p:sp>
        <p:nvSpPr>
          <p:cNvPr id="27652" name="Rectangle 3"/>
          <p:cNvSpPr>
            <a:spLocks noGrp="1" noChangeArrowheads="1"/>
          </p:cNvSpPr>
          <p:nvPr>
            <p:ph type="body" idx="1"/>
          </p:nvPr>
        </p:nvSpPr>
        <p:spPr>
          <a:xfrm>
            <a:off x="457200" y="1219200"/>
            <a:ext cx="8229600" cy="3733800"/>
          </a:xfrm>
        </p:spPr>
        <p:txBody>
          <a:bodyPr/>
          <a:lstStyle/>
          <a:p>
            <a:pPr algn="just" eaLnBrk="1" hangingPunct="1">
              <a:buFontTx/>
              <a:buNone/>
            </a:pPr>
            <a:r>
              <a:rPr lang="en-US" sz="2400" smtClean="0"/>
              <a:t>A </a:t>
            </a:r>
            <a:r>
              <a:rPr lang="en-US" sz="2400" b="1" smtClean="0"/>
              <a:t>pushdown automaton, PDA</a:t>
            </a:r>
            <a:r>
              <a:rPr lang="en-US" sz="2400" smtClean="0"/>
              <a:t>, is a collection of eight things:</a:t>
            </a:r>
          </a:p>
          <a:p>
            <a:pPr lvl="1" algn="just" eaLnBrk="1" hangingPunct="1">
              <a:buFontTx/>
              <a:buNone/>
            </a:pPr>
            <a:r>
              <a:rPr lang="en-US" sz="2000" smtClean="0"/>
              <a:t>1. An alphabet </a:t>
            </a:r>
            <a:r>
              <a:rPr lang="el-GR" sz="2000" smtClean="0">
                <a:cs typeface="Arial" charset="0"/>
              </a:rPr>
              <a:t>∑</a:t>
            </a:r>
            <a:r>
              <a:rPr lang="en-US" sz="2000" smtClean="0"/>
              <a:t> of input letters.</a:t>
            </a:r>
          </a:p>
          <a:p>
            <a:pPr lvl="1" algn="just" eaLnBrk="1" hangingPunct="1">
              <a:buFontTx/>
              <a:buNone/>
            </a:pPr>
            <a:r>
              <a:rPr lang="en-US" sz="2000" smtClean="0"/>
              <a:t>2. An input TAPE (infinite in one direction). Initially, the string of input letters is placed on the TAPE starting in cell i. The rest of the TAPE is blank.</a:t>
            </a:r>
          </a:p>
          <a:p>
            <a:pPr lvl="1" algn="just" eaLnBrk="1" hangingPunct="1">
              <a:buFontTx/>
              <a:buNone/>
            </a:pPr>
            <a:r>
              <a:rPr lang="en-US" sz="2000" smtClean="0"/>
              <a:t>3. An alphabet </a:t>
            </a:r>
            <a:r>
              <a:rPr lang="el-GR" sz="2000" smtClean="0">
                <a:cs typeface="Arial" charset="0"/>
              </a:rPr>
              <a:t>Γ</a:t>
            </a:r>
            <a:r>
              <a:rPr lang="en-US" sz="2000" smtClean="0"/>
              <a:t> of STACK characters.</a:t>
            </a:r>
          </a:p>
          <a:p>
            <a:pPr lvl="1" algn="just" eaLnBrk="1" hangingPunct="1">
              <a:buFontTx/>
              <a:buNone/>
            </a:pPr>
            <a:r>
              <a:rPr lang="en-US" sz="2000" smtClean="0"/>
              <a:t>4. A pushdown STACK (infinite in one direction). Initially, the STACK is empty (contains all blanks).</a:t>
            </a:r>
          </a:p>
          <a:p>
            <a:pPr lvl="1" algn="just" eaLnBrk="1" hangingPunct="1">
              <a:buFontTx/>
              <a:buNone/>
            </a:pPr>
            <a:r>
              <a:rPr lang="en-US" sz="2000" smtClean="0"/>
              <a:t>5. One START state that has only out-edges, and no in-edges:</a:t>
            </a:r>
          </a:p>
        </p:txBody>
      </p:sp>
      <p:pic>
        <p:nvPicPr>
          <p:cNvPr id="27653" name="Picture 4"/>
          <p:cNvPicPr>
            <a:picLocks noChangeAspect="1" noChangeArrowheads="1"/>
          </p:cNvPicPr>
          <p:nvPr/>
        </p:nvPicPr>
        <p:blipFill>
          <a:blip r:embed="rId3" cstate="print"/>
          <a:srcRect/>
          <a:stretch>
            <a:fillRect/>
          </a:stretch>
        </p:blipFill>
        <p:spPr bwMode="auto">
          <a:xfrm>
            <a:off x="3810000" y="4876800"/>
            <a:ext cx="1158875" cy="1219200"/>
          </a:xfrm>
          <a:prstGeom prst="rect">
            <a:avLst/>
          </a:prstGeom>
          <a:noFill/>
          <a:ln w="9525" algn="ctr">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C0CE1BD0-6BB0-4444-80AD-6B105CCBB664}" type="slidenum">
              <a:rPr lang="en-US" smtClean="0"/>
              <a:pPr/>
              <a:t>8</a:t>
            </a:fld>
            <a:endParaRPr lang="en-US" smtClean="0"/>
          </a:p>
        </p:txBody>
      </p:sp>
      <p:sp>
        <p:nvSpPr>
          <p:cNvPr id="28675" name="Rectangle 2"/>
          <p:cNvSpPr>
            <a:spLocks noGrp="1" noChangeArrowheads="1"/>
          </p:cNvSpPr>
          <p:nvPr>
            <p:ph type="title"/>
          </p:nvPr>
        </p:nvSpPr>
        <p:spPr/>
        <p:txBody>
          <a:bodyPr/>
          <a:lstStyle/>
          <a:p>
            <a:pPr eaLnBrk="1" hangingPunct="1"/>
            <a:r>
              <a:rPr lang="en-US" sz="3200" smtClean="0"/>
              <a:t>Defining the PDA (contd.)</a:t>
            </a:r>
          </a:p>
        </p:txBody>
      </p:sp>
      <p:sp>
        <p:nvSpPr>
          <p:cNvPr id="28676" name="Rectangle 3"/>
          <p:cNvSpPr>
            <a:spLocks noGrp="1" noChangeArrowheads="1"/>
          </p:cNvSpPr>
          <p:nvPr>
            <p:ph type="body" idx="1"/>
          </p:nvPr>
        </p:nvSpPr>
        <p:spPr/>
        <p:txBody>
          <a:bodyPr/>
          <a:lstStyle/>
          <a:p>
            <a:pPr marL="533400" indent="-533400" eaLnBrk="1" hangingPunct="1">
              <a:buFontTx/>
              <a:buAutoNum type="arabicPeriod" startAt="6"/>
            </a:pPr>
            <a:r>
              <a:rPr lang="en-US" smtClean="0"/>
              <a:t>Halt states of two kinds: some ACCEPT and some REJECT. They have in-edges and no out-edges:</a:t>
            </a:r>
          </a:p>
          <a:p>
            <a:pPr marL="533400" indent="-533400" eaLnBrk="1" hangingPunct="1">
              <a:buFontTx/>
              <a:buAutoNum type="arabicPeriod" startAt="6"/>
            </a:pPr>
            <a:endParaRPr lang="en-US" smtClean="0"/>
          </a:p>
          <a:p>
            <a:pPr marL="533400" indent="-533400" eaLnBrk="1" hangingPunct="1">
              <a:buFontTx/>
              <a:buAutoNum type="arabicPeriod" startAt="6"/>
            </a:pPr>
            <a:endParaRPr lang="en-US" smtClean="0"/>
          </a:p>
          <a:p>
            <a:pPr marL="533400" indent="-533400" eaLnBrk="1" hangingPunct="1">
              <a:buFontTx/>
              <a:buNone/>
            </a:pPr>
            <a:r>
              <a:rPr lang="en-US" smtClean="0"/>
              <a:t>7. Finitely many non-branching PUSH states that put characters onto the top of the STACK. They are of the form</a:t>
            </a:r>
          </a:p>
          <a:p>
            <a:pPr marL="533400" indent="-533400" eaLnBrk="1" hangingPunct="1">
              <a:buFontTx/>
              <a:buNone/>
            </a:pPr>
            <a:endParaRPr lang="en-US" smtClean="0"/>
          </a:p>
          <a:p>
            <a:pPr marL="533400" indent="-533400" eaLnBrk="1" hangingPunct="1">
              <a:buFontTx/>
              <a:buNone/>
            </a:pPr>
            <a:r>
              <a:rPr lang="en-US" smtClean="0"/>
              <a:t>     where X is any letter in </a:t>
            </a:r>
            <a:r>
              <a:rPr lang="el-GR" smtClean="0">
                <a:cs typeface="Arial" charset="0"/>
              </a:rPr>
              <a:t>Γ</a:t>
            </a:r>
            <a:r>
              <a:rPr lang="en-US" smtClean="0"/>
              <a:t>.</a:t>
            </a:r>
          </a:p>
        </p:txBody>
      </p:sp>
      <p:pic>
        <p:nvPicPr>
          <p:cNvPr id="28677" name="Picture 4"/>
          <p:cNvPicPr>
            <a:picLocks noChangeAspect="1" noChangeArrowheads="1"/>
          </p:cNvPicPr>
          <p:nvPr/>
        </p:nvPicPr>
        <p:blipFill>
          <a:blip r:embed="rId3" cstate="print"/>
          <a:srcRect/>
          <a:stretch>
            <a:fillRect/>
          </a:stretch>
        </p:blipFill>
        <p:spPr bwMode="auto">
          <a:xfrm>
            <a:off x="1981200" y="2697163"/>
            <a:ext cx="4619625" cy="550862"/>
          </a:xfrm>
          <a:prstGeom prst="rect">
            <a:avLst/>
          </a:prstGeom>
          <a:noFill/>
          <a:ln w="9525" algn="ctr">
            <a:noFill/>
            <a:miter lim="800000"/>
            <a:headEnd/>
            <a:tailEnd/>
          </a:ln>
        </p:spPr>
      </p:pic>
      <p:pic>
        <p:nvPicPr>
          <p:cNvPr id="28678" name="Picture 5"/>
          <p:cNvPicPr>
            <a:picLocks noChangeAspect="1" noChangeArrowheads="1"/>
          </p:cNvPicPr>
          <p:nvPr/>
        </p:nvPicPr>
        <p:blipFill>
          <a:blip r:embed="rId4" cstate="print"/>
          <a:srcRect/>
          <a:stretch>
            <a:fillRect/>
          </a:stretch>
        </p:blipFill>
        <p:spPr bwMode="auto">
          <a:xfrm>
            <a:off x="4953000" y="4724400"/>
            <a:ext cx="2362200" cy="593725"/>
          </a:xfrm>
          <a:prstGeom prst="rect">
            <a:avLst/>
          </a:prstGeom>
          <a:noFill/>
          <a:ln w="9525" algn="ctr">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3B5194C4-CE49-458C-BF4F-FBC2B03889D1}" type="slidenum">
              <a:rPr lang="en-US" smtClean="0"/>
              <a:pPr/>
              <a:t>9</a:t>
            </a:fld>
            <a:endParaRPr lang="en-US" smtClean="0"/>
          </a:p>
        </p:txBody>
      </p:sp>
      <p:sp>
        <p:nvSpPr>
          <p:cNvPr id="29699" name="Rectangle 2"/>
          <p:cNvSpPr>
            <a:spLocks noGrp="1" noChangeArrowheads="1"/>
          </p:cNvSpPr>
          <p:nvPr>
            <p:ph type="title"/>
          </p:nvPr>
        </p:nvSpPr>
        <p:spPr/>
        <p:txBody>
          <a:bodyPr/>
          <a:lstStyle/>
          <a:p>
            <a:pPr eaLnBrk="1" hangingPunct="1"/>
            <a:endParaRPr lang="en-US" smtClean="0"/>
          </a:p>
        </p:txBody>
      </p:sp>
      <p:sp>
        <p:nvSpPr>
          <p:cNvPr id="29700" name="Rectangle 3"/>
          <p:cNvSpPr>
            <a:spLocks noGrp="1" noChangeArrowheads="1"/>
          </p:cNvSpPr>
          <p:nvPr>
            <p:ph type="body" idx="1"/>
          </p:nvPr>
        </p:nvSpPr>
        <p:spPr/>
        <p:txBody>
          <a:bodyPr/>
          <a:lstStyle/>
          <a:p>
            <a:pPr marL="533400" indent="-533400" eaLnBrk="1" hangingPunct="1">
              <a:lnSpc>
                <a:spcPct val="90000"/>
              </a:lnSpc>
              <a:buFontTx/>
              <a:buAutoNum type="arabicPeriod" startAt="8"/>
            </a:pPr>
            <a:r>
              <a:rPr lang="en-US" smtClean="0"/>
              <a:t>Finitely many branching states of two kinds:</a:t>
            </a:r>
          </a:p>
          <a:p>
            <a:pPr marL="533400" indent="-533400" eaLnBrk="1" hangingPunct="1">
              <a:lnSpc>
                <a:spcPct val="90000"/>
              </a:lnSpc>
              <a:buFontTx/>
              <a:buNone/>
            </a:pPr>
            <a:r>
              <a:rPr lang="en-US" smtClean="0"/>
              <a:t>	(i) States that read the next unused letter from    </a:t>
            </a:r>
          </a:p>
          <a:p>
            <a:pPr marL="533400" indent="-533400" eaLnBrk="1" hangingPunct="1">
              <a:lnSpc>
                <a:spcPct val="90000"/>
              </a:lnSpc>
              <a:buFontTx/>
              <a:buNone/>
            </a:pPr>
            <a:r>
              <a:rPr lang="en-US" smtClean="0"/>
              <a:t>          the TAPE</a:t>
            </a:r>
          </a:p>
          <a:p>
            <a:pPr marL="533400" indent="-533400" eaLnBrk="1" hangingPunct="1">
              <a:lnSpc>
                <a:spcPct val="90000"/>
              </a:lnSpc>
              <a:buFontTx/>
              <a:buNone/>
            </a:pPr>
            <a:endParaRPr lang="en-US" smtClean="0"/>
          </a:p>
          <a:p>
            <a:pPr marL="533400" indent="-533400" eaLnBrk="1" hangingPunct="1">
              <a:lnSpc>
                <a:spcPct val="90000"/>
              </a:lnSpc>
              <a:buFontTx/>
              <a:buNone/>
            </a:pPr>
            <a:endParaRPr lang="en-US" smtClean="0"/>
          </a:p>
          <a:p>
            <a:pPr marL="533400" indent="-533400" eaLnBrk="1" hangingPunct="1">
              <a:lnSpc>
                <a:spcPct val="90000"/>
              </a:lnSpc>
              <a:buFontTx/>
              <a:buNone/>
            </a:pPr>
            <a:endParaRPr lang="en-US" smtClean="0"/>
          </a:p>
          <a:p>
            <a:pPr marL="533400" indent="-533400" eaLnBrk="1" hangingPunct="1">
              <a:lnSpc>
                <a:spcPct val="90000"/>
              </a:lnSpc>
              <a:buFontTx/>
              <a:buNone/>
            </a:pPr>
            <a:r>
              <a:rPr lang="en-US" smtClean="0"/>
              <a:t>      which may have out-edges labeled with letters from </a:t>
            </a:r>
            <a:r>
              <a:rPr lang="en-US" smtClean="0">
                <a:cs typeface="Arial" charset="0"/>
              </a:rPr>
              <a:t>∑</a:t>
            </a:r>
            <a:r>
              <a:rPr lang="en-US" smtClean="0"/>
              <a:t> and the blank character </a:t>
            </a:r>
            <a:r>
              <a:rPr lang="en-US" smtClean="0">
                <a:cs typeface="Arial" charset="0"/>
              </a:rPr>
              <a:t>∆</a:t>
            </a:r>
            <a:r>
              <a:rPr lang="en-US" smtClean="0"/>
              <a:t>, with </a:t>
            </a:r>
            <a:r>
              <a:rPr lang="en-US" b="1" smtClean="0"/>
              <a:t>no restrictions </a:t>
            </a:r>
            <a:r>
              <a:rPr lang="en-US" smtClean="0"/>
              <a:t>on duplication of labels and </a:t>
            </a:r>
            <a:r>
              <a:rPr lang="en-US" b="1" smtClean="0"/>
              <a:t>no requirement </a:t>
            </a:r>
            <a:r>
              <a:rPr lang="en-US" smtClean="0"/>
              <a:t>that there be a label for each letter of </a:t>
            </a:r>
            <a:r>
              <a:rPr lang="en-US" smtClean="0">
                <a:cs typeface="Arial" charset="0"/>
              </a:rPr>
              <a:t>∑</a:t>
            </a:r>
            <a:r>
              <a:rPr lang="en-US" smtClean="0"/>
              <a:t>, or </a:t>
            </a:r>
            <a:r>
              <a:rPr lang="en-US" smtClean="0">
                <a:cs typeface="Arial" charset="0"/>
              </a:rPr>
              <a:t>∆</a:t>
            </a:r>
            <a:r>
              <a:rPr lang="en-US" smtClean="0"/>
              <a:t>.</a:t>
            </a:r>
          </a:p>
        </p:txBody>
      </p:sp>
      <p:pic>
        <p:nvPicPr>
          <p:cNvPr id="29701" name="Picture 4"/>
          <p:cNvPicPr>
            <a:picLocks noChangeAspect="1" noChangeArrowheads="1"/>
          </p:cNvPicPr>
          <p:nvPr/>
        </p:nvPicPr>
        <p:blipFill>
          <a:blip r:embed="rId3" cstate="print"/>
          <a:srcRect/>
          <a:stretch>
            <a:fillRect/>
          </a:stretch>
        </p:blipFill>
        <p:spPr bwMode="auto">
          <a:xfrm>
            <a:off x="3581400" y="2667000"/>
            <a:ext cx="2286000" cy="1038225"/>
          </a:xfrm>
          <a:prstGeom prst="rect">
            <a:avLst/>
          </a:prstGeom>
          <a:noFill/>
          <a:ln w="9525" algn="ctr">
            <a:noFill/>
            <a:miter lim="800000"/>
            <a:headEnd/>
            <a:tailEnd/>
          </a:ln>
        </p:spPr>
      </p:pic>
    </p:spTree>
  </p:cSld>
  <p:clrMapOvr>
    <a:masterClrMapping/>
  </p:clrMapOvr>
</p:sld>
</file>

<file path=ppt/theme/theme1.xml><?xml version="1.0" encoding="utf-8"?>
<a:theme xmlns:a="http://schemas.openxmlformats.org/drawingml/2006/main" name="1_Lectures">
  <a:themeElements>
    <a:clrScheme name="1_Lect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Lectur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Lect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Lectu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Lectu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Lectu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Lectu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Lectu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Lectu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Lectu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Lectu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Lectu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Lectu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Lectu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Finite Automata</Template>
  <TotalTime>2141</TotalTime>
  <Words>1061</Words>
  <Application>Microsoft Office PowerPoint</Application>
  <PresentationFormat>On-screen Show (4:3)</PresentationFormat>
  <Paragraphs>129</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1_Lectures</vt:lpstr>
      <vt:lpstr>Pushdown Automata</vt:lpstr>
      <vt:lpstr>Deterministic VS Non-Deterministic PDA</vt:lpstr>
      <vt:lpstr>Slide 3</vt:lpstr>
      <vt:lpstr>Example</vt:lpstr>
      <vt:lpstr>Slide 5</vt:lpstr>
      <vt:lpstr>Slide 6</vt:lpstr>
      <vt:lpstr>Defining the PDA</vt:lpstr>
      <vt:lpstr>Defining the PDA (contd.)</vt:lpstr>
      <vt:lpstr>Slide 9</vt:lpstr>
      <vt:lpstr>Defining PDA (Contd.)</vt:lpstr>
      <vt:lpstr>Defining the PDA (Contd.)</vt:lpstr>
      <vt:lpstr>Theorem 28</vt:lpstr>
      <vt:lpstr>Theorem 29</vt:lpstr>
      <vt:lpstr>Proof of Theorem 29</vt:lpstr>
      <vt:lpstr>Proof of Theorem 29 (Contd.)</vt:lpstr>
    </vt:vector>
  </TitlesOfParts>
  <Company>FAST-NU, Islamabad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Pumping Lemma</dc:title>
  <dc:creator>Muhammad Amjad Iqbal</dc:creator>
  <cp:lastModifiedBy>Waseem Shahazad</cp:lastModifiedBy>
  <cp:revision>537</cp:revision>
  <dcterms:created xsi:type="dcterms:W3CDTF">2008-09-14T08:51:51Z</dcterms:created>
  <dcterms:modified xsi:type="dcterms:W3CDTF">2013-11-08T06:45:06Z</dcterms:modified>
</cp:coreProperties>
</file>