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3"/>
  </p:notesMasterIdLst>
  <p:sldIdLst>
    <p:sldId id="256" r:id="rId2"/>
    <p:sldId id="316" r:id="rId3"/>
    <p:sldId id="317" r:id="rId4"/>
    <p:sldId id="318" r:id="rId5"/>
    <p:sldId id="319" r:id="rId6"/>
    <p:sldId id="312" r:id="rId7"/>
    <p:sldId id="321" r:id="rId8"/>
    <p:sldId id="322" r:id="rId9"/>
    <p:sldId id="323" r:id="rId10"/>
    <p:sldId id="324" r:id="rId11"/>
    <p:sldId id="325" r:id="rId12"/>
    <p:sldId id="380" r:id="rId13"/>
    <p:sldId id="326" r:id="rId14"/>
    <p:sldId id="328" r:id="rId15"/>
    <p:sldId id="329" r:id="rId16"/>
    <p:sldId id="327" r:id="rId17"/>
    <p:sldId id="386" r:id="rId18"/>
    <p:sldId id="382" r:id="rId19"/>
    <p:sldId id="383" r:id="rId20"/>
    <p:sldId id="384" r:id="rId21"/>
    <p:sldId id="385"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1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7302E6E-9436-47F5-912B-E0C6CBA0E97A}" type="slidenum">
              <a:rPr lang="en-US"/>
              <a:pPr>
                <a:defRPr/>
              </a:pPr>
              <a:t>‹#›</a:t>
            </a:fld>
            <a:endParaRPr lang="en-US"/>
          </a:p>
        </p:txBody>
      </p:sp>
    </p:spTree>
    <p:extLst>
      <p:ext uri="{BB962C8B-B14F-4D97-AF65-F5344CB8AC3E}">
        <p14:creationId xmlns:p14="http://schemas.microsoft.com/office/powerpoint/2010/main" val="3825981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Slide Number Placeholder 3"/>
          <p:cNvSpPr>
            <a:spLocks noGrp="1"/>
          </p:cNvSpPr>
          <p:nvPr>
            <p:ph type="sldNum" sz="quarter" idx="5"/>
          </p:nvPr>
        </p:nvSpPr>
        <p:spPr>
          <a:noFill/>
        </p:spPr>
        <p:txBody>
          <a:bodyPr/>
          <a:lstStyle/>
          <a:p>
            <a:fld id="{7D5744DF-394A-42BF-A04A-CE07B004D74B}"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en-US" smtClean="0"/>
          </a:p>
        </p:txBody>
      </p:sp>
      <p:sp>
        <p:nvSpPr>
          <p:cNvPr id="102404" name="Slide Number Placeholder 3"/>
          <p:cNvSpPr>
            <a:spLocks noGrp="1"/>
          </p:cNvSpPr>
          <p:nvPr>
            <p:ph type="sldNum" sz="quarter" idx="5"/>
          </p:nvPr>
        </p:nvSpPr>
        <p:spPr>
          <a:noFill/>
        </p:spPr>
        <p:txBody>
          <a:bodyPr/>
          <a:lstStyle/>
          <a:p>
            <a:fld id="{1EB7480E-E343-46F6-A0E8-2B034CF7BDC7}"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en-US" smtClean="0"/>
          </a:p>
        </p:txBody>
      </p:sp>
      <p:sp>
        <p:nvSpPr>
          <p:cNvPr id="103428" name="Slide Number Placeholder 3"/>
          <p:cNvSpPr>
            <a:spLocks noGrp="1"/>
          </p:cNvSpPr>
          <p:nvPr>
            <p:ph type="sldNum" sz="quarter" idx="5"/>
          </p:nvPr>
        </p:nvSpPr>
        <p:spPr>
          <a:noFill/>
        </p:spPr>
        <p:txBody>
          <a:bodyPr/>
          <a:lstStyle/>
          <a:p>
            <a:fld id="{A010EE9A-B629-44A0-98CD-B3A1BFD05E15}"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en-US" smtClean="0"/>
          </a:p>
        </p:txBody>
      </p:sp>
      <p:sp>
        <p:nvSpPr>
          <p:cNvPr id="103428" name="Slide Number Placeholder 3"/>
          <p:cNvSpPr>
            <a:spLocks noGrp="1"/>
          </p:cNvSpPr>
          <p:nvPr>
            <p:ph type="sldNum" sz="quarter" idx="5"/>
          </p:nvPr>
        </p:nvSpPr>
        <p:spPr>
          <a:noFill/>
        </p:spPr>
        <p:txBody>
          <a:bodyPr/>
          <a:lstStyle/>
          <a:p>
            <a:fld id="{A010EE9A-B629-44A0-98CD-B3A1BFD05E15}"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en-US" smtClean="0"/>
          </a:p>
        </p:txBody>
      </p:sp>
      <p:sp>
        <p:nvSpPr>
          <p:cNvPr id="104452" name="Slide Number Placeholder 3"/>
          <p:cNvSpPr>
            <a:spLocks noGrp="1"/>
          </p:cNvSpPr>
          <p:nvPr>
            <p:ph type="sldNum" sz="quarter" idx="5"/>
          </p:nvPr>
        </p:nvSpPr>
        <p:spPr>
          <a:noFill/>
        </p:spPr>
        <p:txBody>
          <a:bodyPr/>
          <a:lstStyle/>
          <a:p>
            <a:fld id="{F71A7E9F-A80B-4903-A200-36CC0809C9F0}"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en-US" smtClean="0"/>
          </a:p>
        </p:txBody>
      </p:sp>
      <p:sp>
        <p:nvSpPr>
          <p:cNvPr id="105476" name="Slide Number Placeholder 3"/>
          <p:cNvSpPr>
            <a:spLocks noGrp="1"/>
          </p:cNvSpPr>
          <p:nvPr>
            <p:ph type="sldNum" sz="quarter" idx="5"/>
          </p:nvPr>
        </p:nvSpPr>
        <p:spPr>
          <a:noFill/>
        </p:spPr>
        <p:txBody>
          <a:bodyPr/>
          <a:lstStyle/>
          <a:p>
            <a:fld id="{F3D0F68B-33E9-4639-B496-F2DA95E6FEFD}"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en-US" smtClean="0"/>
          </a:p>
        </p:txBody>
      </p:sp>
      <p:sp>
        <p:nvSpPr>
          <p:cNvPr id="106500" name="Slide Number Placeholder 3"/>
          <p:cNvSpPr>
            <a:spLocks noGrp="1"/>
          </p:cNvSpPr>
          <p:nvPr>
            <p:ph type="sldNum" sz="quarter" idx="5"/>
          </p:nvPr>
        </p:nvSpPr>
        <p:spPr>
          <a:noFill/>
        </p:spPr>
        <p:txBody>
          <a:bodyPr/>
          <a:lstStyle/>
          <a:p>
            <a:fld id="{10186B2D-15DD-443D-A952-83D0E0002620}"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endParaRPr lang="en-US" smtClean="0"/>
          </a:p>
        </p:txBody>
      </p:sp>
      <p:sp>
        <p:nvSpPr>
          <p:cNvPr id="107524" name="Slide Number Placeholder 3"/>
          <p:cNvSpPr>
            <a:spLocks noGrp="1"/>
          </p:cNvSpPr>
          <p:nvPr>
            <p:ph type="sldNum" sz="quarter" idx="5"/>
          </p:nvPr>
        </p:nvSpPr>
        <p:spPr>
          <a:noFill/>
        </p:spPr>
        <p:txBody>
          <a:bodyPr/>
          <a:lstStyle/>
          <a:p>
            <a:fld id="{5433FC74-AED1-48F1-A950-11CC0CF492EF}"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US" smtClean="0"/>
          </a:p>
        </p:txBody>
      </p:sp>
      <p:sp>
        <p:nvSpPr>
          <p:cNvPr id="90116" name="Slide Number Placeholder 3"/>
          <p:cNvSpPr>
            <a:spLocks noGrp="1"/>
          </p:cNvSpPr>
          <p:nvPr>
            <p:ph type="sldNum" sz="quarter" idx="5"/>
          </p:nvPr>
        </p:nvSpPr>
        <p:spPr>
          <a:noFill/>
        </p:spPr>
        <p:txBody>
          <a:bodyPr/>
          <a:lstStyle/>
          <a:p>
            <a:fld id="{3F1EDE58-8EA2-499D-B6A4-DB88CB3E228D}" type="slidenum">
              <a:rPr lang="en-US" smtClean="0"/>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endParaRPr lang="en-US" smtClean="0"/>
          </a:p>
        </p:txBody>
      </p:sp>
      <p:sp>
        <p:nvSpPr>
          <p:cNvPr id="91140" name="Slide Number Placeholder 3"/>
          <p:cNvSpPr>
            <a:spLocks noGrp="1"/>
          </p:cNvSpPr>
          <p:nvPr>
            <p:ph type="sldNum" sz="quarter" idx="5"/>
          </p:nvPr>
        </p:nvSpPr>
        <p:spPr>
          <a:noFill/>
        </p:spPr>
        <p:txBody>
          <a:bodyPr/>
          <a:lstStyle/>
          <a:p>
            <a:fld id="{B3F7E1BB-A17B-40F6-81B1-495888B13BBB}" type="slidenum">
              <a:rPr lang="en-US" smtClean="0"/>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en-US" smtClean="0"/>
          </a:p>
        </p:txBody>
      </p:sp>
      <p:sp>
        <p:nvSpPr>
          <p:cNvPr id="92164" name="Slide Number Placeholder 3"/>
          <p:cNvSpPr>
            <a:spLocks noGrp="1"/>
          </p:cNvSpPr>
          <p:nvPr>
            <p:ph type="sldNum" sz="quarter" idx="5"/>
          </p:nvPr>
        </p:nvSpPr>
        <p:spPr>
          <a:noFill/>
        </p:spPr>
        <p:txBody>
          <a:bodyPr/>
          <a:lstStyle/>
          <a:p>
            <a:fld id="{642CAE76-2AC1-48DB-AC32-BCA9A91517A1}" type="slidenum">
              <a:rPr lang="en-US" smtClean="0"/>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smtClean="0"/>
          </a:p>
        </p:txBody>
      </p:sp>
      <p:sp>
        <p:nvSpPr>
          <p:cNvPr id="94212" name="Slide Number Placeholder 3"/>
          <p:cNvSpPr>
            <a:spLocks noGrp="1"/>
          </p:cNvSpPr>
          <p:nvPr>
            <p:ph type="sldNum" sz="quarter" idx="5"/>
          </p:nvPr>
        </p:nvSpPr>
        <p:spPr>
          <a:noFill/>
        </p:spPr>
        <p:txBody>
          <a:bodyPr/>
          <a:lstStyle/>
          <a:p>
            <a:fld id="{0E7301BC-EDB5-4804-B662-3857807D5435}"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smtClean="0"/>
          </a:p>
        </p:txBody>
      </p:sp>
      <p:sp>
        <p:nvSpPr>
          <p:cNvPr id="93188" name="Slide Number Placeholder 3"/>
          <p:cNvSpPr>
            <a:spLocks noGrp="1"/>
          </p:cNvSpPr>
          <p:nvPr>
            <p:ph type="sldNum" sz="quarter" idx="5"/>
          </p:nvPr>
        </p:nvSpPr>
        <p:spPr>
          <a:noFill/>
        </p:spPr>
        <p:txBody>
          <a:bodyPr/>
          <a:lstStyle/>
          <a:p>
            <a:fld id="{0D3E9835-7FD1-4D8C-8038-697CE5AC6853}" type="slidenum">
              <a:rPr lang="en-US" smtClean="0"/>
              <a:pPr/>
              <a:t>21</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smtClean="0"/>
          </a:p>
        </p:txBody>
      </p:sp>
      <p:sp>
        <p:nvSpPr>
          <p:cNvPr id="95236" name="Slide Number Placeholder 3"/>
          <p:cNvSpPr>
            <a:spLocks noGrp="1"/>
          </p:cNvSpPr>
          <p:nvPr>
            <p:ph type="sldNum" sz="quarter" idx="5"/>
          </p:nvPr>
        </p:nvSpPr>
        <p:spPr>
          <a:noFill/>
        </p:spPr>
        <p:txBody>
          <a:bodyPr/>
          <a:lstStyle/>
          <a:p>
            <a:fld id="{715AF8AF-D5D8-47B6-AAC4-D222B21B70BF}"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en-US" smtClean="0"/>
          </a:p>
        </p:txBody>
      </p:sp>
      <p:sp>
        <p:nvSpPr>
          <p:cNvPr id="96260" name="Slide Number Placeholder 3"/>
          <p:cNvSpPr>
            <a:spLocks noGrp="1"/>
          </p:cNvSpPr>
          <p:nvPr>
            <p:ph type="sldNum" sz="quarter" idx="5"/>
          </p:nvPr>
        </p:nvSpPr>
        <p:spPr>
          <a:noFill/>
        </p:spPr>
        <p:txBody>
          <a:bodyPr/>
          <a:lstStyle/>
          <a:p>
            <a:fld id="{1360C516-81BE-4773-A117-2298083D9BB2}"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en-US" smtClean="0"/>
          </a:p>
        </p:txBody>
      </p:sp>
      <p:sp>
        <p:nvSpPr>
          <p:cNvPr id="97284" name="Slide Number Placeholder 3"/>
          <p:cNvSpPr>
            <a:spLocks noGrp="1"/>
          </p:cNvSpPr>
          <p:nvPr>
            <p:ph type="sldNum" sz="quarter" idx="5"/>
          </p:nvPr>
        </p:nvSpPr>
        <p:spPr>
          <a:noFill/>
        </p:spPr>
        <p:txBody>
          <a:bodyPr/>
          <a:lstStyle/>
          <a:p>
            <a:fld id="{9525FFDE-F160-412E-B9B5-8D15C639EDEF}" type="slidenum">
              <a:rPr lang="en-US" smtClean="0"/>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en-US" smtClean="0"/>
          </a:p>
        </p:txBody>
      </p:sp>
      <p:sp>
        <p:nvSpPr>
          <p:cNvPr id="98308" name="Slide Number Placeholder 3"/>
          <p:cNvSpPr>
            <a:spLocks noGrp="1"/>
          </p:cNvSpPr>
          <p:nvPr>
            <p:ph type="sldNum" sz="quarter" idx="5"/>
          </p:nvPr>
        </p:nvSpPr>
        <p:spPr>
          <a:noFill/>
        </p:spPr>
        <p:txBody>
          <a:bodyPr/>
          <a:lstStyle/>
          <a:p>
            <a:fld id="{1C04728A-7868-4A31-9793-68A088EE1D24}" type="slidenum">
              <a:rPr lang="en-US" smtClean="0"/>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en-US" smtClean="0"/>
          </a:p>
        </p:txBody>
      </p:sp>
      <p:sp>
        <p:nvSpPr>
          <p:cNvPr id="99332" name="Slide Number Placeholder 3"/>
          <p:cNvSpPr>
            <a:spLocks noGrp="1"/>
          </p:cNvSpPr>
          <p:nvPr>
            <p:ph type="sldNum" sz="quarter" idx="5"/>
          </p:nvPr>
        </p:nvSpPr>
        <p:spPr>
          <a:noFill/>
        </p:spPr>
        <p:txBody>
          <a:bodyPr/>
          <a:lstStyle/>
          <a:p>
            <a:fld id="{A6F86771-68E9-4247-94D1-C7B1DBDE629F}"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US" smtClean="0"/>
          </a:p>
        </p:txBody>
      </p:sp>
      <p:sp>
        <p:nvSpPr>
          <p:cNvPr id="100356" name="Slide Number Placeholder 3"/>
          <p:cNvSpPr>
            <a:spLocks noGrp="1"/>
          </p:cNvSpPr>
          <p:nvPr>
            <p:ph type="sldNum" sz="quarter" idx="5"/>
          </p:nvPr>
        </p:nvSpPr>
        <p:spPr>
          <a:noFill/>
        </p:spPr>
        <p:txBody>
          <a:bodyPr/>
          <a:lstStyle/>
          <a:p>
            <a:fld id="{4BEE8A7A-3548-4DA6-84BE-A41E35AF4160}"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smtClean="0"/>
          </a:p>
        </p:txBody>
      </p:sp>
      <p:sp>
        <p:nvSpPr>
          <p:cNvPr id="101380" name="Slide Number Placeholder 3"/>
          <p:cNvSpPr>
            <a:spLocks noGrp="1"/>
          </p:cNvSpPr>
          <p:nvPr>
            <p:ph type="sldNum" sz="quarter" idx="5"/>
          </p:nvPr>
        </p:nvSpPr>
        <p:spPr>
          <a:noFill/>
        </p:spPr>
        <p:txBody>
          <a:bodyPr/>
          <a:lstStyle/>
          <a:p>
            <a:fld id="{1914C439-6325-4A68-B875-2CBC9D1212C9}"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BD7D4AF-605C-4205-987C-694ACBD2AF1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F958478C-70BB-4ABD-B71E-E97081502D8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FAD36C51-FD96-4F5E-A904-9CE2F51821A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4038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33800"/>
            <a:ext cx="4038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8"/>
          <p:cNvSpPr>
            <a:spLocks noGrp="1" noChangeArrowheads="1"/>
          </p:cNvSpPr>
          <p:nvPr>
            <p:ph type="sldNum" sz="quarter" idx="12"/>
          </p:nvPr>
        </p:nvSpPr>
        <p:spPr>
          <a:ln/>
        </p:spPr>
        <p:txBody>
          <a:bodyPr/>
          <a:lstStyle>
            <a:lvl1pPr>
              <a:defRPr/>
            </a:lvl1pPr>
          </a:lstStyle>
          <a:p>
            <a:pPr>
              <a:defRPr/>
            </a:pPr>
            <a:fld id="{81E4C1B0-50B0-46CF-A2BC-C8D2E10BEB4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2192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E2DAFFAA-8520-4EA9-9B9E-4DF205BBD11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19200"/>
            <a:ext cx="8229600" cy="4876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BFF9E9F8-6E06-49CA-AABF-9CF5711BD7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AB244315-B2ED-45FA-A357-ABB84B6889D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F1B48E89-800D-4F36-BDDD-E023F7574F8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8D9F2B06-0419-4A78-A7DE-05A58D1D02F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66BAFF5D-8872-4362-B7D8-7AA138D89B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CD991590-BADF-4633-8E13-FB6EBEA8BE7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4C8858D7-C6A5-4896-82B9-A464BCA7F99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EF4B9CC-6236-4262-8F0C-6C770FFC9EB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F54E1CD4-969B-40B8-86AD-4C3102B8A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381000"/>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457200" y="1219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4102" name="Text Box 6"/>
          <p:cNvSpPr txBox="1">
            <a:spLocks noChangeArrowheads="1"/>
          </p:cNvSpPr>
          <p:nvPr/>
        </p:nvSpPr>
        <p:spPr bwMode="auto">
          <a:xfrm>
            <a:off x="0" y="0"/>
            <a:ext cx="9144000" cy="369888"/>
          </a:xfrm>
          <a:prstGeom prst="rect">
            <a:avLst/>
          </a:prstGeom>
          <a:solidFill>
            <a:srgbClr val="99CCFF"/>
          </a:solidFill>
          <a:ln w="9525">
            <a:solidFill>
              <a:srgbClr val="000000"/>
            </a:solidFill>
            <a:miter lim="800000"/>
            <a:headEnd/>
            <a:tailEnd/>
          </a:ln>
          <a:effectLst/>
        </p:spPr>
        <p:txBody>
          <a:bodyPr>
            <a:spAutoFit/>
          </a:bodyPr>
          <a:lstStyle/>
          <a:p>
            <a:pPr>
              <a:spcBef>
                <a:spcPct val="50000"/>
              </a:spcBef>
              <a:defRPr/>
            </a:pPr>
            <a:r>
              <a:rPr lang="en-US" b="1" dirty="0"/>
              <a:t>Lecture </a:t>
            </a:r>
            <a:r>
              <a:rPr lang="en-US" b="1" dirty="0" smtClean="0"/>
              <a:t>19: </a:t>
            </a:r>
            <a:r>
              <a:rPr lang="en-US" b="1" dirty="0"/>
              <a:t>				         	        Theory </a:t>
            </a:r>
            <a:r>
              <a:rPr lang="en-US" b="1"/>
              <a:t>of </a:t>
            </a:r>
            <a:r>
              <a:rPr lang="en-US" b="1" smtClean="0"/>
              <a:t>Automata</a:t>
            </a:r>
            <a:r>
              <a:rPr lang="en-US" b="1" smtClean="0">
                <a:solidFill>
                  <a:schemeClr val="tx2"/>
                </a:solidFill>
              </a:rPr>
              <a:t>:2013</a:t>
            </a:r>
            <a:endParaRPr lang="en-US" b="1" dirty="0">
              <a:solidFill>
                <a:schemeClr val="tx2"/>
              </a:solidFill>
            </a:endParaRPr>
          </a:p>
        </p:txBody>
      </p:sp>
      <p:sp>
        <p:nvSpPr>
          <p:cNvPr id="4103" name="Text Box 7"/>
          <p:cNvSpPr txBox="1">
            <a:spLocks noChangeArrowheads="1"/>
          </p:cNvSpPr>
          <p:nvPr/>
        </p:nvSpPr>
        <p:spPr bwMode="auto">
          <a:xfrm>
            <a:off x="304800" y="6324600"/>
            <a:ext cx="8534400" cy="314325"/>
          </a:xfrm>
          <a:prstGeom prst="rect">
            <a:avLst/>
          </a:prstGeom>
          <a:solidFill>
            <a:srgbClr val="99CCFF"/>
          </a:solidFill>
          <a:ln w="9525">
            <a:solidFill>
              <a:srgbClr val="000000"/>
            </a:solidFill>
            <a:miter lim="800000"/>
            <a:headEnd/>
            <a:tailEnd/>
          </a:ln>
          <a:effectLst/>
        </p:spPr>
        <p:txBody>
          <a:bodyPr>
            <a:spAutoFit/>
          </a:bodyPr>
          <a:lstStyle/>
          <a:p>
            <a:pPr algn="ctr">
              <a:spcBef>
                <a:spcPct val="50000"/>
              </a:spcBef>
              <a:defRPr/>
            </a:pPr>
            <a:r>
              <a:rPr lang="en-US" sz="1400" b="1"/>
              <a:t>National University of Computer and Emerging Sciences, FAST, Islamabad</a:t>
            </a:r>
          </a:p>
        </p:txBody>
      </p:sp>
      <p:sp>
        <p:nvSpPr>
          <p:cNvPr id="4104" name="Rectangle 8"/>
          <p:cNvSpPr>
            <a:spLocks noGrp="1" noChangeArrowheads="1"/>
          </p:cNvSpPr>
          <p:nvPr>
            <p:ph type="sldNum" sz="quarter" idx="4"/>
          </p:nvPr>
        </p:nvSpPr>
        <p:spPr bwMode="auto">
          <a:xfrm>
            <a:off x="6553200" y="6324600"/>
            <a:ext cx="2286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00C9152-E082-4F55-927D-5D3E2CEC1ED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iming>
    <p:tnLst>
      <p:par>
        <p:cTn id="1" dur="indefinite" restart="never" nodeType="tmRoot"/>
      </p:par>
    </p:tnLst>
  </p:timing>
  <p:hf hdr="0" ftr="0" dt="0"/>
  <p:txStyles>
    <p:titleStyle>
      <a:lvl1pPr algn="ctr" rtl="0" eaLnBrk="0" fontAlgn="base" hangingPunct="0">
        <a:spcBef>
          <a:spcPct val="0"/>
        </a:spcBef>
        <a:spcAft>
          <a:spcPct val="0"/>
        </a:spcAft>
        <a:defRPr sz="3600">
          <a:solidFill>
            <a:schemeClr val="hlink"/>
          </a:solidFill>
          <a:latin typeface="+mj-lt"/>
          <a:ea typeface="+mj-ea"/>
          <a:cs typeface="+mj-cs"/>
        </a:defRPr>
      </a:lvl1pPr>
      <a:lvl2pPr algn="ctr" rtl="0" eaLnBrk="0" fontAlgn="base" hangingPunct="0">
        <a:spcBef>
          <a:spcPct val="0"/>
        </a:spcBef>
        <a:spcAft>
          <a:spcPct val="0"/>
        </a:spcAft>
        <a:defRPr sz="3600">
          <a:solidFill>
            <a:schemeClr val="hlink"/>
          </a:solidFill>
          <a:latin typeface="Arial" charset="0"/>
        </a:defRPr>
      </a:lvl2pPr>
      <a:lvl3pPr algn="ctr" rtl="0" eaLnBrk="0" fontAlgn="base" hangingPunct="0">
        <a:spcBef>
          <a:spcPct val="0"/>
        </a:spcBef>
        <a:spcAft>
          <a:spcPct val="0"/>
        </a:spcAft>
        <a:defRPr sz="3600">
          <a:solidFill>
            <a:schemeClr val="hlink"/>
          </a:solidFill>
          <a:latin typeface="Arial" charset="0"/>
        </a:defRPr>
      </a:lvl3pPr>
      <a:lvl4pPr algn="ctr" rtl="0" eaLnBrk="0" fontAlgn="base" hangingPunct="0">
        <a:spcBef>
          <a:spcPct val="0"/>
        </a:spcBef>
        <a:spcAft>
          <a:spcPct val="0"/>
        </a:spcAft>
        <a:defRPr sz="3600">
          <a:solidFill>
            <a:schemeClr val="hlink"/>
          </a:solidFill>
          <a:latin typeface="Arial" charset="0"/>
        </a:defRPr>
      </a:lvl4pPr>
      <a:lvl5pPr algn="ctr" rtl="0" eaLnBrk="0" fontAlgn="base" hangingPunct="0">
        <a:spcBef>
          <a:spcPct val="0"/>
        </a:spcBef>
        <a:spcAft>
          <a:spcPct val="0"/>
        </a:spcAft>
        <a:defRPr sz="3600">
          <a:solidFill>
            <a:schemeClr val="hlink"/>
          </a:solidFill>
          <a:latin typeface="Arial" charset="0"/>
        </a:defRPr>
      </a:lvl5pPr>
      <a:lvl6pPr marL="457200" algn="ctr" rtl="0" fontAlgn="base">
        <a:spcBef>
          <a:spcPct val="0"/>
        </a:spcBef>
        <a:spcAft>
          <a:spcPct val="0"/>
        </a:spcAft>
        <a:defRPr sz="3600">
          <a:solidFill>
            <a:schemeClr val="hlink"/>
          </a:solidFill>
          <a:latin typeface="Arial" charset="0"/>
        </a:defRPr>
      </a:lvl6pPr>
      <a:lvl7pPr marL="914400" algn="ctr" rtl="0" fontAlgn="base">
        <a:spcBef>
          <a:spcPct val="0"/>
        </a:spcBef>
        <a:spcAft>
          <a:spcPct val="0"/>
        </a:spcAft>
        <a:defRPr sz="3600">
          <a:solidFill>
            <a:schemeClr val="hlink"/>
          </a:solidFill>
          <a:latin typeface="Arial" charset="0"/>
        </a:defRPr>
      </a:lvl7pPr>
      <a:lvl8pPr marL="1371600" algn="ctr" rtl="0" fontAlgn="base">
        <a:spcBef>
          <a:spcPct val="0"/>
        </a:spcBef>
        <a:spcAft>
          <a:spcPct val="0"/>
        </a:spcAft>
        <a:defRPr sz="3600">
          <a:solidFill>
            <a:schemeClr val="hlink"/>
          </a:solidFill>
          <a:latin typeface="Arial" charset="0"/>
        </a:defRPr>
      </a:lvl8pPr>
      <a:lvl9pPr marL="1828800" algn="ctr" rtl="0" fontAlgn="base">
        <a:spcBef>
          <a:spcPct val="0"/>
        </a:spcBef>
        <a:spcAft>
          <a:spcPct val="0"/>
        </a:spcAft>
        <a:defRPr sz="3600">
          <a:solidFill>
            <a:schemeClr val="hlink"/>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85800" y="2514601"/>
            <a:ext cx="7772400" cy="2209800"/>
          </a:xfrm>
        </p:spPr>
        <p:txBody>
          <a:bodyPr/>
          <a:lstStyle/>
          <a:p>
            <a:pPr eaLnBrk="1" hangingPunct="1"/>
            <a:r>
              <a:rPr lang="en-US" dirty="0" smtClean="0"/>
              <a:t>Context Free Grammars</a:t>
            </a:r>
            <a:br>
              <a:rPr lang="en-US" dirty="0" smtClean="0"/>
            </a:br>
            <a:r>
              <a:rPr lang="en-US" dirty="0" smtClean="0"/>
              <a:t>for </a:t>
            </a:r>
            <a:r>
              <a:rPr lang="en-US" dirty="0"/>
              <a:t/>
            </a:r>
            <a:br>
              <a:rPr lang="en-US" dirty="0"/>
            </a:br>
            <a:r>
              <a:rPr lang="en-US" dirty="0" smtClean="0">
                <a:solidFill>
                  <a:srgbClr val="FF0000"/>
                </a:solidFill>
              </a:rPr>
              <a:t>Regular Languages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B01CC7AE-7B7B-4A54-A063-4DFF64041F49}" type="slidenum">
              <a:rPr lang="en-US" smtClean="0"/>
              <a:pPr/>
              <a:t>10</a:t>
            </a:fld>
            <a:endParaRPr lang="en-US" smtClean="0"/>
          </a:p>
        </p:txBody>
      </p:sp>
      <p:sp>
        <p:nvSpPr>
          <p:cNvPr id="47107" name="Rectangle 2"/>
          <p:cNvSpPr>
            <a:spLocks noGrp="1" noChangeArrowheads="1"/>
          </p:cNvSpPr>
          <p:nvPr>
            <p:ph type="title"/>
          </p:nvPr>
        </p:nvSpPr>
        <p:spPr/>
        <p:txBody>
          <a:bodyPr/>
          <a:lstStyle/>
          <a:p>
            <a:pPr eaLnBrk="1" hangingPunct="1"/>
            <a:r>
              <a:rPr lang="en-US" sz="3200" smtClean="0"/>
              <a:t>Killing </a:t>
            </a:r>
            <a:r>
              <a:rPr lang="el-GR" sz="3200" smtClean="0">
                <a:cs typeface="Arial" charset="0"/>
              </a:rPr>
              <a:t>Λ</a:t>
            </a:r>
            <a:r>
              <a:rPr lang="en-US" sz="3200" smtClean="0">
                <a:cs typeface="Arial" charset="0"/>
              </a:rPr>
              <a:t>-Productions</a:t>
            </a:r>
            <a:endParaRPr lang="el-GR" sz="3200" smtClean="0">
              <a:cs typeface="Arial" charset="0"/>
            </a:endParaRPr>
          </a:p>
        </p:txBody>
      </p:sp>
      <p:sp>
        <p:nvSpPr>
          <p:cNvPr id="47108" name="Rectangle 3"/>
          <p:cNvSpPr>
            <a:spLocks noGrp="1" noChangeArrowheads="1"/>
          </p:cNvSpPr>
          <p:nvPr>
            <p:ph type="body" idx="1"/>
          </p:nvPr>
        </p:nvSpPr>
        <p:spPr/>
        <p:txBody>
          <a:bodyPr/>
          <a:lstStyle/>
          <a:p>
            <a:pPr eaLnBrk="1" hangingPunct="1">
              <a:buFontTx/>
              <a:buNone/>
            </a:pPr>
            <a:r>
              <a:rPr lang="el-GR" dirty="0" smtClean="0">
                <a:cs typeface="Arial" charset="0"/>
              </a:rPr>
              <a:t>Λ</a:t>
            </a:r>
            <a:r>
              <a:rPr lang="en-US" dirty="0" smtClean="0">
                <a:cs typeface="Arial" charset="0"/>
              </a:rPr>
              <a:t>-Productions</a:t>
            </a:r>
            <a:r>
              <a:rPr lang="en-US" dirty="0">
                <a:cs typeface="Arial" charset="0"/>
              </a:rPr>
              <a:t> </a:t>
            </a:r>
            <a:r>
              <a:rPr lang="en-US" dirty="0" smtClean="0">
                <a:cs typeface="Arial" charset="0"/>
              </a:rPr>
              <a:t>and </a:t>
            </a:r>
            <a:r>
              <a:rPr lang="en-US" b="1" dirty="0" smtClean="0">
                <a:solidFill>
                  <a:srgbClr val="FF0000"/>
                </a:solidFill>
                <a:cs typeface="Arial" charset="0"/>
              </a:rPr>
              <a:t>nullable</a:t>
            </a:r>
            <a:r>
              <a:rPr lang="en-US" dirty="0" smtClean="0">
                <a:cs typeface="Arial" charset="0"/>
              </a:rPr>
              <a:t> </a:t>
            </a:r>
            <a:r>
              <a:rPr lang="en-US" dirty="0">
                <a:cs typeface="Arial" charset="0"/>
              </a:rPr>
              <a:t>v</a:t>
            </a:r>
            <a:r>
              <a:rPr lang="en-US" dirty="0" smtClean="0">
                <a:cs typeface="Arial" charset="0"/>
              </a:rPr>
              <a:t>ariables</a:t>
            </a:r>
          </a:p>
          <a:p>
            <a:pPr eaLnBrk="1" hangingPunct="1">
              <a:buFontTx/>
              <a:buNone/>
            </a:pPr>
            <a:r>
              <a:rPr lang="en-US" dirty="0" smtClean="0">
                <a:cs typeface="Arial" charset="0"/>
              </a:rPr>
              <a:t>In a given CFG, we call a non-terminal N </a:t>
            </a:r>
            <a:r>
              <a:rPr lang="en-US" sz="3200" b="1" dirty="0" smtClean="0">
                <a:solidFill>
                  <a:srgbClr val="FF0000"/>
                </a:solidFill>
                <a:cs typeface="Arial" charset="0"/>
              </a:rPr>
              <a:t>nullable</a:t>
            </a:r>
          </a:p>
          <a:p>
            <a:pPr eaLnBrk="1" hangingPunct="1">
              <a:buFontTx/>
              <a:buNone/>
            </a:pPr>
            <a:r>
              <a:rPr lang="en-US" dirty="0" smtClean="0">
                <a:cs typeface="Arial" charset="0"/>
              </a:rPr>
              <a:t>if there is a production N </a:t>
            </a:r>
            <a:r>
              <a:rPr lang="en-US" dirty="0" smtClean="0">
                <a:cs typeface="Arial" charset="0"/>
                <a:sym typeface="Wingdings" pitchFamily="2" charset="2"/>
              </a:rPr>
              <a:t> </a:t>
            </a:r>
            <a:r>
              <a:rPr lang="el-GR" dirty="0" smtClean="0">
                <a:cs typeface="Arial" charset="0"/>
              </a:rPr>
              <a:t>Λ</a:t>
            </a:r>
            <a:r>
              <a:rPr lang="en-US" dirty="0" smtClean="0">
                <a:cs typeface="Arial" charset="0"/>
              </a:rPr>
              <a:t>, or there is a</a:t>
            </a:r>
          </a:p>
          <a:p>
            <a:pPr eaLnBrk="1" hangingPunct="1">
              <a:buFontTx/>
              <a:buNone/>
            </a:pPr>
            <a:r>
              <a:rPr lang="en-US" dirty="0" smtClean="0">
                <a:cs typeface="Arial" charset="0"/>
              </a:rPr>
              <a:t>derivation that starts at N and lead to a </a:t>
            </a:r>
            <a:r>
              <a:rPr lang="el-GR" dirty="0" smtClean="0">
                <a:cs typeface="Arial" charset="0"/>
              </a:rPr>
              <a:t>Λ</a:t>
            </a:r>
            <a:r>
              <a:rPr lang="en-US" dirty="0" smtClean="0">
                <a:cs typeface="Arial" charset="0"/>
              </a:rPr>
              <a:t>.</a:t>
            </a:r>
          </a:p>
          <a:p>
            <a:pPr eaLnBrk="1" hangingPunct="1">
              <a:buFontTx/>
              <a:buNone/>
            </a:pPr>
            <a:r>
              <a:rPr lang="en-US" dirty="0" smtClean="0">
                <a:cs typeface="Arial" charset="0"/>
              </a:rPr>
              <a:t>		N </a:t>
            </a:r>
            <a:r>
              <a:rPr lang="en-US" dirty="0" smtClean="0">
                <a:cs typeface="Arial" charset="0"/>
                <a:sym typeface="Wingdings" pitchFamily="2" charset="2"/>
              </a:rPr>
              <a:t> ………  </a:t>
            </a:r>
            <a:r>
              <a:rPr lang="el-GR" dirty="0" smtClean="0">
                <a:cs typeface="Arial" charset="0"/>
              </a:rPr>
              <a:t>Λ</a:t>
            </a:r>
            <a:endParaRPr lang="en-US" dirty="0" smtClean="0">
              <a:cs typeface="Arial" charset="0"/>
            </a:endParaRPr>
          </a:p>
          <a:p>
            <a:pPr eaLnBrk="1" hangingPunct="1"/>
            <a:r>
              <a:rPr lang="el-GR" dirty="0" smtClean="0">
                <a:cs typeface="Arial" charset="0"/>
              </a:rPr>
              <a:t>Λ</a:t>
            </a:r>
            <a:r>
              <a:rPr lang="en-US" dirty="0" smtClean="0">
                <a:cs typeface="Arial" charset="0"/>
              </a:rPr>
              <a:t>-Productions are undesirable.</a:t>
            </a:r>
          </a:p>
          <a:p>
            <a:pPr eaLnBrk="1" hangingPunct="1"/>
            <a:r>
              <a:rPr lang="en-US" dirty="0" smtClean="0">
                <a:cs typeface="Arial" charset="0"/>
              </a:rPr>
              <a:t>We can replace </a:t>
            </a:r>
            <a:r>
              <a:rPr lang="el-GR" dirty="0" smtClean="0">
                <a:cs typeface="Arial" charset="0"/>
              </a:rPr>
              <a:t>Λ</a:t>
            </a:r>
            <a:r>
              <a:rPr lang="en-US" dirty="0" smtClean="0">
                <a:cs typeface="Arial" charset="0"/>
              </a:rPr>
              <a:t>-production with appropriate non-</a:t>
            </a:r>
            <a:r>
              <a:rPr lang="el-GR" dirty="0" smtClean="0">
                <a:cs typeface="Arial" charset="0"/>
              </a:rPr>
              <a:t>Λ</a:t>
            </a:r>
            <a:r>
              <a:rPr lang="en-US" dirty="0" smtClean="0">
                <a:cs typeface="Arial" charset="0"/>
              </a:rPr>
              <a:t> productions.</a:t>
            </a:r>
          </a:p>
          <a:p>
            <a:pPr eaLnBrk="1" hangingPunct="1"/>
            <a:endParaRPr lang="en-US" dirty="0" smtClean="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D4E3120B-07AA-46BF-A345-0BC85A3031C8}" type="slidenum">
              <a:rPr lang="en-US" smtClean="0"/>
              <a:pPr/>
              <a:t>11</a:t>
            </a:fld>
            <a:endParaRPr lang="en-US" smtClean="0"/>
          </a:p>
        </p:txBody>
      </p:sp>
      <p:sp>
        <p:nvSpPr>
          <p:cNvPr id="48131" name="Rectangle 2"/>
          <p:cNvSpPr>
            <a:spLocks noGrp="1" noChangeArrowheads="1"/>
          </p:cNvSpPr>
          <p:nvPr>
            <p:ph type="title"/>
          </p:nvPr>
        </p:nvSpPr>
        <p:spPr/>
        <p:txBody>
          <a:bodyPr/>
          <a:lstStyle/>
          <a:p>
            <a:pPr eaLnBrk="1" hangingPunct="1"/>
            <a:r>
              <a:rPr lang="en-US" sz="3200" smtClean="0"/>
              <a:t>Theorem 23</a:t>
            </a:r>
          </a:p>
        </p:txBody>
      </p:sp>
      <p:sp>
        <p:nvSpPr>
          <p:cNvPr id="119811" name="Rectangle 3"/>
          <p:cNvSpPr>
            <a:spLocks noGrp="1" noChangeArrowheads="1"/>
          </p:cNvSpPr>
          <p:nvPr>
            <p:ph type="body" idx="1"/>
          </p:nvPr>
        </p:nvSpPr>
        <p:spPr>
          <a:xfrm>
            <a:off x="921657" y="1295400"/>
            <a:ext cx="8222343" cy="4876800"/>
          </a:xfrm>
        </p:spPr>
        <p:txBody>
          <a:bodyPr/>
          <a:lstStyle/>
          <a:p>
            <a:pPr marL="533400" indent="-533400" algn="just" eaLnBrk="1" hangingPunct="1">
              <a:lnSpc>
                <a:spcPct val="80000"/>
              </a:lnSpc>
            </a:pPr>
            <a:r>
              <a:rPr lang="en-US" sz="2400" dirty="0" smtClean="0"/>
              <a:t>If L is CFL generated by a CFG having </a:t>
            </a:r>
            <a:r>
              <a:rPr lang="el-GR" sz="2400" dirty="0" smtClean="0">
                <a:cs typeface="Arial" charset="0"/>
              </a:rPr>
              <a:t>Λ</a:t>
            </a:r>
            <a:r>
              <a:rPr lang="en-US" sz="2400" dirty="0" smtClean="0">
                <a:cs typeface="Arial" charset="0"/>
              </a:rPr>
              <a:t>-productions, then there is a different CFG that has no </a:t>
            </a:r>
            <a:r>
              <a:rPr lang="el-GR" sz="2400" dirty="0" smtClean="0">
                <a:cs typeface="Arial" charset="0"/>
              </a:rPr>
              <a:t>Λ</a:t>
            </a:r>
            <a:r>
              <a:rPr lang="en-US" sz="2400" dirty="0" smtClean="0">
                <a:cs typeface="Arial" charset="0"/>
              </a:rPr>
              <a:t>-production and still generates either the whole language L (if L does not include </a:t>
            </a:r>
            <a:r>
              <a:rPr lang="el-GR" sz="2400" dirty="0" smtClean="0">
                <a:cs typeface="Arial" charset="0"/>
              </a:rPr>
              <a:t>Λ</a:t>
            </a:r>
            <a:r>
              <a:rPr lang="en-US" sz="2400" dirty="0" smtClean="0">
                <a:cs typeface="Arial" charset="0"/>
              </a:rPr>
              <a:t>) or else generate the language of all the words in L other than </a:t>
            </a:r>
            <a:r>
              <a:rPr lang="el-GR" sz="2400" dirty="0" smtClean="0">
                <a:cs typeface="Arial" charset="0"/>
              </a:rPr>
              <a:t>Λ</a:t>
            </a:r>
            <a:r>
              <a:rPr lang="en-US" sz="2400" dirty="0" smtClean="0">
                <a:cs typeface="Arial" charset="0"/>
              </a:rPr>
              <a:t>.</a:t>
            </a:r>
          </a:p>
          <a:p>
            <a:pPr marL="533400" indent="-533400" eaLnBrk="1" hangingPunct="1">
              <a:lnSpc>
                <a:spcPct val="80000"/>
              </a:lnSpc>
            </a:pPr>
            <a:r>
              <a:rPr lang="en-US" sz="2400" dirty="0" smtClean="0">
                <a:cs typeface="Arial" charset="0"/>
              </a:rPr>
              <a:t>Replacement Rule.</a:t>
            </a:r>
          </a:p>
          <a:p>
            <a:pPr marL="1333500" lvl="2" indent="-419100" eaLnBrk="1" hangingPunct="1">
              <a:lnSpc>
                <a:spcPct val="80000"/>
              </a:lnSpc>
              <a:buFontTx/>
              <a:buAutoNum type="arabicPeriod"/>
            </a:pPr>
            <a:r>
              <a:rPr lang="en-US" sz="2000" dirty="0" smtClean="0">
                <a:cs typeface="Arial" charset="0"/>
              </a:rPr>
              <a:t>Delete all </a:t>
            </a:r>
            <a:r>
              <a:rPr lang="el-GR" sz="2000" dirty="0" smtClean="0">
                <a:cs typeface="Arial" charset="0"/>
              </a:rPr>
              <a:t>Λ</a:t>
            </a:r>
            <a:r>
              <a:rPr lang="en-US" sz="2000" dirty="0" smtClean="0">
                <a:cs typeface="Arial" charset="0"/>
              </a:rPr>
              <a:t>-Productions.</a:t>
            </a:r>
          </a:p>
          <a:p>
            <a:pPr marL="1333500" lvl="2" indent="-419100" eaLnBrk="1" hangingPunct="1">
              <a:lnSpc>
                <a:spcPct val="80000"/>
              </a:lnSpc>
              <a:buFontTx/>
              <a:buAutoNum type="arabicPeriod"/>
            </a:pPr>
            <a:r>
              <a:rPr lang="en-US" sz="2000" dirty="0" smtClean="0">
                <a:cs typeface="Arial" charset="0"/>
              </a:rPr>
              <a:t>Add the following productions:</a:t>
            </a:r>
          </a:p>
          <a:p>
            <a:pPr marL="1320800" lvl="1" indent="0" eaLnBrk="1" hangingPunct="1">
              <a:lnSpc>
                <a:spcPct val="80000"/>
              </a:lnSpc>
              <a:buFontTx/>
              <a:buNone/>
            </a:pPr>
            <a:r>
              <a:rPr lang="en-US" sz="2000" dirty="0" smtClean="0">
                <a:solidFill>
                  <a:srgbClr val="0070C0"/>
                </a:solidFill>
                <a:cs typeface="Arial" charset="0"/>
              </a:rPr>
              <a:t>For every production of the </a:t>
            </a:r>
            <a:r>
              <a:rPr lang="en-US" sz="2000" dirty="0" smtClean="0">
                <a:solidFill>
                  <a:srgbClr val="FF0000"/>
                </a:solidFill>
                <a:cs typeface="Arial" charset="0"/>
              </a:rPr>
              <a:t>X </a:t>
            </a:r>
            <a:r>
              <a:rPr lang="en-US" sz="2000" dirty="0" smtClean="0">
                <a:solidFill>
                  <a:srgbClr val="FF0000"/>
                </a:solidFill>
                <a:cs typeface="Arial" charset="0"/>
                <a:sym typeface="Wingdings" pitchFamily="2" charset="2"/>
              </a:rPr>
              <a:t> old string </a:t>
            </a:r>
            <a:r>
              <a:rPr lang="en-US" sz="2000" dirty="0" smtClean="0">
                <a:solidFill>
                  <a:srgbClr val="0070C0"/>
                </a:solidFill>
                <a:cs typeface="Arial" charset="0"/>
                <a:sym typeface="Wingdings" pitchFamily="2" charset="2"/>
              </a:rPr>
              <a:t>Add new production of the form </a:t>
            </a:r>
            <a:r>
              <a:rPr lang="en-US" sz="2000" dirty="0" smtClean="0">
                <a:solidFill>
                  <a:srgbClr val="FF0000"/>
                </a:solidFill>
                <a:cs typeface="Arial" charset="0"/>
                <a:sym typeface="Wingdings" pitchFamily="2" charset="2"/>
              </a:rPr>
              <a:t>X  .., </a:t>
            </a:r>
            <a:r>
              <a:rPr lang="en-US" sz="2000" dirty="0" smtClean="0">
                <a:solidFill>
                  <a:srgbClr val="0070C0"/>
                </a:solidFill>
                <a:cs typeface="Arial" charset="0"/>
                <a:sym typeface="Wingdings" pitchFamily="2" charset="2"/>
              </a:rPr>
              <a:t>where right side will</a:t>
            </a:r>
          </a:p>
          <a:p>
            <a:pPr marL="1320800" lvl="1" indent="0" eaLnBrk="1" hangingPunct="1">
              <a:lnSpc>
                <a:spcPct val="80000"/>
              </a:lnSpc>
              <a:buFontTx/>
              <a:buNone/>
            </a:pPr>
            <a:r>
              <a:rPr lang="en-US" sz="2000" dirty="0" smtClean="0">
                <a:solidFill>
                  <a:srgbClr val="0070C0"/>
                </a:solidFill>
                <a:cs typeface="Arial" charset="0"/>
                <a:sym typeface="Wingdings" pitchFamily="2" charset="2"/>
              </a:rPr>
              <a:t>account for every modification of the old string that can be</a:t>
            </a:r>
          </a:p>
          <a:p>
            <a:pPr marL="1320800" lvl="1" indent="0" algn="just" eaLnBrk="1" hangingPunct="1">
              <a:lnSpc>
                <a:spcPct val="80000"/>
              </a:lnSpc>
              <a:buFontTx/>
              <a:buNone/>
            </a:pPr>
            <a:r>
              <a:rPr lang="en-US" sz="2000" dirty="0" smtClean="0">
                <a:solidFill>
                  <a:srgbClr val="0070C0"/>
                </a:solidFill>
                <a:cs typeface="Arial" charset="0"/>
                <a:sym typeface="Wingdings" pitchFamily="2" charset="2"/>
              </a:rPr>
              <a:t>formed by deleting all possible subsets of null-able</a:t>
            </a:r>
          </a:p>
          <a:p>
            <a:pPr marL="1320800" lvl="1" indent="0" eaLnBrk="1" hangingPunct="1">
              <a:lnSpc>
                <a:spcPct val="80000"/>
              </a:lnSpc>
              <a:buFontTx/>
              <a:buNone/>
            </a:pPr>
            <a:r>
              <a:rPr lang="en-US" sz="2000" dirty="0" smtClean="0">
                <a:solidFill>
                  <a:srgbClr val="0070C0"/>
                </a:solidFill>
                <a:cs typeface="Arial" charset="0"/>
                <a:sym typeface="Wingdings" pitchFamily="2" charset="2"/>
              </a:rPr>
              <a:t>Non-Terminals, except that we do not allow X  </a:t>
            </a:r>
            <a:r>
              <a:rPr lang="el-GR" sz="2000" dirty="0" smtClean="0">
                <a:solidFill>
                  <a:srgbClr val="0070C0"/>
                </a:solidFill>
                <a:cs typeface="Arial" charset="0"/>
              </a:rPr>
              <a:t>Λ</a:t>
            </a:r>
            <a:r>
              <a:rPr lang="en-US" sz="2000" dirty="0" smtClean="0">
                <a:solidFill>
                  <a:srgbClr val="0070C0"/>
                </a:solidFill>
                <a:cs typeface="Arial" charset="0"/>
              </a:rPr>
              <a:t>, to be</a:t>
            </a:r>
          </a:p>
          <a:p>
            <a:pPr marL="1320800" lvl="1" indent="0" eaLnBrk="1" hangingPunct="1">
              <a:lnSpc>
                <a:spcPct val="80000"/>
              </a:lnSpc>
              <a:buFontTx/>
              <a:buNone/>
            </a:pPr>
            <a:r>
              <a:rPr lang="en-US" sz="2000" dirty="0" smtClean="0">
                <a:solidFill>
                  <a:srgbClr val="0070C0"/>
                </a:solidFill>
                <a:cs typeface="Arial" charset="0"/>
              </a:rPr>
              <a:t>formed if all the character in old string are null-able</a:t>
            </a:r>
            <a:r>
              <a:rPr lang="en-US" sz="2000" dirty="0" smtClean="0">
                <a:solidFill>
                  <a:srgbClr val="0070C0"/>
                </a:solidFill>
                <a:cs typeface="Arial" charset="0"/>
                <a:sym typeface="Wingdings" pitchFamily="2"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blinds(horizontal)">
                                      <p:cBhvr>
                                        <p:cTn id="12" dur="500"/>
                                        <p:tgtEl>
                                          <p:spTgt spid="11981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9811">
                                            <p:txEl>
                                              <p:pRg st="2" end="2"/>
                                            </p:txEl>
                                          </p:spTgt>
                                        </p:tgtEl>
                                        <p:attrNameLst>
                                          <p:attrName>style.visibility</p:attrName>
                                        </p:attrNameLst>
                                      </p:cBhvr>
                                      <p:to>
                                        <p:strVal val="visible"/>
                                      </p:to>
                                    </p:set>
                                    <p:animEffect transition="in" filter="blinds(horizontal)">
                                      <p:cBhvr>
                                        <p:cTn id="15" dur="500"/>
                                        <p:tgtEl>
                                          <p:spTgt spid="11981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9811">
                                            <p:txEl>
                                              <p:pRg st="3" end="3"/>
                                            </p:txEl>
                                          </p:spTgt>
                                        </p:tgtEl>
                                        <p:attrNameLst>
                                          <p:attrName>style.visibility</p:attrName>
                                        </p:attrNameLst>
                                      </p:cBhvr>
                                      <p:to>
                                        <p:strVal val="visible"/>
                                      </p:to>
                                    </p:set>
                                    <p:animEffect transition="in" filter="blinds(horizontal)">
                                      <p:cBhvr>
                                        <p:cTn id="18" dur="500"/>
                                        <p:tgtEl>
                                          <p:spTgt spid="11981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9811">
                                            <p:txEl>
                                              <p:pRg st="4" end="4"/>
                                            </p:txEl>
                                          </p:spTgt>
                                        </p:tgtEl>
                                        <p:attrNameLst>
                                          <p:attrName>style.visibility</p:attrName>
                                        </p:attrNameLst>
                                      </p:cBhvr>
                                      <p:to>
                                        <p:strVal val="visible"/>
                                      </p:to>
                                    </p:set>
                                    <p:animEffect transition="in" filter="blinds(horizontal)">
                                      <p:cBhvr>
                                        <p:cTn id="21" dur="500"/>
                                        <p:tgtEl>
                                          <p:spTgt spid="11981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9811">
                                            <p:txEl>
                                              <p:pRg st="5" end="5"/>
                                            </p:txEl>
                                          </p:spTgt>
                                        </p:tgtEl>
                                        <p:attrNameLst>
                                          <p:attrName>style.visibility</p:attrName>
                                        </p:attrNameLst>
                                      </p:cBhvr>
                                      <p:to>
                                        <p:strVal val="visible"/>
                                      </p:to>
                                    </p:set>
                                    <p:animEffect transition="in" filter="blinds(horizontal)">
                                      <p:cBhvr>
                                        <p:cTn id="24" dur="500"/>
                                        <p:tgtEl>
                                          <p:spTgt spid="11981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9811">
                                            <p:txEl>
                                              <p:pRg st="6" end="6"/>
                                            </p:txEl>
                                          </p:spTgt>
                                        </p:tgtEl>
                                        <p:attrNameLst>
                                          <p:attrName>style.visibility</p:attrName>
                                        </p:attrNameLst>
                                      </p:cBhvr>
                                      <p:to>
                                        <p:strVal val="visible"/>
                                      </p:to>
                                    </p:set>
                                    <p:animEffect transition="in" filter="blinds(horizontal)">
                                      <p:cBhvr>
                                        <p:cTn id="27" dur="500"/>
                                        <p:tgtEl>
                                          <p:spTgt spid="119811">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9811">
                                            <p:txEl>
                                              <p:pRg st="7" end="7"/>
                                            </p:txEl>
                                          </p:spTgt>
                                        </p:tgtEl>
                                        <p:attrNameLst>
                                          <p:attrName>style.visibility</p:attrName>
                                        </p:attrNameLst>
                                      </p:cBhvr>
                                      <p:to>
                                        <p:strVal val="visible"/>
                                      </p:to>
                                    </p:set>
                                    <p:animEffect transition="in" filter="blinds(horizontal)">
                                      <p:cBhvr>
                                        <p:cTn id="30" dur="500"/>
                                        <p:tgtEl>
                                          <p:spTgt spid="119811">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19811">
                                            <p:txEl>
                                              <p:pRg st="8" end="8"/>
                                            </p:txEl>
                                          </p:spTgt>
                                        </p:tgtEl>
                                        <p:attrNameLst>
                                          <p:attrName>style.visibility</p:attrName>
                                        </p:attrNameLst>
                                      </p:cBhvr>
                                      <p:to>
                                        <p:strVal val="visible"/>
                                      </p:to>
                                    </p:set>
                                    <p:animEffect transition="in" filter="blinds(horizontal)">
                                      <p:cBhvr>
                                        <p:cTn id="33" dur="500"/>
                                        <p:tgtEl>
                                          <p:spTgt spid="1198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D4E3120B-07AA-46BF-A345-0BC85A3031C8}" type="slidenum">
              <a:rPr lang="en-US" smtClean="0"/>
              <a:pPr/>
              <a:t>12</a:t>
            </a:fld>
            <a:endParaRPr lang="en-US" smtClean="0"/>
          </a:p>
        </p:txBody>
      </p:sp>
      <p:sp>
        <p:nvSpPr>
          <p:cNvPr id="119811" name="Rectangle 3"/>
          <p:cNvSpPr>
            <a:spLocks noGrp="1" noChangeArrowheads="1"/>
          </p:cNvSpPr>
          <p:nvPr>
            <p:ph type="body" idx="1"/>
          </p:nvPr>
        </p:nvSpPr>
        <p:spPr/>
        <p:txBody>
          <a:bodyPr/>
          <a:lstStyle/>
          <a:p>
            <a:r>
              <a:rPr lang="en-US" sz="2400" dirty="0" smtClean="0">
                <a:solidFill>
                  <a:srgbClr val="7030A0"/>
                </a:solidFill>
              </a:rPr>
              <a:t>Delete all the Null productions and add new productions e.g.</a:t>
            </a:r>
          </a:p>
          <a:p>
            <a:r>
              <a:rPr lang="en-US" sz="2400" dirty="0" smtClean="0"/>
              <a:t>consider the productions of a certain CFG X → </a:t>
            </a:r>
            <a:r>
              <a:rPr lang="en-US" sz="2400" dirty="0" err="1" smtClean="0"/>
              <a:t>aNbNa</a:t>
            </a:r>
            <a:r>
              <a:rPr lang="en-US" sz="2400" dirty="0" smtClean="0"/>
              <a:t>, N → Λ, delete the production N → Λ and using the</a:t>
            </a:r>
          </a:p>
          <a:p>
            <a:r>
              <a:rPr lang="en-US" sz="2400" dirty="0" smtClean="0">
                <a:solidFill>
                  <a:srgbClr val="FF0000"/>
                </a:solidFill>
              </a:rPr>
              <a:t>production X → </a:t>
            </a:r>
            <a:r>
              <a:rPr lang="en-US" sz="2400" dirty="0" err="1" smtClean="0">
                <a:solidFill>
                  <a:srgbClr val="FF0000"/>
                </a:solidFill>
              </a:rPr>
              <a:t>aNbNa</a:t>
            </a:r>
            <a:r>
              <a:rPr lang="en-US" sz="2400" dirty="0" smtClean="0">
                <a:solidFill>
                  <a:srgbClr val="FF0000"/>
                </a:solidFill>
              </a:rPr>
              <a:t>, add the new productions X → </a:t>
            </a:r>
            <a:r>
              <a:rPr lang="en-US" sz="2400" dirty="0" err="1" smtClean="0">
                <a:solidFill>
                  <a:srgbClr val="FF0000"/>
                </a:solidFill>
              </a:rPr>
              <a:t>aNba</a:t>
            </a:r>
            <a:r>
              <a:rPr lang="en-US" sz="2400" dirty="0" smtClean="0">
                <a:solidFill>
                  <a:srgbClr val="FF0000"/>
                </a:solidFill>
              </a:rPr>
              <a:t>, X → </a:t>
            </a:r>
            <a:r>
              <a:rPr lang="en-US" sz="2400" dirty="0" err="1" smtClean="0">
                <a:solidFill>
                  <a:srgbClr val="FF0000"/>
                </a:solidFill>
              </a:rPr>
              <a:t>abNa</a:t>
            </a:r>
            <a:r>
              <a:rPr lang="en-US" sz="2400" dirty="0" smtClean="0">
                <a:solidFill>
                  <a:srgbClr val="FF0000"/>
                </a:solidFill>
              </a:rPr>
              <a:t> and X → </a:t>
            </a:r>
            <a:r>
              <a:rPr lang="en-US" sz="2400" dirty="0" err="1" smtClean="0">
                <a:solidFill>
                  <a:srgbClr val="FF0000"/>
                </a:solidFill>
              </a:rPr>
              <a:t>aba</a:t>
            </a:r>
            <a:endParaRPr lang="en-US" sz="2400" dirty="0" smtClean="0">
              <a:solidFill>
                <a:srgbClr val="FF0000"/>
              </a:solidFill>
            </a:endParaRPr>
          </a:p>
          <a:p>
            <a:r>
              <a:rPr lang="en-US" sz="2400" dirty="0" smtClean="0"/>
              <a:t>Thus the new CFG will contain the productions </a:t>
            </a:r>
          </a:p>
          <a:p>
            <a:pPr>
              <a:buNone/>
            </a:pPr>
            <a:r>
              <a:rPr lang="en-US" sz="2400" dirty="0" smtClean="0"/>
              <a:t>	X → </a:t>
            </a:r>
            <a:r>
              <a:rPr lang="en-US" sz="2400" dirty="0" err="1" smtClean="0"/>
              <a:t>aNba|abNa|aba|aNbNa</a:t>
            </a:r>
            <a:endParaRPr lang="en-US" sz="2400" dirty="0" smtClean="0"/>
          </a:p>
          <a:p>
            <a:r>
              <a:rPr lang="en-US" sz="2400" dirty="0" smtClean="0">
                <a:solidFill>
                  <a:srgbClr val="FF0000"/>
                </a:solidFill>
              </a:rPr>
              <a:t>Note: It is to be noted that X → </a:t>
            </a:r>
            <a:r>
              <a:rPr lang="en-US" sz="2400" dirty="0" err="1" smtClean="0">
                <a:solidFill>
                  <a:srgbClr val="FF0000"/>
                </a:solidFill>
              </a:rPr>
              <a:t>aNbNa</a:t>
            </a:r>
            <a:r>
              <a:rPr lang="en-US" sz="2400" dirty="0" smtClean="0">
                <a:solidFill>
                  <a:srgbClr val="FF0000"/>
                </a:solidFill>
              </a:rPr>
              <a:t> will still be included in the new CFG</a:t>
            </a:r>
            <a:r>
              <a:rPr lang="en-US" sz="2400" i="1" dirty="0" smtClean="0">
                <a:solidFill>
                  <a:srgbClr val="FF0000"/>
                </a:solidFill>
              </a:rPr>
              <a:t>.</a:t>
            </a:r>
            <a:endParaRPr lang="en-US" sz="2400" dirty="0" smtClean="0">
              <a:solidFill>
                <a:srgbClr val="FF0000"/>
              </a:solidFill>
              <a:cs typeface="Arial" charset="0"/>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blinds(horizontal)">
                                      <p:cBhvr>
                                        <p:cTn id="7" dur="500"/>
                                        <p:tgtEl>
                                          <p:spTgt spid="119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blinds(horizontal)">
                                      <p:cBhvr>
                                        <p:cTn id="12" dur="500"/>
                                        <p:tgtEl>
                                          <p:spTgt spid="119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blinds(horizontal)">
                                      <p:cBhvr>
                                        <p:cTn id="17" dur="500"/>
                                        <p:tgtEl>
                                          <p:spTgt spid="119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blinds(horizontal)">
                                      <p:cBhvr>
                                        <p:cTn id="22" dur="500"/>
                                        <p:tgtEl>
                                          <p:spTgt spid="1198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Effect transition="in" filter="blinds(horizontal)">
                                      <p:cBhvr>
                                        <p:cTn id="27" dur="500"/>
                                        <p:tgtEl>
                                          <p:spTgt spid="1198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9811">
                                            <p:txEl>
                                              <p:pRg st="5" end="5"/>
                                            </p:txEl>
                                          </p:spTgt>
                                        </p:tgtEl>
                                        <p:attrNameLst>
                                          <p:attrName>style.visibility</p:attrName>
                                        </p:attrNameLst>
                                      </p:cBhvr>
                                      <p:to>
                                        <p:strVal val="visible"/>
                                      </p:to>
                                    </p:set>
                                    <p:animEffect transition="in" filter="blinds(horizontal)">
                                      <p:cBhvr>
                                        <p:cTn id="32" dur="500"/>
                                        <p:tgtEl>
                                          <p:spTgt spid="1198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6"/>
          <p:cNvSpPr>
            <a:spLocks noGrp="1"/>
          </p:cNvSpPr>
          <p:nvPr>
            <p:ph type="sldNum" sz="quarter" idx="12"/>
          </p:nvPr>
        </p:nvSpPr>
        <p:spPr>
          <a:noFill/>
        </p:spPr>
        <p:txBody>
          <a:bodyPr/>
          <a:lstStyle/>
          <a:p>
            <a:fld id="{F38B5862-6428-41A9-A2F9-395784663169}" type="slidenum">
              <a:rPr lang="en-US" smtClean="0"/>
              <a:pPr/>
              <a:t>13</a:t>
            </a:fld>
            <a:endParaRPr lang="en-US" smtClean="0"/>
          </a:p>
        </p:txBody>
      </p:sp>
      <p:sp>
        <p:nvSpPr>
          <p:cNvPr id="49155" name="Rectangle 2"/>
          <p:cNvSpPr>
            <a:spLocks noGrp="1" noChangeArrowheads="1"/>
          </p:cNvSpPr>
          <p:nvPr>
            <p:ph type="title"/>
          </p:nvPr>
        </p:nvSpPr>
        <p:spPr/>
        <p:txBody>
          <a:bodyPr/>
          <a:lstStyle/>
          <a:p>
            <a:pPr eaLnBrk="1" hangingPunct="1"/>
            <a:r>
              <a:rPr lang="en-US" sz="3200" smtClean="0"/>
              <a:t>Example</a:t>
            </a:r>
          </a:p>
        </p:txBody>
      </p:sp>
      <p:sp>
        <p:nvSpPr>
          <p:cNvPr id="120837" name="Rectangle 5"/>
          <p:cNvSpPr>
            <a:spLocks noGrp="1" noChangeArrowheads="1"/>
          </p:cNvSpPr>
          <p:nvPr>
            <p:ph type="body" sz="half" idx="2"/>
          </p:nvPr>
        </p:nvSpPr>
        <p:spPr>
          <a:xfrm>
            <a:off x="2057400" y="2667000"/>
            <a:ext cx="4038600" cy="2514600"/>
          </a:xfrm>
          <a:noFill/>
          <a:ln>
            <a:solidFill>
              <a:schemeClr val="tx1"/>
            </a:solidFill>
          </a:ln>
        </p:spPr>
        <p:txBody>
          <a:bodyPr/>
          <a:lstStyle/>
          <a:p>
            <a:pPr eaLnBrk="1" hangingPunct="1">
              <a:buFontTx/>
              <a:buNone/>
            </a:pPr>
            <a:r>
              <a:rPr lang="en-US" sz="2400" dirty="0" smtClean="0"/>
              <a:t>So the new CFG is</a:t>
            </a:r>
          </a:p>
          <a:p>
            <a:pPr eaLnBrk="1" hangingPunct="1">
              <a:buFontTx/>
              <a:buNone/>
            </a:pPr>
            <a:endParaRPr lang="en-US" sz="2400" dirty="0" smtClean="0"/>
          </a:p>
          <a:p>
            <a:pPr eaLnBrk="1" hangingPunct="1">
              <a:buFontTx/>
              <a:buNone/>
            </a:pPr>
            <a:r>
              <a:rPr lang="en-US" sz="2400" dirty="0" smtClean="0"/>
              <a:t>S </a:t>
            </a:r>
            <a:r>
              <a:rPr lang="en-US" sz="2400" dirty="0" smtClean="0">
                <a:sym typeface="Wingdings" pitchFamily="2" charset="2"/>
              </a:rPr>
              <a:t> a | </a:t>
            </a:r>
            <a:r>
              <a:rPr lang="en-US" sz="2400" dirty="0" err="1" smtClean="0">
                <a:sym typeface="Wingdings" pitchFamily="2" charset="2"/>
              </a:rPr>
              <a:t>Xb</a:t>
            </a:r>
            <a:r>
              <a:rPr lang="en-US" sz="2400" dirty="0" smtClean="0">
                <a:sym typeface="Wingdings" pitchFamily="2" charset="2"/>
              </a:rPr>
              <a:t> | </a:t>
            </a:r>
            <a:r>
              <a:rPr lang="en-US" sz="2400" dirty="0" err="1" smtClean="0">
                <a:sym typeface="Wingdings" pitchFamily="2" charset="2"/>
              </a:rPr>
              <a:t>aa</a:t>
            </a:r>
            <a:r>
              <a:rPr lang="en-US" sz="2400" dirty="0" smtClean="0">
                <a:sym typeface="Wingdings" pitchFamily="2" charset="2"/>
              </a:rPr>
              <a:t> | </a:t>
            </a:r>
            <a:r>
              <a:rPr lang="en-US" sz="2400" dirty="0" err="1" smtClean="0">
                <a:sym typeface="Wingdings" pitchFamily="2" charset="2"/>
              </a:rPr>
              <a:t>aYa</a:t>
            </a:r>
            <a:r>
              <a:rPr lang="en-US" sz="2400" dirty="0" smtClean="0">
                <a:sym typeface="Wingdings" pitchFamily="2" charset="2"/>
              </a:rPr>
              <a:t> |b</a:t>
            </a:r>
          </a:p>
          <a:p>
            <a:pPr eaLnBrk="1" hangingPunct="1">
              <a:buFontTx/>
              <a:buNone/>
            </a:pPr>
            <a:r>
              <a:rPr lang="en-US" sz="2400" dirty="0" smtClean="0">
                <a:sym typeface="Wingdings" pitchFamily="2" charset="2"/>
              </a:rPr>
              <a:t>X  Y</a:t>
            </a:r>
          </a:p>
          <a:p>
            <a:pPr eaLnBrk="1" hangingPunct="1">
              <a:buFontTx/>
              <a:buNone/>
            </a:pPr>
            <a:r>
              <a:rPr lang="en-US" sz="2400" dirty="0" smtClean="0">
                <a:sym typeface="Wingdings" pitchFamily="2" charset="2"/>
              </a:rPr>
              <a:t>Y  b | X</a:t>
            </a:r>
            <a:endParaRPr lang="en-US" sz="2400" dirty="0" smtClean="0"/>
          </a:p>
        </p:txBody>
      </p:sp>
      <p:sp>
        <p:nvSpPr>
          <p:cNvPr id="49158" name="Text Box 6"/>
          <p:cNvSpPr txBox="1">
            <a:spLocks noChangeArrowheads="1"/>
          </p:cNvSpPr>
          <p:nvPr/>
        </p:nvSpPr>
        <p:spPr bwMode="auto">
          <a:xfrm>
            <a:off x="533400" y="958396"/>
            <a:ext cx="3749675" cy="1552575"/>
          </a:xfrm>
          <a:prstGeom prst="rect">
            <a:avLst/>
          </a:prstGeom>
          <a:noFill/>
          <a:ln w="9525" algn="ctr">
            <a:noFill/>
            <a:miter lim="800000"/>
            <a:headEnd/>
            <a:tailEnd/>
          </a:ln>
        </p:spPr>
        <p:txBody>
          <a:bodyPr>
            <a:spAutoFit/>
          </a:bodyPr>
          <a:lstStyle/>
          <a:p>
            <a:r>
              <a:rPr lang="en-US" sz="2400" dirty="0"/>
              <a:t>Consider the CFG</a:t>
            </a:r>
          </a:p>
          <a:p>
            <a:r>
              <a:rPr lang="en-US" sz="2400" dirty="0"/>
              <a:t>S </a:t>
            </a:r>
            <a:r>
              <a:rPr lang="en-US" sz="2400" dirty="0">
                <a:sym typeface="Wingdings" pitchFamily="2" charset="2"/>
              </a:rPr>
              <a:t> a | </a:t>
            </a:r>
            <a:r>
              <a:rPr lang="en-US" sz="2400" dirty="0" err="1">
                <a:sym typeface="Wingdings" pitchFamily="2" charset="2"/>
              </a:rPr>
              <a:t>Xb</a:t>
            </a:r>
            <a:r>
              <a:rPr lang="en-US" sz="2400" dirty="0">
                <a:sym typeface="Wingdings" pitchFamily="2" charset="2"/>
              </a:rPr>
              <a:t> | </a:t>
            </a:r>
            <a:r>
              <a:rPr lang="en-US" sz="2400" dirty="0" err="1">
                <a:sym typeface="Wingdings" pitchFamily="2" charset="2"/>
              </a:rPr>
              <a:t>aYa</a:t>
            </a:r>
            <a:endParaRPr lang="en-US" sz="2400" dirty="0">
              <a:sym typeface="Wingdings" pitchFamily="2" charset="2"/>
            </a:endParaRPr>
          </a:p>
          <a:p>
            <a:r>
              <a:rPr lang="en-US" sz="2400" dirty="0">
                <a:sym typeface="Wingdings" pitchFamily="2" charset="2"/>
              </a:rPr>
              <a:t>X  Y | </a:t>
            </a:r>
            <a:r>
              <a:rPr lang="el-GR" sz="2400" dirty="0"/>
              <a:t>Λ</a:t>
            </a:r>
            <a:endParaRPr lang="en-US" sz="2400" dirty="0"/>
          </a:p>
          <a:p>
            <a:r>
              <a:rPr lang="en-US" sz="2400" dirty="0"/>
              <a:t>Y </a:t>
            </a:r>
            <a:r>
              <a:rPr lang="en-US" sz="2400" dirty="0">
                <a:sym typeface="Wingdings" pitchFamily="2" charset="2"/>
              </a:rPr>
              <a:t> b | X</a:t>
            </a:r>
            <a:endParaRPr lang="en-US" sz="2400" dirty="0"/>
          </a:p>
        </p:txBody>
      </p:sp>
      <p:sp>
        <p:nvSpPr>
          <p:cNvPr id="6" name="Text Box 6"/>
          <p:cNvSpPr txBox="1">
            <a:spLocks noChangeArrowheads="1"/>
          </p:cNvSpPr>
          <p:nvPr/>
        </p:nvSpPr>
        <p:spPr bwMode="auto">
          <a:xfrm>
            <a:off x="4495800" y="991053"/>
            <a:ext cx="4343400" cy="1200329"/>
          </a:xfrm>
          <a:prstGeom prst="rect">
            <a:avLst/>
          </a:prstGeom>
          <a:noFill/>
          <a:ln w="9525" algn="ctr">
            <a:noFill/>
            <a:miter lim="800000"/>
            <a:headEnd/>
            <a:tailEnd/>
          </a:ln>
        </p:spPr>
        <p:txBody>
          <a:bodyPr wrap="square">
            <a:spAutoFit/>
          </a:bodyPr>
          <a:lstStyle/>
          <a:p>
            <a:r>
              <a:rPr lang="en-US" sz="2400" dirty="0" smtClean="0">
                <a:solidFill>
                  <a:srgbClr val="FF0000"/>
                </a:solidFill>
              </a:rPr>
              <a:t>X and Y are nullable</a:t>
            </a:r>
            <a:endParaRPr lang="en-US" sz="2400" dirty="0">
              <a:solidFill>
                <a:srgbClr val="FF0000"/>
              </a:solidFill>
            </a:endParaRPr>
          </a:p>
          <a:p>
            <a:r>
              <a:rPr lang="en-US" sz="2400" dirty="0" smtClean="0">
                <a:sym typeface="Wingdings" pitchFamily="2" charset="2"/>
              </a:rPr>
              <a:t>X      as    X </a:t>
            </a:r>
            <a:r>
              <a:rPr lang="en-US" sz="2400" dirty="0">
                <a:sym typeface="Wingdings" pitchFamily="2" charset="2"/>
              </a:rPr>
              <a:t> </a:t>
            </a:r>
            <a:r>
              <a:rPr lang="el-GR" sz="2400" dirty="0" smtClean="0"/>
              <a:t>Λ</a:t>
            </a:r>
            <a:endParaRPr lang="en-US" sz="2400" dirty="0"/>
          </a:p>
          <a:p>
            <a:r>
              <a:rPr lang="en-US" sz="2400" dirty="0"/>
              <a:t>Y </a:t>
            </a:r>
            <a:r>
              <a:rPr lang="en-US" sz="2400" dirty="0" smtClean="0"/>
              <a:t>      as   Y</a:t>
            </a:r>
            <a:r>
              <a:rPr lang="en-US" sz="2400" dirty="0" smtClean="0">
                <a:sym typeface="Wingdings" pitchFamily="2" charset="2"/>
              </a:rPr>
              <a:t> </a:t>
            </a:r>
            <a:r>
              <a:rPr lang="en-US" sz="2400" dirty="0">
                <a:sym typeface="Wingdings" pitchFamily="2" charset="2"/>
              </a:rPr>
              <a:t> </a:t>
            </a:r>
            <a:r>
              <a:rPr lang="en-US" sz="2400" dirty="0" smtClean="0">
                <a:sym typeface="Wingdings" pitchFamily="2" charset="2"/>
              </a:rPr>
              <a:t>X </a:t>
            </a:r>
            <a:r>
              <a:rPr lang="el-GR" sz="2400" dirty="0" smtClean="0"/>
              <a:t>Λ</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0837">
                                            <p:bg/>
                                          </p:spTgt>
                                        </p:tgtEl>
                                        <p:attrNameLst>
                                          <p:attrName>style.visibility</p:attrName>
                                        </p:attrNameLst>
                                      </p:cBhvr>
                                      <p:to>
                                        <p:strVal val="visible"/>
                                      </p:to>
                                    </p:set>
                                    <p:animEffect transition="in" filter="box(in)">
                                      <p:cBhvr>
                                        <p:cTn id="7" dur="500"/>
                                        <p:tgtEl>
                                          <p:spTgt spid="120837">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0837">
                                            <p:txEl>
                                              <p:pRg st="0" end="0"/>
                                            </p:txEl>
                                          </p:spTgt>
                                        </p:tgtEl>
                                        <p:attrNameLst>
                                          <p:attrName>style.visibility</p:attrName>
                                        </p:attrNameLst>
                                      </p:cBhvr>
                                      <p:to>
                                        <p:strVal val="visible"/>
                                      </p:to>
                                    </p:set>
                                    <p:animEffect transition="in" filter="box(in)">
                                      <p:cBhvr>
                                        <p:cTn id="12" dur="500"/>
                                        <p:tgtEl>
                                          <p:spTgt spid="1208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0837">
                                            <p:txEl>
                                              <p:pRg st="2" end="2"/>
                                            </p:txEl>
                                          </p:spTgt>
                                        </p:tgtEl>
                                        <p:attrNameLst>
                                          <p:attrName>style.visibility</p:attrName>
                                        </p:attrNameLst>
                                      </p:cBhvr>
                                      <p:to>
                                        <p:strVal val="visible"/>
                                      </p:to>
                                    </p:set>
                                    <p:animEffect transition="in" filter="box(in)">
                                      <p:cBhvr>
                                        <p:cTn id="17" dur="500"/>
                                        <p:tgtEl>
                                          <p:spTgt spid="1208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0837">
                                            <p:txEl>
                                              <p:pRg st="3" end="3"/>
                                            </p:txEl>
                                          </p:spTgt>
                                        </p:tgtEl>
                                        <p:attrNameLst>
                                          <p:attrName>style.visibility</p:attrName>
                                        </p:attrNameLst>
                                      </p:cBhvr>
                                      <p:to>
                                        <p:strVal val="visible"/>
                                      </p:to>
                                    </p:set>
                                    <p:animEffect transition="in" filter="box(in)">
                                      <p:cBhvr>
                                        <p:cTn id="22" dur="500"/>
                                        <p:tgtEl>
                                          <p:spTgt spid="1208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0837">
                                            <p:txEl>
                                              <p:pRg st="4" end="4"/>
                                            </p:txEl>
                                          </p:spTgt>
                                        </p:tgtEl>
                                        <p:attrNameLst>
                                          <p:attrName>style.visibility</p:attrName>
                                        </p:attrNameLst>
                                      </p:cBhvr>
                                      <p:to>
                                        <p:strVal val="visible"/>
                                      </p:to>
                                    </p:set>
                                    <p:animEffect transition="in" filter="box(in)">
                                      <p:cBhvr>
                                        <p:cTn id="27" dur="500"/>
                                        <p:tgtEl>
                                          <p:spTgt spid="1208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6"/>
          <p:cNvSpPr>
            <a:spLocks noGrp="1"/>
          </p:cNvSpPr>
          <p:nvPr>
            <p:ph type="sldNum" sz="quarter" idx="12"/>
          </p:nvPr>
        </p:nvSpPr>
        <p:spPr>
          <a:noFill/>
        </p:spPr>
        <p:txBody>
          <a:bodyPr/>
          <a:lstStyle/>
          <a:p>
            <a:fld id="{CD35BA70-D17D-475A-A943-7B612BEF645C}" type="slidenum">
              <a:rPr lang="en-US" smtClean="0"/>
              <a:pPr/>
              <a:t>14</a:t>
            </a:fld>
            <a:endParaRPr lang="en-US" smtClean="0"/>
          </a:p>
        </p:txBody>
      </p:sp>
      <p:sp>
        <p:nvSpPr>
          <p:cNvPr id="50179" name="Rectangle 2"/>
          <p:cNvSpPr>
            <a:spLocks noGrp="1" noChangeArrowheads="1"/>
          </p:cNvSpPr>
          <p:nvPr>
            <p:ph type="title"/>
          </p:nvPr>
        </p:nvSpPr>
        <p:spPr/>
        <p:txBody>
          <a:bodyPr/>
          <a:lstStyle/>
          <a:p>
            <a:pPr eaLnBrk="1" hangingPunct="1"/>
            <a:r>
              <a:rPr lang="en-US" sz="3200" smtClean="0"/>
              <a:t>Example</a:t>
            </a:r>
          </a:p>
        </p:txBody>
      </p:sp>
      <p:sp>
        <p:nvSpPr>
          <p:cNvPr id="123908" name="Rectangle 4"/>
          <p:cNvSpPr>
            <a:spLocks noGrp="1" noChangeArrowheads="1"/>
          </p:cNvSpPr>
          <p:nvPr>
            <p:ph type="body" sz="half" idx="2"/>
          </p:nvPr>
        </p:nvSpPr>
        <p:spPr>
          <a:xfrm>
            <a:off x="2057400" y="2667000"/>
            <a:ext cx="4038600" cy="3429000"/>
          </a:xfrm>
          <a:noFill/>
          <a:ln>
            <a:solidFill>
              <a:schemeClr val="tx1"/>
            </a:solidFill>
          </a:ln>
        </p:spPr>
        <p:txBody>
          <a:bodyPr/>
          <a:lstStyle/>
          <a:p>
            <a:pPr eaLnBrk="1" hangingPunct="1">
              <a:buFontTx/>
              <a:buNone/>
            </a:pPr>
            <a:r>
              <a:rPr lang="en-US" sz="2400" dirty="0" smtClean="0"/>
              <a:t>So the new CFG is</a:t>
            </a:r>
          </a:p>
          <a:p>
            <a:pPr eaLnBrk="1" hangingPunct="1">
              <a:buFontTx/>
              <a:buNone/>
            </a:pPr>
            <a:endParaRPr lang="en-US" sz="2400" dirty="0" smtClean="0"/>
          </a:p>
          <a:p>
            <a:pPr eaLnBrk="1" hangingPunct="1">
              <a:buFontTx/>
              <a:buNone/>
            </a:pPr>
            <a:r>
              <a:rPr lang="en-US" sz="2400" dirty="0" smtClean="0"/>
              <a:t>S </a:t>
            </a:r>
            <a:r>
              <a:rPr lang="en-US" sz="2400" dirty="0" smtClean="0">
                <a:sym typeface="Wingdings" pitchFamily="2" charset="2"/>
              </a:rPr>
              <a:t> a | </a:t>
            </a:r>
            <a:r>
              <a:rPr lang="en-US" sz="2400" dirty="0" err="1" smtClean="0">
                <a:sym typeface="Wingdings" pitchFamily="2" charset="2"/>
              </a:rPr>
              <a:t>Xa</a:t>
            </a:r>
            <a:endParaRPr lang="en-US" sz="2400" dirty="0" smtClean="0">
              <a:sym typeface="Wingdings" pitchFamily="2" charset="2"/>
            </a:endParaRPr>
          </a:p>
          <a:p>
            <a:pPr eaLnBrk="1" hangingPunct="1">
              <a:buFontTx/>
              <a:buNone/>
            </a:pPr>
            <a:r>
              <a:rPr lang="en-US" sz="2400" dirty="0" smtClean="0">
                <a:sym typeface="Wingdings" pitchFamily="2" charset="2"/>
              </a:rPr>
              <a:t>X  </a:t>
            </a:r>
            <a:r>
              <a:rPr lang="en-US" sz="2400" dirty="0" err="1" smtClean="0">
                <a:sym typeface="Wingdings" pitchFamily="2" charset="2"/>
              </a:rPr>
              <a:t>aX</a:t>
            </a:r>
            <a:r>
              <a:rPr lang="en-US" sz="2400" dirty="0" smtClean="0">
                <a:sym typeface="Wingdings" pitchFamily="2" charset="2"/>
              </a:rPr>
              <a:t> | </a:t>
            </a:r>
            <a:r>
              <a:rPr lang="en-US" sz="2400" dirty="0" err="1" smtClean="0">
                <a:sym typeface="Wingdings" pitchFamily="2" charset="2"/>
              </a:rPr>
              <a:t>bX</a:t>
            </a:r>
            <a:r>
              <a:rPr lang="en-US" sz="2400" dirty="0" smtClean="0">
                <a:sym typeface="Wingdings" pitchFamily="2" charset="2"/>
              </a:rPr>
              <a:t> | a | b</a:t>
            </a:r>
            <a:endParaRPr lang="en-US" sz="2400" dirty="0" smtClean="0"/>
          </a:p>
        </p:txBody>
      </p:sp>
      <p:sp>
        <p:nvSpPr>
          <p:cNvPr id="50182" name="Text Box 5"/>
          <p:cNvSpPr txBox="1">
            <a:spLocks noChangeArrowheads="1"/>
          </p:cNvSpPr>
          <p:nvPr/>
        </p:nvSpPr>
        <p:spPr bwMode="auto">
          <a:xfrm>
            <a:off x="3032125" y="950913"/>
            <a:ext cx="3749675" cy="1187450"/>
          </a:xfrm>
          <a:prstGeom prst="rect">
            <a:avLst/>
          </a:prstGeom>
          <a:noFill/>
          <a:ln w="9525" algn="ctr">
            <a:noFill/>
            <a:miter lim="800000"/>
            <a:headEnd/>
            <a:tailEnd/>
          </a:ln>
        </p:spPr>
        <p:txBody>
          <a:bodyPr>
            <a:spAutoFit/>
          </a:bodyPr>
          <a:lstStyle/>
          <a:p>
            <a:r>
              <a:rPr lang="en-US" sz="2400"/>
              <a:t>Consider the CFG</a:t>
            </a:r>
          </a:p>
          <a:p>
            <a:r>
              <a:rPr lang="en-US" sz="2400"/>
              <a:t>S </a:t>
            </a:r>
            <a:r>
              <a:rPr lang="en-US" sz="2400">
                <a:sym typeface="Wingdings" pitchFamily="2" charset="2"/>
              </a:rPr>
              <a:t> Xa </a:t>
            </a:r>
          </a:p>
          <a:p>
            <a:r>
              <a:rPr lang="en-US" sz="2400">
                <a:sym typeface="Wingdings" pitchFamily="2" charset="2"/>
              </a:rPr>
              <a:t>X  aX | bX | </a:t>
            </a:r>
            <a:r>
              <a:rPr lang="el-GR" sz="2400"/>
              <a:t>Λ</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3908">
                                            <p:bg/>
                                          </p:spTgt>
                                        </p:tgtEl>
                                        <p:attrNameLst>
                                          <p:attrName>style.visibility</p:attrName>
                                        </p:attrNameLst>
                                      </p:cBhvr>
                                      <p:to>
                                        <p:strVal val="visible"/>
                                      </p:to>
                                    </p:set>
                                    <p:animEffect transition="in" filter="box(in)">
                                      <p:cBhvr>
                                        <p:cTn id="7" dur="500"/>
                                        <p:tgtEl>
                                          <p:spTgt spid="123908">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3908">
                                            <p:txEl>
                                              <p:pRg st="0" end="0"/>
                                            </p:txEl>
                                          </p:spTgt>
                                        </p:tgtEl>
                                        <p:attrNameLst>
                                          <p:attrName>style.visibility</p:attrName>
                                        </p:attrNameLst>
                                      </p:cBhvr>
                                      <p:to>
                                        <p:strVal val="visible"/>
                                      </p:to>
                                    </p:set>
                                    <p:animEffect transition="in" filter="box(in)">
                                      <p:cBhvr>
                                        <p:cTn id="12" dur="500"/>
                                        <p:tgtEl>
                                          <p:spTgt spid="1239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3908">
                                            <p:txEl>
                                              <p:pRg st="2" end="2"/>
                                            </p:txEl>
                                          </p:spTgt>
                                        </p:tgtEl>
                                        <p:attrNameLst>
                                          <p:attrName>style.visibility</p:attrName>
                                        </p:attrNameLst>
                                      </p:cBhvr>
                                      <p:to>
                                        <p:strVal val="visible"/>
                                      </p:to>
                                    </p:set>
                                    <p:animEffect transition="in" filter="box(in)">
                                      <p:cBhvr>
                                        <p:cTn id="17" dur="500"/>
                                        <p:tgtEl>
                                          <p:spTgt spid="1239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3908">
                                            <p:txEl>
                                              <p:pRg st="3" end="3"/>
                                            </p:txEl>
                                          </p:spTgt>
                                        </p:tgtEl>
                                        <p:attrNameLst>
                                          <p:attrName>style.visibility</p:attrName>
                                        </p:attrNameLst>
                                      </p:cBhvr>
                                      <p:to>
                                        <p:strVal val="visible"/>
                                      </p:to>
                                    </p:set>
                                    <p:animEffect transition="in" filter="box(in)">
                                      <p:cBhvr>
                                        <p:cTn id="22" dur="500"/>
                                        <p:tgtEl>
                                          <p:spTgt spid="1239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6"/>
          <p:cNvSpPr>
            <a:spLocks noGrp="1"/>
          </p:cNvSpPr>
          <p:nvPr>
            <p:ph type="sldNum" sz="quarter" idx="12"/>
          </p:nvPr>
        </p:nvSpPr>
        <p:spPr>
          <a:noFill/>
        </p:spPr>
        <p:txBody>
          <a:bodyPr/>
          <a:lstStyle/>
          <a:p>
            <a:fld id="{1E5B39D3-261A-4179-B766-B0639E66C5EE}" type="slidenum">
              <a:rPr lang="en-US" smtClean="0"/>
              <a:pPr/>
              <a:t>15</a:t>
            </a:fld>
            <a:endParaRPr lang="en-US" smtClean="0"/>
          </a:p>
        </p:txBody>
      </p:sp>
      <p:sp>
        <p:nvSpPr>
          <p:cNvPr id="51203" name="Rectangle 2"/>
          <p:cNvSpPr>
            <a:spLocks noGrp="1" noChangeArrowheads="1"/>
          </p:cNvSpPr>
          <p:nvPr>
            <p:ph type="title"/>
          </p:nvPr>
        </p:nvSpPr>
        <p:spPr/>
        <p:txBody>
          <a:bodyPr/>
          <a:lstStyle/>
          <a:p>
            <a:pPr eaLnBrk="1" hangingPunct="1"/>
            <a:r>
              <a:rPr lang="en-US" sz="3200" smtClean="0"/>
              <a:t>Example</a:t>
            </a:r>
          </a:p>
        </p:txBody>
      </p:sp>
      <p:sp>
        <p:nvSpPr>
          <p:cNvPr id="51204" name="Text Box 5"/>
          <p:cNvSpPr txBox="1">
            <a:spLocks noChangeArrowheads="1"/>
          </p:cNvSpPr>
          <p:nvPr/>
        </p:nvSpPr>
        <p:spPr bwMode="auto">
          <a:xfrm>
            <a:off x="685800" y="2057400"/>
            <a:ext cx="3733800" cy="3503613"/>
          </a:xfrm>
          <a:prstGeom prst="rect">
            <a:avLst/>
          </a:prstGeom>
          <a:noFill/>
          <a:ln w="9525" algn="ctr">
            <a:noFill/>
            <a:miter lim="800000"/>
            <a:headEnd/>
            <a:tailEnd/>
          </a:ln>
        </p:spPr>
        <p:txBody>
          <a:bodyPr>
            <a:spAutoFit/>
          </a:bodyPr>
          <a:lstStyle/>
          <a:p>
            <a:r>
              <a:rPr lang="en-US" sz="3200"/>
              <a:t>S </a:t>
            </a:r>
            <a:r>
              <a:rPr lang="en-US" sz="3200">
                <a:sym typeface="Wingdings" pitchFamily="2" charset="2"/>
              </a:rPr>
              <a:t> XY        </a:t>
            </a:r>
          </a:p>
          <a:p>
            <a:r>
              <a:rPr lang="en-US" sz="3200">
                <a:sym typeface="Wingdings" pitchFamily="2" charset="2"/>
              </a:rPr>
              <a:t>X  Zb</a:t>
            </a:r>
          </a:p>
          <a:p>
            <a:r>
              <a:rPr lang="en-US" sz="3200">
                <a:sym typeface="Wingdings" pitchFamily="2" charset="2"/>
              </a:rPr>
              <a:t>Y  bW  </a:t>
            </a:r>
          </a:p>
          <a:p>
            <a:r>
              <a:rPr lang="en-US" sz="3200">
                <a:sym typeface="Wingdings" pitchFamily="2" charset="2"/>
              </a:rPr>
              <a:t>Z  AB</a:t>
            </a:r>
          </a:p>
          <a:p>
            <a:r>
              <a:rPr lang="en-US" sz="3200">
                <a:sym typeface="Wingdings" pitchFamily="2" charset="2"/>
              </a:rPr>
              <a:t>W  Z  </a:t>
            </a:r>
          </a:p>
          <a:p>
            <a:r>
              <a:rPr lang="en-US" sz="3200">
                <a:sym typeface="Wingdings" pitchFamily="2" charset="2"/>
              </a:rPr>
              <a:t>A  aA | bA | </a:t>
            </a:r>
            <a:r>
              <a:rPr lang="el-GR" sz="3200">
                <a:sym typeface="Wingdings" pitchFamily="2" charset="2"/>
              </a:rPr>
              <a:t>Λ</a:t>
            </a:r>
            <a:endParaRPr lang="en-US" sz="3200">
              <a:sym typeface="Wingdings" pitchFamily="2" charset="2"/>
            </a:endParaRPr>
          </a:p>
          <a:p>
            <a:r>
              <a:rPr lang="en-US" sz="3200">
                <a:sym typeface="Wingdings" pitchFamily="2" charset="2"/>
              </a:rPr>
              <a:t>B  Ba | Bb | </a:t>
            </a:r>
            <a:r>
              <a:rPr lang="el-GR" sz="3200">
                <a:sym typeface="Wingdings" pitchFamily="2" charset="2"/>
              </a:rPr>
              <a:t>Λ</a:t>
            </a:r>
          </a:p>
        </p:txBody>
      </p:sp>
      <p:sp>
        <p:nvSpPr>
          <p:cNvPr id="125958" name="Text Box 6"/>
          <p:cNvSpPr txBox="1">
            <a:spLocks noChangeArrowheads="1"/>
          </p:cNvSpPr>
          <p:nvPr/>
        </p:nvSpPr>
        <p:spPr bwMode="auto">
          <a:xfrm>
            <a:off x="4724400" y="2984500"/>
            <a:ext cx="4260850" cy="1187450"/>
          </a:xfrm>
          <a:prstGeom prst="rect">
            <a:avLst/>
          </a:prstGeom>
          <a:noFill/>
          <a:ln w="9525" algn="ctr">
            <a:noFill/>
            <a:miter lim="800000"/>
            <a:headEnd/>
            <a:tailEnd/>
          </a:ln>
        </p:spPr>
        <p:txBody>
          <a:bodyPr wrap="none">
            <a:spAutoFit/>
          </a:bodyPr>
          <a:lstStyle/>
          <a:p>
            <a:pPr>
              <a:buFontTx/>
              <a:buChar char="•"/>
            </a:pPr>
            <a:r>
              <a:rPr lang="en-US" sz="2400">
                <a:solidFill>
                  <a:srgbClr val="33CC33"/>
                </a:solidFill>
              </a:rPr>
              <a:t> Null-able Non-terminals are?</a:t>
            </a:r>
          </a:p>
          <a:p>
            <a:pPr>
              <a:buFontTx/>
              <a:buChar char="•"/>
            </a:pPr>
            <a:endParaRPr lang="en-US" sz="2400">
              <a:solidFill>
                <a:srgbClr val="33CC33"/>
              </a:solidFill>
            </a:endParaRPr>
          </a:p>
          <a:p>
            <a:pPr>
              <a:buFontTx/>
              <a:buChar char="•"/>
            </a:pPr>
            <a:r>
              <a:rPr lang="en-US" sz="2400">
                <a:solidFill>
                  <a:srgbClr val="33CC33"/>
                </a:solidFill>
              </a:rPr>
              <a:t> A, B, Z and 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58">
                                            <p:txEl>
                                              <p:pRg st="0" end="0"/>
                                            </p:txEl>
                                          </p:spTgt>
                                        </p:tgtEl>
                                        <p:attrNameLst>
                                          <p:attrName>style.visibility</p:attrName>
                                        </p:attrNameLst>
                                      </p:cBhvr>
                                      <p:to>
                                        <p:strVal val="visible"/>
                                      </p:to>
                                    </p:set>
                                    <p:anim calcmode="lin" valueType="num">
                                      <p:cBhvr additive="base">
                                        <p:cTn id="7" dur="500" fill="hold"/>
                                        <p:tgtEl>
                                          <p:spTgt spid="1259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5958">
                                            <p:txEl>
                                              <p:pRg st="2" end="2"/>
                                            </p:txEl>
                                          </p:spTgt>
                                        </p:tgtEl>
                                        <p:attrNameLst>
                                          <p:attrName>style.visibility</p:attrName>
                                        </p:attrNameLst>
                                      </p:cBhvr>
                                      <p:to>
                                        <p:strVal val="visible"/>
                                      </p:to>
                                    </p:set>
                                    <p:animEffect transition="in" filter="dissolve">
                                      <p:cBhvr>
                                        <p:cTn id="13" dur="500"/>
                                        <p:tgtEl>
                                          <p:spTgt spid="1259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sz="3200" smtClean="0"/>
              <a:t>Example Contd.</a:t>
            </a:r>
          </a:p>
        </p:txBody>
      </p:sp>
      <p:sp>
        <p:nvSpPr>
          <p:cNvPr id="122885" name="Rectangle 5"/>
          <p:cNvSpPr>
            <a:spLocks noChangeArrowheads="1"/>
          </p:cNvSpPr>
          <p:nvPr/>
        </p:nvSpPr>
        <p:spPr bwMode="auto">
          <a:xfrm>
            <a:off x="3048000" y="2743200"/>
            <a:ext cx="3581400" cy="3429000"/>
          </a:xfrm>
          <a:prstGeom prst="rect">
            <a:avLst/>
          </a:prstGeom>
          <a:noFill/>
          <a:ln w="9525">
            <a:solidFill>
              <a:schemeClr val="tx1"/>
            </a:solidFill>
            <a:miter lim="800000"/>
            <a:headEnd/>
            <a:tailEnd/>
          </a:ln>
        </p:spPr>
        <p:txBody>
          <a:bodyPr/>
          <a:lstStyle/>
          <a:p>
            <a:pPr marL="342900" indent="-342900">
              <a:spcBef>
                <a:spcPct val="20000"/>
              </a:spcBef>
            </a:pPr>
            <a:r>
              <a:rPr lang="en-US" sz="2400" dirty="0"/>
              <a:t>So the new CFG is</a:t>
            </a:r>
          </a:p>
          <a:p>
            <a:pPr marL="342900" indent="-342900">
              <a:spcBef>
                <a:spcPct val="20000"/>
              </a:spcBef>
            </a:pPr>
            <a:r>
              <a:rPr lang="en-US" sz="2400" dirty="0"/>
              <a:t>S </a:t>
            </a:r>
            <a:r>
              <a:rPr lang="en-US" sz="2400" dirty="0">
                <a:sym typeface="Wingdings" pitchFamily="2" charset="2"/>
              </a:rPr>
              <a:t> XY</a:t>
            </a:r>
          </a:p>
          <a:p>
            <a:pPr marL="342900" indent="-342900">
              <a:spcBef>
                <a:spcPct val="20000"/>
              </a:spcBef>
            </a:pPr>
            <a:r>
              <a:rPr lang="en-US" sz="2400" dirty="0">
                <a:sym typeface="Wingdings" pitchFamily="2" charset="2"/>
              </a:rPr>
              <a:t>X  </a:t>
            </a:r>
            <a:r>
              <a:rPr lang="en-US" sz="2400" dirty="0" err="1">
                <a:sym typeface="Wingdings" pitchFamily="2" charset="2"/>
              </a:rPr>
              <a:t>Zb</a:t>
            </a:r>
            <a:r>
              <a:rPr lang="en-US" sz="2400" dirty="0">
                <a:sym typeface="Wingdings" pitchFamily="2" charset="2"/>
              </a:rPr>
              <a:t> | b</a:t>
            </a:r>
          </a:p>
          <a:p>
            <a:pPr marL="342900" indent="-342900">
              <a:spcBef>
                <a:spcPct val="20000"/>
              </a:spcBef>
            </a:pPr>
            <a:r>
              <a:rPr lang="en-US" sz="2400" dirty="0">
                <a:sym typeface="Wingdings" pitchFamily="2" charset="2"/>
              </a:rPr>
              <a:t>Y  </a:t>
            </a:r>
            <a:r>
              <a:rPr lang="en-US" sz="2400" dirty="0" err="1">
                <a:sym typeface="Wingdings" pitchFamily="2" charset="2"/>
              </a:rPr>
              <a:t>bW</a:t>
            </a:r>
            <a:r>
              <a:rPr lang="en-US" sz="2400" dirty="0">
                <a:sym typeface="Wingdings" pitchFamily="2" charset="2"/>
              </a:rPr>
              <a:t> | b</a:t>
            </a:r>
          </a:p>
          <a:p>
            <a:pPr marL="342900" indent="-342900">
              <a:spcBef>
                <a:spcPct val="20000"/>
              </a:spcBef>
            </a:pPr>
            <a:r>
              <a:rPr lang="en-US" sz="2400" dirty="0">
                <a:sym typeface="Wingdings" pitchFamily="2" charset="2"/>
              </a:rPr>
              <a:t>Z  AB | A | B</a:t>
            </a:r>
          </a:p>
          <a:p>
            <a:pPr marL="342900" indent="-342900">
              <a:spcBef>
                <a:spcPct val="20000"/>
              </a:spcBef>
            </a:pPr>
            <a:r>
              <a:rPr lang="en-US" sz="2400" dirty="0">
                <a:sym typeface="Wingdings" pitchFamily="2" charset="2"/>
              </a:rPr>
              <a:t>W  Z</a:t>
            </a:r>
          </a:p>
          <a:p>
            <a:pPr marL="342900" indent="-342900">
              <a:spcBef>
                <a:spcPct val="20000"/>
              </a:spcBef>
            </a:pPr>
            <a:r>
              <a:rPr lang="en-US" sz="2400" dirty="0">
                <a:sym typeface="Wingdings" pitchFamily="2" charset="2"/>
              </a:rPr>
              <a:t>A  </a:t>
            </a:r>
            <a:r>
              <a:rPr lang="en-US" sz="2400" dirty="0" err="1">
                <a:sym typeface="Wingdings" pitchFamily="2" charset="2"/>
              </a:rPr>
              <a:t>aA</a:t>
            </a:r>
            <a:r>
              <a:rPr lang="en-US" sz="2400" dirty="0">
                <a:sym typeface="Wingdings" pitchFamily="2" charset="2"/>
              </a:rPr>
              <a:t> | </a:t>
            </a:r>
            <a:r>
              <a:rPr lang="en-US" sz="2400" dirty="0" err="1">
                <a:sym typeface="Wingdings" pitchFamily="2" charset="2"/>
              </a:rPr>
              <a:t>bA</a:t>
            </a:r>
            <a:r>
              <a:rPr lang="en-US" sz="2400" dirty="0">
                <a:sym typeface="Wingdings" pitchFamily="2" charset="2"/>
              </a:rPr>
              <a:t> | a | b</a:t>
            </a:r>
          </a:p>
          <a:p>
            <a:pPr marL="342900" indent="-342900">
              <a:spcBef>
                <a:spcPct val="20000"/>
              </a:spcBef>
            </a:pPr>
            <a:r>
              <a:rPr lang="en-US" sz="2400" dirty="0">
                <a:sym typeface="Wingdings" pitchFamily="2" charset="2"/>
              </a:rPr>
              <a:t>B  </a:t>
            </a:r>
            <a:r>
              <a:rPr lang="en-US" sz="2400" dirty="0" err="1">
                <a:sym typeface="Wingdings" pitchFamily="2" charset="2"/>
              </a:rPr>
              <a:t>Ba</a:t>
            </a:r>
            <a:r>
              <a:rPr lang="en-US" sz="2400" dirty="0">
                <a:sym typeface="Wingdings" pitchFamily="2" charset="2"/>
              </a:rPr>
              <a:t> | </a:t>
            </a:r>
            <a:r>
              <a:rPr lang="en-US" sz="2400" dirty="0" smtClean="0">
                <a:sym typeface="Wingdings" pitchFamily="2" charset="2"/>
              </a:rPr>
              <a:t>Bb </a:t>
            </a:r>
            <a:r>
              <a:rPr lang="en-US" sz="2400" dirty="0">
                <a:sym typeface="Wingdings" pitchFamily="2" charset="2"/>
              </a:rPr>
              <a:t>| a | b</a:t>
            </a:r>
            <a:endParaRPr lang="en-US" sz="2400" dirty="0"/>
          </a:p>
        </p:txBody>
      </p:sp>
      <p:sp>
        <p:nvSpPr>
          <p:cNvPr id="52230" name="Text Box 6"/>
          <p:cNvSpPr txBox="1">
            <a:spLocks noChangeArrowheads="1"/>
          </p:cNvSpPr>
          <p:nvPr/>
        </p:nvSpPr>
        <p:spPr bwMode="auto">
          <a:xfrm>
            <a:off x="228600" y="400050"/>
            <a:ext cx="3048000" cy="2225675"/>
          </a:xfrm>
          <a:prstGeom prst="rect">
            <a:avLst/>
          </a:prstGeom>
          <a:noFill/>
          <a:ln w="9525" algn="ctr">
            <a:noFill/>
            <a:miter lim="800000"/>
            <a:headEnd/>
            <a:tailEnd/>
          </a:ln>
        </p:spPr>
        <p:txBody>
          <a:bodyPr>
            <a:spAutoFit/>
          </a:bodyPr>
          <a:lstStyle/>
          <a:p>
            <a:r>
              <a:rPr lang="en-US" sz="2000"/>
              <a:t>S </a:t>
            </a:r>
            <a:r>
              <a:rPr lang="en-US" sz="2000">
                <a:sym typeface="Wingdings" pitchFamily="2" charset="2"/>
              </a:rPr>
              <a:t> XY        </a:t>
            </a:r>
          </a:p>
          <a:p>
            <a:r>
              <a:rPr lang="en-US" sz="2000">
                <a:sym typeface="Wingdings" pitchFamily="2" charset="2"/>
              </a:rPr>
              <a:t>X  Zb</a:t>
            </a:r>
          </a:p>
          <a:p>
            <a:r>
              <a:rPr lang="en-US" sz="2000">
                <a:sym typeface="Wingdings" pitchFamily="2" charset="2"/>
              </a:rPr>
              <a:t>Y  bW  </a:t>
            </a:r>
          </a:p>
          <a:p>
            <a:r>
              <a:rPr lang="en-US" sz="2000">
                <a:sym typeface="Wingdings" pitchFamily="2" charset="2"/>
              </a:rPr>
              <a:t>Z  AB</a:t>
            </a:r>
          </a:p>
          <a:p>
            <a:r>
              <a:rPr lang="en-US" sz="2000">
                <a:sym typeface="Wingdings" pitchFamily="2" charset="2"/>
              </a:rPr>
              <a:t>W  Z  </a:t>
            </a:r>
          </a:p>
          <a:p>
            <a:r>
              <a:rPr lang="en-US" sz="2000">
                <a:sym typeface="Wingdings" pitchFamily="2" charset="2"/>
              </a:rPr>
              <a:t>A  aA | bA | </a:t>
            </a:r>
            <a:r>
              <a:rPr lang="el-GR" sz="2000">
                <a:sym typeface="Wingdings" pitchFamily="2" charset="2"/>
              </a:rPr>
              <a:t>Λ</a:t>
            </a:r>
            <a:endParaRPr lang="en-US" sz="2000">
              <a:sym typeface="Wingdings" pitchFamily="2" charset="2"/>
            </a:endParaRPr>
          </a:p>
          <a:p>
            <a:r>
              <a:rPr lang="en-US" sz="2000">
                <a:sym typeface="Wingdings" pitchFamily="2" charset="2"/>
              </a:rPr>
              <a:t>B  Ba | Bb | </a:t>
            </a:r>
            <a:r>
              <a:rPr lang="el-GR" sz="2000">
                <a:sym typeface="Wingdings" pitchFamily="2" charset="2"/>
              </a:rPr>
              <a:t>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885">
                                            <p:bg/>
                                          </p:spTgt>
                                        </p:tgtEl>
                                        <p:attrNameLst>
                                          <p:attrName>style.visibility</p:attrName>
                                        </p:attrNameLst>
                                      </p:cBhvr>
                                      <p:to>
                                        <p:strVal val="visible"/>
                                      </p:to>
                                    </p:set>
                                    <p:animEffect transition="in" filter="box(in)">
                                      <p:cBhvr>
                                        <p:cTn id="7" dur="500"/>
                                        <p:tgtEl>
                                          <p:spTgt spid="122885">
                                            <p:bg/>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2885">
                                            <p:txEl>
                                              <p:pRg st="0" end="0"/>
                                            </p:txEl>
                                          </p:spTgt>
                                        </p:tgtEl>
                                        <p:attrNameLst>
                                          <p:attrName>style.visibility</p:attrName>
                                        </p:attrNameLst>
                                      </p:cBhvr>
                                      <p:to>
                                        <p:strVal val="visible"/>
                                      </p:to>
                                    </p:set>
                                    <p:animEffect transition="in" filter="box(in)">
                                      <p:cBhvr>
                                        <p:cTn id="12" dur="500"/>
                                        <p:tgtEl>
                                          <p:spTgt spid="1228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2885">
                                            <p:txEl>
                                              <p:pRg st="1" end="1"/>
                                            </p:txEl>
                                          </p:spTgt>
                                        </p:tgtEl>
                                        <p:attrNameLst>
                                          <p:attrName>style.visibility</p:attrName>
                                        </p:attrNameLst>
                                      </p:cBhvr>
                                      <p:to>
                                        <p:strVal val="visible"/>
                                      </p:to>
                                    </p:set>
                                    <p:animEffect transition="in" filter="box(in)">
                                      <p:cBhvr>
                                        <p:cTn id="17" dur="500"/>
                                        <p:tgtEl>
                                          <p:spTgt spid="1228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2885">
                                            <p:txEl>
                                              <p:pRg st="2" end="2"/>
                                            </p:txEl>
                                          </p:spTgt>
                                        </p:tgtEl>
                                        <p:attrNameLst>
                                          <p:attrName>style.visibility</p:attrName>
                                        </p:attrNameLst>
                                      </p:cBhvr>
                                      <p:to>
                                        <p:strVal val="visible"/>
                                      </p:to>
                                    </p:set>
                                    <p:animEffect transition="in" filter="box(in)">
                                      <p:cBhvr>
                                        <p:cTn id="22" dur="500"/>
                                        <p:tgtEl>
                                          <p:spTgt spid="12288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2885">
                                            <p:txEl>
                                              <p:pRg st="3" end="3"/>
                                            </p:txEl>
                                          </p:spTgt>
                                        </p:tgtEl>
                                        <p:attrNameLst>
                                          <p:attrName>style.visibility</p:attrName>
                                        </p:attrNameLst>
                                      </p:cBhvr>
                                      <p:to>
                                        <p:strVal val="visible"/>
                                      </p:to>
                                    </p:set>
                                    <p:animEffect transition="in" filter="box(in)">
                                      <p:cBhvr>
                                        <p:cTn id="27" dur="500"/>
                                        <p:tgtEl>
                                          <p:spTgt spid="12288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2885">
                                            <p:txEl>
                                              <p:pRg st="4" end="4"/>
                                            </p:txEl>
                                          </p:spTgt>
                                        </p:tgtEl>
                                        <p:attrNameLst>
                                          <p:attrName>style.visibility</p:attrName>
                                        </p:attrNameLst>
                                      </p:cBhvr>
                                      <p:to>
                                        <p:strVal val="visible"/>
                                      </p:to>
                                    </p:set>
                                    <p:animEffect transition="in" filter="box(in)">
                                      <p:cBhvr>
                                        <p:cTn id="32" dur="500"/>
                                        <p:tgtEl>
                                          <p:spTgt spid="12288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2885">
                                            <p:txEl>
                                              <p:pRg st="5" end="5"/>
                                            </p:txEl>
                                          </p:spTgt>
                                        </p:tgtEl>
                                        <p:attrNameLst>
                                          <p:attrName>style.visibility</p:attrName>
                                        </p:attrNameLst>
                                      </p:cBhvr>
                                      <p:to>
                                        <p:strVal val="visible"/>
                                      </p:to>
                                    </p:set>
                                    <p:animEffect transition="in" filter="box(in)">
                                      <p:cBhvr>
                                        <p:cTn id="37" dur="500"/>
                                        <p:tgtEl>
                                          <p:spTgt spid="12288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2885">
                                            <p:txEl>
                                              <p:pRg st="6" end="6"/>
                                            </p:txEl>
                                          </p:spTgt>
                                        </p:tgtEl>
                                        <p:attrNameLst>
                                          <p:attrName>style.visibility</p:attrName>
                                        </p:attrNameLst>
                                      </p:cBhvr>
                                      <p:to>
                                        <p:strVal val="visible"/>
                                      </p:to>
                                    </p:set>
                                    <p:animEffect transition="in" filter="box(in)">
                                      <p:cBhvr>
                                        <p:cTn id="42" dur="500"/>
                                        <p:tgtEl>
                                          <p:spTgt spid="12288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22885">
                                            <p:txEl>
                                              <p:pRg st="7" end="7"/>
                                            </p:txEl>
                                          </p:spTgt>
                                        </p:tgtEl>
                                        <p:attrNameLst>
                                          <p:attrName>style.visibility</p:attrName>
                                        </p:attrNameLst>
                                      </p:cBhvr>
                                      <p:to>
                                        <p:strVal val="visible"/>
                                      </p:to>
                                    </p:set>
                                    <p:animEffect transition="in" filter="box(in)">
                                      <p:cBhvr>
                                        <p:cTn id="47" dur="500"/>
                                        <p:tgtEl>
                                          <p:spTgt spid="12288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7772400" cy="1362075"/>
          </a:xfrm>
        </p:spPr>
        <p:txBody>
          <a:bodyPr/>
          <a:lstStyle/>
          <a:p>
            <a:r>
              <a:rPr lang="en-US" dirty="0" smtClean="0"/>
              <a:t>Membership</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F1B48E89-800D-4F36-BDDD-E023F7574F86}" type="slidenum">
              <a:rPr lang="en-US" smtClean="0"/>
              <a:pPr>
                <a:defRPr/>
              </a:pPr>
              <a:t>17</a:t>
            </a:fld>
            <a:endParaRPr lang="en-US"/>
          </a:p>
        </p:txBody>
      </p:sp>
    </p:spTree>
    <p:extLst>
      <p:ext uri="{BB962C8B-B14F-4D97-AF65-F5344CB8AC3E}">
        <p14:creationId xmlns:p14="http://schemas.microsoft.com/office/powerpoint/2010/main" val="1401447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15D39ABC-2A36-414F-8479-A01386E3801D}" type="slidenum">
              <a:rPr lang="en-US" smtClean="0"/>
              <a:pPr/>
              <a:t>18</a:t>
            </a:fld>
            <a:endParaRPr lang="en-US" smtClean="0"/>
          </a:p>
        </p:txBody>
      </p:sp>
      <p:sp>
        <p:nvSpPr>
          <p:cNvPr id="34819" name="Rectangle 2"/>
          <p:cNvSpPr>
            <a:spLocks noGrp="1" noChangeArrowheads="1"/>
          </p:cNvSpPr>
          <p:nvPr>
            <p:ph type="title"/>
          </p:nvPr>
        </p:nvSpPr>
        <p:spPr/>
        <p:txBody>
          <a:bodyPr/>
          <a:lstStyle/>
          <a:p>
            <a:pPr eaLnBrk="1" hangingPunct="1"/>
            <a:r>
              <a:rPr lang="en-US" smtClean="0"/>
              <a:t>The Total Language Tree</a:t>
            </a:r>
          </a:p>
        </p:txBody>
      </p:sp>
      <p:sp>
        <p:nvSpPr>
          <p:cNvPr id="34820" name="Rectangle 3"/>
          <p:cNvSpPr>
            <a:spLocks noGrp="1" noChangeArrowheads="1"/>
          </p:cNvSpPr>
          <p:nvPr>
            <p:ph type="body" idx="1"/>
          </p:nvPr>
        </p:nvSpPr>
        <p:spPr/>
        <p:txBody>
          <a:bodyPr/>
          <a:lstStyle/>
          <a:p>
            <a:pPr eaLnBrk="1" hangingPunct="1"/>
            <a:r>
              <a:rPr lang="en-US" sz="2400" smtClean="0"/>
              <a:t>It is possible to depict the generation of all the words in the language of a CFG simultaneously in one big (possibly infinite) tree.</a:t>
            </a:r>
          </a:p>
          <a:p>
            <a:pPr eaLnBrk="1" hangingPunct="1">
              <a:buFontTx/>
              <a:buNone/>
            </a:pPr>
            <a:r>
              <a:rPr lang="en-US" sz="2400" b="1" smtClean="0"/>
              <a:t>Definition:</a:t>
            </a:r>
          </a:p>
          <a:p>
            <a:pPr algn="just" eaLnBrk="1" hangingPunct="1"/>
            <a:r>
              <a:rPr lang="en-US" sz="2400" smtClean="0"/>
              <a:t>For a given CFG, we define a tree with the start symbol S as its root and whose nodes are working strings of terminals and nonterminals. The descendants of each node are all the possible results of applying every applicable production to the working string, one at a time. A string of all terminals is a terminal node in the tree. The resultant tree is called the </a:t>
            </a:r>
            <a:r>
              <a:rPr lang="en-US" sz="2400" b="1" smtClean="0"/>
              <a:t>total language tree </a:t>
            </a:r>
            <a:r>
              <a:rPr lang="en-US" sz="2400" smtClean="0"/>
              <a:t>of the CFG.</a:t>
            </a:r>
          </a:p>
        </p:txBody>
      </p:sp>
    </p:spTree>
    <p:extLst>
      <p:ext uri="{BB962C8B-B14F-4D97-AF65-F5344CB8AC3E}">
        <p14:creationId xmlns:p14="http://schemas.microsoft.com/office/powerpoint/2010/main" val="8366625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F65A3ED2-A0D1-4FEE-9855-C8D0208AC3CE}" type="slidenum">
              <a:rPr lang="en-US" smtClean="0"/>
              <a:pPr/>
              <a:t>19</a:t>
            </a:fld>
            <a:endParaRPr lang="en-US" smtClean="0"/>
          </a:p>
        </p:txBody>
      </p:sp>
      <p:sp>
        <p:nvSpPr>
          <p:cNvPr id="35843" name="Rectangle 2"/>
          <p:cNvSpPr>
            <a:spLocks noGrp="1" noChangeArrowheads="1"/>
          </p:cNvSpPr>
          <p:nvPr>
            <p:ph type="title"/>
          </p:nvPr>
        </p:nvSpPr>
        <p:spPr/>
        <p:txBody>
          <a:bodyPr/>
          <a:lstStyle/>
          <a:p>
            <a:pPr eaLnBrk="1" hangingPunct="1"/>
            <a:r>
              <a:rPr lang="en-US" smtClean="0"/>
              <a:t>Example</a:t>
            </a:r>
          </a:p>
        </p:txBody>
      </p:sp>
      <p:sp>
        <p:nvSpPr>
          <p:cNvPr id="35844" name="Rectangle 3"/>
          <p:cNvSpPr>
            <a:spLocks noGrp="1" noChangeArrowheads="1"/>
          </p:cNvSpPr>
          <p:nvPr>
            <p:ph type="body" idx="1"/>
          </p:nvPr>
        </p:nvSpPr>
        <p:spPr/>
        <p:txBody>
          <a:bodyPr/>
          <a:lstStyle/>
          <a:p>
            <a:pPr eaLnBrk="1" hangingPunct="1"/>
            <a:r>
              <a:rPr lang="en-US" smtClean="0"/>
              <a:t>Consider the CFG:</a:t>
            </a:r>
          </a:p>
          <a:p>
            <a:pPr eaLnBrk="1" hangingPunct="1">
              <a:buFontTx/>
              <a:buNone/>
            </a:pPr>
            <a:r>
              <a:rPr lang="en-US" smtClean="0"/>
              <a:t>		S → aa | bX |aXX</a:t>
            </a:r>
          </a:p>
          <a:p>
            <a:pPr eaLnBrk="1" hangingPunct="1">
              <a:buFontTx/>
              <a:buNone/>
            </a:pPr>
            <a:r>
              <a:rPr lang="en-US" smtClean="0"/>
              <a:t>		X → ab |b</a:t>
            </a:r>
          </a:p>
          <a:p>
            <a:pPr eaLnBrk="1" hangingPunct="1"/>
            <a:r>
              <a:rPr lang="en-US" smtClean="0"/>
              <a:t>The total language tree is</a:t>
            </a:r>
          </a:p>
          <a:p>
            <a:pPr eaLnBrk="1" hangingPunct="1"/>
            <a:endParaRPr lang="en-US" smtClean="0"/>
          </a:p>
        </p:txBody>
      </p:sp>
      <p:pic>
        <p:nvPicPr>
          <p:cNvPr id="35845" name="Picture 4"/>
          <p:cNvPicPr>
            <a:picLocks noChangeAspect="1" noChangeArrowheads="1"/>
          </p:cNvPicPr>
          <p:nvPr/>
        </p:nvPicPr>
        <p:blipFill>
          <a:blip r:embed="rId3" cstate="print"/>
          <a:srcRect/>
          <a:stretch>
            <a:fillRect/>
          </a:stretch>
        </p:blipFill>
        <p:spPr bwMode="auto">
          <a:xfrm>
            <a:off x="1371600" y="3265488"/>
            <a:ext cx="6781800" cy="2906712"/>
          </a:xfrm>
          <a:prstGeom prst="rect">
            <a:avLst/>
          </a:prstGeom>
          <a:noFill/>
          <a:ln w="9525" algn="ctr">
            <a:noFill/>
            <a:miter lim="800000"/>
            <a:headEnd/>
            <a:tailEnd/>
          </a:ln>
        </p:spPr>
      </p:pic>
    </p:spTree>
    <p:extLst>
      <p:ext uri="{BB962C8B-B14F-4D97-AF65-F5344CB8AC3E}">
        <p14:creationId xmlns:p14="http://schemas.microsoft.com/office/powerpoint/2010/main" val="1958304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A00D29AF-EDAE-4D02-9EBA-64E65A2F90B7}" type="slidenum">
              <a:rPr lang="en-US" smtClean="0"/>
              <a:pPr/>
              <a:t>2</a:t>
            </a:fld>
            <a:endParaRPr lang="en-US" smtClean="0"/>
          </a:p>
        </p:txBody>
      </p:sp>
      <p:sp>
        <p:nvSpPr>
          <p:cNvPr id="38915" name="Rectangle 2"/>
          <p:cNvSpPr>
            <a:spLocks noGrp="1" noChangeArrowheads="1"/>
          </p:cNvSpPr>
          <p:nvPr>
            <p:ph type="title"/>
          </p:nvPr>
        </p:nvSpPr>
        <p:spPr/>
        <p:txBody>
          <a:bodyPr/>
          <a:lstStyle/>
          <a:p>
            <a:pPr eaLnBrk="1" hangingPunct="1"/>
            <a:r>
              <a:rPr lang="en-US" sz="3200" smtClean="0"/>
              <a:t>Semi Word</a:t>
            </a:r>
          </a:p>
        </p:txBody>
      </p:sp>
      <p:sp>
        <p:nvSpPr>
          <p:cNvPr id="38916" name="Rectangle 3"/>
          <p:cNvSpPr>
            <a:spLocks noGrp="1" noChangeArrowheads="1"/>
          </p:cNvSpPr>
          <p:nvPr>
            <p:ph type="body" idx="1"/>
          </p:nvPr>
        </p:nvSpPr>
        <p:spPr/>
        <p:txBody>
          <a:bodyPr/>
          <a:lstStyle/>
          <a:p>
            <a:pPr eaLnBrk="1" hangingPunct="1"/>
            <a:r>
              <a:rPr lang="en-US" dirty="0" smtClean="0"/>
              <a:t>For a given CFG, </a:t>
            </a:r>
            <a:r>
              <a:rPr lang="en-US" dirty="0" err="1" smtClean="0">
                <a:solidFill>
                  <a:srgbClr val="FF0000"/>
                </a:solidFill>
              </a:rPr>
              <a:t>semiword</a:t>
            </a:r>
            <a:r>
              <a:rPr lang="en-US" dirty="0" smtClean="0">
                <a:solidFill>
                  <a:srgbClr val="FF0000"/>
                </a:solidFill>
              </a:rPr>
              <a:t> </a:t>
            </a:r>
            <a:r>
              <a:rPr lang="en-US" dirty="0" smtClean="0">
                <a:solidFill>
                  <a:srgbClr val="0070C0"/>
                </a:solidFill>
              </a:rPr>
              <a:t>is a string of terminals (may be none) concatenated with exactly</a:t>
            </a:r>
            <a:r>
              <a:rPr lang="en-US" dirty="0" smtClean="0">
                <a:solidFill>
                  <a:srgbClr val="FF0000"/>
                </a:solidFill>
              </a:rPr>
              <a:t> one </a:t>
            </a:r>
            <a:r>
              <a:rPr lang="en-US" dirty="0" smtClean="0">
                <a:solidFill>
                  <a:srgbClr val="0070C0"/>
                </a:solidFill>
              </a:rPr>
              <a:t>non-terminal (on the right)</a:t>
            </a:r>
            <a:r>
              <a:rPr lang="en-US" dirty="0" smtClean="0"/>
              <a:t>.</a:t>
            </a:r>
          </a:p>
          <a:p>
            <a:pPr eaLnBrk="1" hangingPunct="1"/>
            <a:endParaRPr lang="en-US" dirty="0" smtClean="0"/>
          </a:p>
          <a:p>
            <a:pPr eaLnBrk="1" hangingPunct="1"/>
            <a:r>
              <a:rPr lang="en-US" dirty="0" smtClean="0"/>
              <a:t>In general </a:t>
            </a:r>
            <a:r>
              <a:rPr lang="en-US" dirty="0" err="1" smtClean="0"/>
              <a:t>semiword</a:t>
            </a:r>
            <a:r>
              <a:rPr lang="en-US" dirty="0" smtClean="0"/>
              <a:t> has the shape</a:t>
            </a:r>
          </a:p>
          <a:p>
            <a:pPr eaLnBrk="1" hangingPunct="1"/>
            <a:endParaRPr lang="en-US" dirty="0" smtClean="0"/>
          </a:p>
          <a:p>
            <a:pPr lvl="1" eaLnBrk="1" hangingPunct="1">
              <a:buFontTx/>
              <a:buNone/>
            </a:pPr>
            <a:r>
              <a:rPr lang="en-US" dirty="0" smtClean="0"/>
              <a:t>(terminal) (terminal)….(terminal) (Non-Terminal)</a:t>
            </a:r>
          </a:p>
          <a:p>
            <a:pPr lvl="1" eaLnBrk="1" hangingPunct="1">
              <a:buFontTx/>
              <a:buNone/>
            </a:pPr>
            <a:endParaRPr lang="en-US" dirty="0" smtClean="0"/>
          </a:p>
          <a:p>
            <a:pPr lvl="1" eaLnBrk="1" hangingPunct="1">
              <a:buFontTx/>
              <a:buNone/>
            </a:pPr>
            <a:r>
              <a:rPr lang="en-US" dirty="0" smtClean="0"/>
              <a:t>e.g. </a:t>
            </a:r>
            <a:r>
              <a:rPr lang="en-US" dirty="0" err="1" smtClean="0"/>
              <a:t>aaaX</a:t>
            </a:r>
            <a:r>
              <a:rPr lang="en-US" dirty="0" smtClean="0"/>
              <a:t>    </a:t>
            </a:r>
            <a:r>
              <a:rPr lang="en-US" dirty="0" err="1" smtClean="0"/>
              <a:t>abcY</a:t>
            </a:r>
            <a:r>
              <a:rPr lang="en-US" dirty="0" smtClean="0"/>
              <a:t>    </a:t>
            </a:r>
            <a:r>
              <a:rPr lang="en-US" dirty="0" err="1" smtClean="0"/>
              <a:t>bbY</a:t>
            </a:r>
            <a:endParaRPr lang="en-US" dirty="0" smtClean="0"/>
          </a:p>
        </p:txBody>
      </p:sp>
      <p:sp>
        <p:nvSpPr>
          <p:cNvPr id="110596" name="Text Box 4"/>
          <p:cNvSpPr txBox="1">
            <a:spLocks noChangeArrowheads="1"/>
          </p:cNvSpPr>
          <p:nvPr/>
        </p:nvSpPr>
        <p:spPr bwMode="auto">
          <a:xfrm>
            <a:off x="838200" y="5649913"/>
            <a:ext cx="7381875" cy="396875"/>
          </a:xfrm>
          <a:prstGeom prst="rect">
            <a:avLst/>
          </a:prstGeom>
          <a:noFill/>
          <a:ln w="9525" algn="ctr">
            <a:noFill/>
            <a:miter lim="800000"/>
            <a:headEnd/>
            <a:tailEnd/>
          </a:ln>
        </p:spPr>
        <p:txBody>
          <a:bodyPr wrap="none">
            <a:spAutoFit/>
          </a:bodyPr>
          <a:lstStyle/>
          <a:p>
            <a:r>
              <a:rPr lang="en-US" sz="2000" b="1" dirty="0">
                <a:solidFill>
                  <a:schemeClr val="accent2"/>
                </a:solidFill>
              </a:rPr>
              <a:t>A </a:t>
            </a:r>
            <a:r>
              <a:rPr lang="en-US" sz="2000" b="1" dirty="0">
                <a:solidFill>
                  <a:srgbClr val="FF0000"/>
                </a:solidFill>
              </a:rPr>
              <a:t>word</a:t>
            </a:r>
            <a:r>
              <a:rPr lang="en-US" sz="2000" b="1" dirty="0">
                <a:solidFill>
                  <a:schemeClr val="accent2"/>
                </a:solidFill>
              </a:rPr>
              <a:t> is a string of terminals only (zero or more terminals)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checkerboard(across)">
                                      <p:cBhvr>
                                        <p:cTn id="7" dur="500"/>
                                        <p:tgtEl>
                                          <p:spTgt spid="110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98C260FC-BB17-4863-AEFF-01ADF4C28E94}" type="slidenum">
              <a:rPr lang="en-US" smtClean="0"/>
              <a:pPr/>
              <a:t>20</a:t>
            </a:fld>
            <a:endParaRPr lang="en-US" smtClean="0"/>
          </a:p>
        </p:txBody>
      </p:sp>
      <p:sp>
        <p:nvSpPr>
          <p:cNvPr id="36867" name="Rectangle 2"/>
          <p:cNvSpPr>
            <a:spLocks noGrp="1" noChangeArrowheads="1"/>
          </p:cNvSpPr>
          <p:nvPr>
            <p:ph type="title"/>
          </p:nvPr>
        </p:nvSpPr>
        <p:spPr/>
        <p:txBody>
          <a:bodyPr/>
          <a:lstStyle/>
          <a:p>
            <a:pPr eaLnBrk="1" hangingPunct="1"/>
            <a:endParaRPr lang="en-US" smtClean="0"/>
          </a:p>
        </p:txBody>
      </p:sp>
      <p:sp>
        <p:nvSpPr>
          <p:cNvPr id="36868" name="Rectangle 3"/>
          <p:cNvSpPr>
            <a:spLocks noGrp="1" noChangeArrowheads="1"/>
          </p:cNvSpPr>
          <p:nvPr>
            <p:ph type="body" idx="1"/>
          </p:nvPr>
        </p:nvSpPr>
        <p:spPr/>
        <p:txBody>
          <a:bodyPr/>
          <a:lstStyle/>
          <a:p>
            <a:pPr eaLnBrk="1" hangingPunct="1"/>
            <a:r>
              <a:rPr lang="en-US" sz="2000" smtClean="0"/>
              <a:t>The above total language has only 7 different words.</a:t>
            </a:r>
          </a:p>
          <a:p>
            <a:pPr eaLnBrk="1" hangingPunct="1"/>
            <a:endParaRPr lang="en-US" sz="2000" smtClean="0"/>
          </a:p>
          <a:p>
            <a:pPr eaLnBrk="1" hangingPunct="1"/>
            <a:r>
              <a:rPr lang="en-US" sz="2000" smtClean="0"/>
              <a:t>Four of its words (abb, aabb, abab, aabab) have two different derivations because they appear as terminal nodes in two different places.</a:t>
            </a:r>
          </a:p>
          <a:p>
            <a:pPr eaLnBrk="1" hangingPunct="1"/>
            <a:endParaRPr lang="en-US" sz="2000" smtClean="0"/>
          </a:p>
          <a:p>
            <a:pPr eaLnBrk="1" hangingPunct="1"/>
            <a:r>
              <a:rPr lang="en-US" sz="2000" smtClean="0"/>
              <a:t>However, these words are NOT generated by two different derivation trees. Hence, the CFG is unambiguous. For example,</a:t>
            </a:r>
          </a:p>
        </p:txBody>
      </p:sp>
      <p:pic>
        <p:nvPicPr>
          <p:cNvPr id="36869" name="Picture 4"/>
          <p:cNvPicPr>
            <a:picLocks noChangeAspect="1" noChangeArrowheads="1"/>
          </p:cNvPicPr>
          <p:nvPr/>
        </p:nvPicPr>
        <p:blipFill>
          <a:blip r:embed="rId3" cstate="print"/>
          <a:srcRect/>
          <a:stretch>
            <a:fillRect/>
          </a:stretch>
        </p:blipFill>
        <p:spPr bwMode="auto">
          <a:xfrm>
            <a:off x="3276600" y="4038600"/>
            <a:ext cx="3124200" cy="2244725"/>
          </a:xfrm>
          <a:prstGeom prst="rect">
            <a:avLst/>
          </a:prstGeom>
          <a:noFill/>
          <a:ln w="9525" algn="ctr">
            <a:noFill/>
            <a:miter lim="800000"/>
            <a:headEnd/>
            <a:tailEnd/>
          </a:ln>
        </p:spPr>
      </p:pic>
    </p:spTree>
    <p:extLst>
      <p:ext uri="{BB962C8B-B14F-4D97-AF65-F5344CB8AC3E}">
        <p14:creationId xmlns:p14="http://schemas.microsoft.com/office/powerpoint/2010/main" val="820282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6CE11F0A-C13D-4B2E-810F-D98734A71DF1}" type="slidenum">
              <a:rPr lang="en-US" smtClean="0"/>
              <a:pPr/>
              <a:t>21</a:t>
            </a:fld>
            <a:endParaRPr lang="en-US" smtClean="0"/>
          </a:p>
        </p:txBody>
      </p:sp>
      <p:sp>
        <p:nvSpPr>
          <p:cNvPr id="37891" name="Rectangle 2"/>
          <p:cNvSpPr>
            <a:spLocks noGrp="1" noChangeArrowheads="1"/>
          </p:cNvSpPr>
          <p:nvPr>
            <p:ph type="title"/>
          </p:nvPr>
        </p:nvSpPr>
        <p:spPr/>
        <p:txBody>
          <a:bodyPr/>
          <a:lstStyle/>
          <a:p>
            <a:pPr eaLnBrk="1" hangingPunct="1"/>
            <a:r>
              <a:rPr lang="en-US" smtClean="0"/>
              <a:t>Example</a:t>
            </a:r>
          </a:p>
        </p:txBody>
      </p:sp>
      <p:sp>
        <p:nvSpPr>
          <p:cNvPr id="37892" name="Rectangle 3"/>
          <p:cNvSpPr>
            <a:spLocks noGrp="1" noChangeArrowheads="1"/>
          </p:cNvSpPr>
          <p:nvPr>
            <p:ph type="body" idx="1"/>
          </p:nvPr>
        </p:nvSpPr>
        <p:spPr/>
        <p:txBody>
          <a:bodyPr/>
          <a:lstStyle/>
          <a:p>
            <a:pPr eaLnBrk="1" hangingPunct="1"/>
            <a:r>
              <a:rPr lang="en-US" smtClean="0"/>
              <a:t>Consider the CFG:</a:t>
            </a:r>
          </a:p>
          <a:p>
            <a:pPr eaLnBrk="1" hangingPunct="1">
              <a:buFontTx/>
              <a:buNone/>
            </a:pPr>
            <a:r>
              <a:rPr lang="en-US" smtClean="0"/>
              <a:t>			S → aSb | bS | a</a:t>
            </a:r>
          </a:p>
          <a:p>
            <a:pPr eaLnBrk="1" hangingPunct="1"/>
            <a:r>
              <a:rPr lang="en-US" smtClean="0"/>
              <a:t>The language of this CFG is infinite, so is the total language tree: The tree may get arbitrary wide as well as infinitely long.</a:t>
            </a:r>
          </a:p>
          <a:p>
            <a:pPr eaLnBrk="1" hangingPunct="1"/>
            <a:r>
              <a:rPr lang="en-US" smtClean="0"/>
              <a:t>Can you draw the beginning part of this total language tree?</a:t>
            </a:r>
          </a:p>
          <a:p>
            <a:pPr eaLnBrk="1" hangingPunct="1"/>
            <a:endParaRPr lang="en-US" smtClean="0"/>
          </a:p>
        </p:txBody>
      </p:sp>
    </p:spTree>
    <p:extLst>
      <p:ext uri="{BB962C8B-B14F-4D97-AF65-F5344CB8AC3E}">
        <p14:creationId xmlns:p14="http://schemas.microsoft.com/office/powerpoint/2010/main" val="1921372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p:spPr>
        <p:txBody>
          <a:bodyPr/>
          <a:lstStyle/>
          <a:p>
            <a:fld id="{89CA9764-0CA8-4467-959C-8A808ABEAD16}" type="slidenum">
              <a:rPr lang="en-US" smtClean="0"/>
              <a:pPr/>
              <a:t>3</a:t>
            </a:fld>
            <a:endParaRPr lang="en-US" smtClean="0"/>
          </a:p>
        </p:txBody>
      </p:sp>
      <p:sp>
        <p:nvSpPr>
          <p:cNvPr id="39939" name="Rectangle 2"/>
          <p:cNvSpPr>
            <a:spLocks noGrp="1" noChangeArrowheads="1"/>
          </p:cNvSpPr>
          <p:nvPr>
            <p:ph type="title"/>
          </p:nvPr>
        </p:nvSpPr>
        <p:spPr/>
        <p:txBody>
          <a:bodyPr/>
          <a:lstStyle/>
          <a:p>
            <a:pPr eaLnBrk="1" hangingPunct="1"/>
            <a:r>
              <a:rPr lang="en-US" sz="3200" smtClean="0"/>
              <a:t>Regular Grammar</a:t>
            </a:r>
          </a:p>
        </p:txBody>
      </p:sp>
      <p:sp>
        <p:nvSpPr>
          <p:cNvPr id="39940" name="Rectangle 3"/>
          <p:cNvSpPr>
            <a:spLocks noGrp="1" noChangeArrowheads="1"/>
          </p:cNvSpPr>
          <p:nvPr>
            <p:ph type="body" idx="1"/>
          </p:nvPr>
        </p:nvSpPr>
        <p:spPr/>
        <p:txBody>
          <a:bodyPr/>
          <a:lstStyle/>
          <a:p>
            <a:pPr eaLnBrk="1" hangingPunct="1">
              <a:buFontTx/>
              <a:buNone/>
            </a:pPr>
            <a:r>
              <a:rPr lang="en-US" sz="2400" smtClean="0"/>
              <a:t>Given an FA, there is a CFG that generates exactly the language accepted by the FA.</a:t>
            </a:r>
          </a:p>
          <a:p>
            <a:pPr eaLnBrk="1" hangingPunct="1">
              <a:buFontTx/>
              <a:buNone/>
            </a:pPr>
            <a:endParaRPr lang="en-US" sz="2400" smtClean="0"/>
          </a:p>
          <a:p>
            <a:pPr lvl="1" eaLnBrk="1" hangingPunct="1"/>
            <a:r>
              <a:rPr lang="en-US" sz="2000" smtClean="0"/>
              <a:t>In other words, all regular languages are CFLs</a:t>
            </a:r>
          </a:p>
        </p:txBody>
      </p:sp>
      <p:sp>
        <p:nvSpPr>
          <p:cNvPr id="39941" name="Oval 14"/>
          <p:cNvSpPr>
            <a:spLocks noChangeArrowheads="1"/>
          </p:cNvSpPr>
          <p:nvPr/>
        </p:nvSpPr>
        <p:spPr bwMode="auto">
          <a:xfrm>
            <a:off x="3429000" y="3429000"/>
            <a:ext cx="2971800" cy="1905000"/>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39942" name="Oval 15"/>
          <p:cNvSpPr>
            <a:spLocks noChangeArrowheads="1"/>
          </p:cNvSpPr>
          <p:nvPr/>
        </p:nvSpPr>
        <p:spPr bwMode="auto">
          <a:xfrm>
            <a:off x="4038600" y="4267200"/>
            <a:ext cx="1828800" cy="762000"/>
          </a:xfrm>
          <a:prstGeom prst="ellipse">
            <a:avLst/>
          </a:prstGeom>
          <a:solidFill>
            <a:srgbClr val="FFFF66"/>
          </a:solidFill>
          <a:ln w="9525">
            <a:solidFill>
              <a:schemeClr val="tx1"/>
            </a:solidFill>
            <a:round/>
            <a:headEnd/>
            <a:tailEnd/>
          </a:ln>
        </p:spPr>
        <p:txBody>
          <a:bodyPr wrap="none" anchor="ctr"/>
          <a:lstStyle/>
          <a:p>
            <a:pPr algn="ctr"/>
            <a:endParaRPr lang="en-US"/>
          </a:p>
        </p:txBody>
      </p:sp>
      <p:sp>
        <p:nvSpPr>
          <p:cNvPr id="39943" name="Text Box 16"/>
          <p:cNvSpPr txBox="1">
            <a:spLocks noChangeArrowheads="1"/>
          </p:cNvSpPr>
          <p:nvPr/>
        </p:nvSpPr>
        <p:spPr bwMode="auto">
          <a:xfrm>
            <a:off x="4327525" y="3694113"/>
            <a:ext cx="869950" cy="366712"/>
          </a:xfrm>
          <a:prstGeom prst="rect">
            <a:avLst/>
          </a:prstGeom>
          <a:noFill/>
          <a:ln w="9525">
            <a:noFill/>
            <a:miter lim="800000"/>
            <a:headEnd/>
            <a:tailEnd/>
          </a:ln>
        </p:spPr>
        <p:txBody>
          <a:bodyPr wrap="none">
            <a:spAutoFit/>
          </a:bodyPr>
          <a:lstStyle/>
          <a:p>
            <a:r>
              <a:rPr lang="en-US"/>
              <a:t>    CFL</a:t>
            </a:r>
          </a:p>
        </p:txBody>
      </p:sp>
      <p:sp>
        <p:nvSpPr>
          <p:cNvPr id="39944" name="Text Box 17"/>
          <p:cNvSpPr txBox="1">
            <a:spLocks noChangeArrowheads="1"/>
          </p:cNvSpPr>
          <p:nvPr/>
        </p:nvSpPr>
        <p:spPr bwMode="auto">
          <a:xfrm>
            <a:off x="4556125" y="4456113"/>
            <a:ext cx="984250" cy="366712"/>
          </a:xfrm>
          <a:prstGeom prst="rect">
            <a:avLst/>
          </a:prstGeom>
          <a:noFill/>
          <a:ln w="9525">
            <a:noFill/>
            <a:miter lim="800000"/>
            <a:headEnd/>
            <a:tailEnd/>
          </a:ln>
        </p:spPr>
        <p:txBody>
          <a:bodyPr wrap="none">
            <a:spAutoFit/>
          </a:bodyPr>
          <a:lstStyle/>
          <a:p>
            <a:r>
              <a:rPr lang="en-US"/>
              <a:t>Regular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B33E09A0-16C2-48C5-A417-43E991D080EC}" type="slidenum">
              <a:rPr lang="en-US" smtClean="0"/>
              <a:pPr/>
              <a:t>4</a:t>
            </a:fld>
            <a:endParaRPr lang="en-US" smtClean="0"/>
          </a:p>
        </p:txBody>
      </p:sp>
      <p:sp>
        <p:nvSpPr>
          <p:cNvPr id="40963" name="Rectangle 2"/>
          <p:cNvSpPr>
            <a:spLocks noGrp="1" noChangeArrowheads="1"/>
          </p:cNvSpPr>
          <p:nvPr>
            <p:ph type="title"/>
          </p:nvPr>
        </p:nvSpPr>
        <p:spPr/>
        <p:txBody>
          <a:bodyPr/>
          <a:lstStyle/>
          <a:p>
            <a:pPr eaLnBrk="1" hangingPunct="1"/>
            <a:r>
              <a:rPr lang="en-US" sz="3200" smtClean="0"/>
              <a:t>Creating a CFG from an FA</a:t>
            </a:r>
          </a:p>
        </p:txBody>
      </p:sp>
      <p:sp>
        <p:nvSpPr>
          <p:cNvPr id="40964" name="Rectangle 3"/>
          <p:cNvSpPr>
            <a:spLocks noGrp="1" noChangeArrowheads="1"/>
          </p:cNvSpPr>
          <p:nvPr>
            <p:ph type="body" idx="1"/>
          </p:nvPr>
        </p:nvSpPr>
        <p:spPr/>
        <p:txBody>
          <a:bodyPr/>
          <a:lstStyle/>
          <a:p>
            <a:pPr eaLnBrk="1" hangingPunct="1">
              <a:buFontTx/>
              <a:buNone/>
            </a:pPr>
            <a:r>
              <a:rPr lang="en-US" u="sng" smtClean="0"/>
              <a:t>Step-1  </a:t>
            </a:r>
            <a:r>
              <a:rPr lang="en-US" sz="2400" smtClean="0"/>
              <a:t>The Non-terminals in CFG will be all names of the states in the FA with the start state renamed S.</a:t>
            </a:r>
          </a:p>
          <a:p>
            <a:pPr eaLnBrk="1" hangingPunct="1">
              <a:buFontTx/>
              <a:buNone/>
            </a:pPr>
            <a:r>
              <a:rPr lang="en-US" u="sng" smtClean="0"/>
              <a:t>Step-2</a:t>
            </a:r>
            <a:r>
              <a:rPr lang="en-US" sz="2400" smtClean="0"/>
              <a:t> For every edge</a:t>
            </a:r>
          </a:p>
          <a:p>
            <a:pPr eaLnBrk="1" hangingPunct="1">
              <a:buFontTx/>
              <a:buNone/>
            </a:pPr>
            <a:endParaRPr lang="en-US" sz="2400" smtClean="0"/>
          </a:p>
          <a:p>
            <a:pPr eaLnBrk="1" hangingPunct="1">
              <a:buFontTx/>
              <a:buNone/>
            </a:pPr>
            <a:endParaRPr lang="en-US" sz="2400" smtClean="0"/>
          </a:p>
          <a:p>
            <a:pPr eaLnBrk="1" hangingPunct="1">
              <a:buFontTx/>
              <a:buNone/>
            </a:pPr>
            <a:r>
              <a:rPr lang="en-US" sz="2400" smtClean="0"/>
              <a:t>Create productions X</a:t>
            </a:r>
            <a:r>
              <a:rPr lang="en-US" sz="2400" smtClean="0">
                <a:sym typeface="Wingdings" pitchFamily="2" charset="2"/>
              </a:rPr>
              <a:t>aY   or XaX</a:t>
            </a:r>
          </a:p>
          <a:p>
            <a:pPr eaLnBrk="1" hangingPunct="1">
              <a:buFontTx/>
              <a:buNone/>
            </a:pPr>
            <a:r>
              <a:rPr lang="en-US" sz="2400" smtClean="0">
                <a:sym typeface="Wingdings" pitchFamily="2" charset="2"/>
              </a:rPr>
              <a:t>Do the same for b-edges</a:t>
            </a:r>
          </a:p>
          <a:p>
            <a:pPr eaLnBrk="1" hangingPunct="1">
              <a:buFontTx/>
              <a:buNone/>
            </a:pPr>
            <a:r>
              <a:rPr lang="en-US" u="sng" smtClean="0">
                <a:sym typeface="Wingdings" pitchFamily="2" charset="2"/>
              </a:rPr>
              <a:t>Step-3</a:t>
            </a:r>
            <a:r>
              <a:rPr lang="en-US" sz="2400" smtClean="0">
                <a:sym typeface="Wingdings" pitchFamily="2" charset="2"/>
              </a:rPr>
              <a:t> For every final-state X, create the production</a:t>
            </a:r>
          </a:p>
          <a:p>
            <a:pPr eaLnBrk="1" hangingPunct="1">
              <a:buFontTx/>
              <a:buNone/>
            </a:pPr>
            <a:endParaRPr lang="en-US" sz="2400" smtClean="0">
              <a:sym typeface="Wingdings" pitchFamily="2" charset="2"/>
            </a:endParaRPr>
          </a:p>
          <a:p>
            <a:pPr eaLnBrk="1" hangingPunct="1">
              <a:buFontTx/>
              <a:buNone/>
            </a:pPr>
            <a:r>
              <a:rPr lang="en-US" sz="2400" smtClean="0">
                <a:sym typeface="Wingdings" pitchFamily="2" charset="2"/>
              </a:rPr>
              <a:t>			X</a:t>
            </a:r>
            <a:r>
              <a:rPr lang="el-GR" sz="2400" smtClean="0">
                <a:cs typeface="Arial" charset="0"/>
                <a:sym typeface="Wingdings" pitchFamily="2" charset="2"/>
              </a:rPr>
              <a:t>Λ</a:t>
            </a:r>
            <a:endParaRPr lang="en-US" smtClean="0"/>
          </a:p>
        </p:txBody>
      </p:sp>
      <p:grpSp>
        <p:nvGrpSpPr>
          <p:cNvPr id="40965" name="Group 4"/>
          <p:cNvGrpSpPr>
            <a:grpSpLocks/>
          </p:cNvGrpSpPr>
          <p:nvPr/>
        </p:nvGrpSpPr>
        <p:grpSpPr bwMode="auto">
          <a:xfrm>
            <a:off x="1066800" y="2667000"/>
            <a:ext cx="2971800" cy="725488"/>
            <a:chOff x="528" y="3287"/>
            <a:chExt cx="1872" cy="457"/>
          </a:xfrm>
        </p:grpSpPr>
        <p:sp>
          <p:nvSpPr>
            <p:cNvPr id="40970" name="Oval 5"/>
            <p:cNvSpPr>
              <a:spLocks noChangeArrowheads="1"/>
            </p:cNvSpPr>
            <p:nvPr/>
          </p:nvSpPr>
          <p:spPr bwMode="auto">
            <a:xfrm>
              <a:off x="528" y="3312"/>
              <a:ext cx="432" cy="432"/>
            </a:xfrm>
            <a:prstGeom prst="ellipse">
              <a:avLst/>
            </a:prstGeom>
            <a:noFill/>
            <a:ln w="9525" algn="ctr">
              <a:solidFill>
                <a:schemeClr val="tx1"/>
              </a:solidFill>
              <a:round/>
              <a:headEnd/>
              <a:tailEnd/>
            </a:ln>
          </p:spPr>
          <p:txBody>
            <a:bodyPr wrap="none" anchor="ctr"/>
            <a:lstStyle/>
            <a:p>
              <a:pPr algn="ctr"/>
              <a:r>
                <a:rPr lang="en-US"/>
                <a:t>X</a:t>
              </a:r>
            </a:p>
          </p:txBody>
        </p:sp>
        <p:sp>
          <p:nvSpPr>
            <p:cNvPr id="40971" name="Oval 6"/>
            <p:cNvSpPr>
              <a:spLocks noChangeArrowheads="1"/>
            </p:cNvSpPr>
            <p:nvPr/>
          </p:nvSpPr>
          <p:spPr bwMode="auto">
            <a:xfrm>
              <a:off x="1968" y="3312"/>
              <a:ext cx="432" cy="432"/>
            </a:xfrm>
            <a:prstGeom prst="ellipse">
              <a:avLst/>
            </a:prstGeom>
            <a:noFill/>
            <a:ln w="9525" algn="ctr">
              <a:solidFill>
                <a:schemeClr val="tx1"/>
              </a:solidFill>
              <a:round/>
              <a:headEnd/>
              <a:tailEnd/>
            </a:ln>
          </p:spPr>
          <p:txBody>
            <a:bodyPr wrap="none" anchor="ctr"/>
            <a:lstStyle/>
            <a:p>
              <a:pPr algn="ctr"/>
              <a:r>
                <a:rPr lang="en-US"/>
                <a:t>y</a:t>
              </a:r>
            </a:p>
          </p:txBody>
        </p:sp>
        <p:sp>
          <p:nvSpPr>
            <p:cNvPr id="40972" name="Line 7"/>
            <p:cNvSpPr>
              <a:spLocks noChangeShapeType="1"/>
            </p:cNvSpPr>
            <p:nvPr/>
          </p:nvSpPr>
          <p:spPr bwMode="auto">
            <a:xfrm>
              <a:off x="960" y="3552"/>
              <a:ext cx="1008" cy="0"/>
            </a:xfrm>
            <a:prstGeom prst="line">
              <a:avLst/>
            </a:prstGeom>
            <a:noFill/>
            <a:ln w="38100">
              <a:solidFill>
                <a:schemeClr val="tx1"/>
              </a:solidFill>
              <a:round/>
              <a:headEnd/>
              <a:tailEnd type="triangle" w="med" len="med"/>
            </a:ln>
          </p:spPr>
          <p:txBody>
            <a:bodyPr/>
            <a:lstStyle/>
            <a:p>
              <a:endParaRPr lang="en-US"/>
            </a:p>
          </p:txBody>
        </p:sp>
        <p:sp>
          <p:nvSpPr>
            <p:cNvPr id="40973" name="Text Box 8"/>
            <p:cNvSpPr txBox="1">
              <a:spLocks noChangeArrowheads="1"/>
            </p:cNvSpPr>
            <p:nvPr/>
          </p:nvSpPr>
          <p:spPr bwMode="auto">
            <a:xfrm>
              <a:off x="1238" y="3287"/>
              <a:ext cx="196" cy="231"/>
            </a:xfrm>
            <a:prstGeom prst="rect">
              <a:avLst/>
            </a:prstGeom>
            <a:noFill/>
            <a:ln w="9525" algn="ctr">
              <a:noFill/>
              <a:miter lim="800000"/>
              <a:headEnd/>
              <a:tailEnd/>
            </a:ln>
          </p:spPr>
          <p:txBody>
            <a:bodyPr wrap="none">
              <a:spAutoFit/>
            </a:bodyPr>
            <a:lstStyle/>
            <a:p>
              <a:r>
                <a:rPr lang="en-US"/>
                <a:t>a</a:t>
              </a:r>
            </a:p>
          </p:txBody>
        </p:sp>
      </p:grpSp>
      <p:grpSp>
        <p:nvGrpSpPr>
          <p:cNvPr id="40966" name="Group 9"/>
          <p:cNvGrpSpPr>
            <a:grpSpLocks/>
          </p:cNvGrpSpPr>
          <p:nvPr/>
        </p:nvGrpSpPr>
        <p:grpSpPr bwMode="auto">
          <a:xfrm>
            <a:off x="5791200" y="2286000"/>
            <a:ext cx="723900" cy="1281113"/>
            <a:chOff x="4008" y="2937"/>
            <a:chExt cx="456" cy="807"/>
          </a:xfrm>
        </p:grpSpPr>
        <p:sp>
          <p:nvSpPr>
            <p:cNvPr id="40967" name="Oval 10"/>
            <p:cNvSpPr>
              <a:spLocks noChangeArrowheads="1"/>
            </p:cNvSpPr>
            <p:nvPr/>
          </p:nvSpPr>
          <p:spPr bwMode="auto">
            <a:xfrm>
              <a:off x="4032" y="3312"/>
              <a:ext cx="432" cy="432"/>
            </a:xfrm>
            <a:prstGeom prst="ellipse">
              <a:avLst/>
            </a:prstGeom>
            <a:noFill/>
            <a:ln w="9525" algn="ctr">
              <a:solidFill>
                <a:schemeClr val="tx1"/>
              </a:solidFill>
              <a:round/>
              <a:headEnd/>
              <a:tailEnd/>
            </a:ln>
          </p:spPr>
          <p:txBody>
            <a:bodyPr wrap="none" anchor="ctr"/>
            <a:lstStyle/>
            <a:p>
              <a:pPr algn="ctr"/>
              <a:r>
                <a:rPr lang="en-US"/>
                <a:t>x</a:t>
              </a:r>
            </a:p>
          </p:txBody>
        </p:sp>
        <p:sp>
          <p:nvSpPr>
            <p:cNvPr id="40968" name="Freeform 11"/>
            <p:cNvSpPr>
              <a:spLocks/>
            </p:cNvSpPr>
            <p:nvPr/>
          </p:nvSpPr>
          <p:spPr bwMode="auto">
            <a:xfrm>
              <a:off x="4008" y="3040"/>
              <a:ext cx="312" cy="320"/>
            </a:xfrm>
            <a:custGeom>
              <a:avLst/>
              <a:gdLst>
                <a:gd name="T0" fmla="*/ 72 w 312"/>
                <a:gd name="T1" fmla="*/ 320 h 320"/>
                <a:gd name="T2" fmla="*/ 24 w 312"/>
                <a:gd name="T3" fmla="*/ 80 h 320"/>
                <a:gd name="T4" fmla="*/ 216 w 312"/>
                <a:gd name="T5" fmla="*/ 32 h 320"/>
                <a:gd name="T6" fmla="*/ 312 w 312"/>
                <a:gd name="T7" fmla="*/ 272 h 320"/>
                <a:gd name="T8" fmla="*/ 0 60000 65536"/>
                <a:gd name="T9" fmla="*/ 0 60000 65536"/>
                <a:gd name="T10" fmla="*/ 0 60000 65536"/>
                <a:gd name="T11" fmla="*/ 0 60000 65536"/>
                <a:gd name="T12" fmla="*/ 0 w 312"/>
                <a:gd name="T13" fmla="*/ 0 h 320"/>
                <a:gd name="T14" fmla="*/ 312 w 312"/>
                <a:gd name="T15" fmla="*/ 320 h 320"/>
              </a:gdLst>
              <a:ahLst/>
              <a:cxnLst>
                <a:cxn ang="T8">
                  <a:pos x="T0" y="T1"/>
                </a:cxn>
                <a:cxn ang="T9">
                  <a:pos x="T2" y="T3"/>
                </a:cxn>
                <a:cxn ang="T10">
                  <a:pos x="T4" y="T5"/>
                </a:cxn>
                <a:cxn ang="T11">
                  <a:pos x="T6" y="T7"/>
                </a:cxn>
              </a:cxnLst>
              <a:rect l="T12" t="T13" r="T14" b="T15"/>
              <a:pathLst>
                <a:path w="312" h="320">
                  <a:moveTo>
                    <a:pt x="72" y="320"/>
                  </a:moveTo>
                  <a:cubicBezTo>
                    <a:pt x="36" y="224"/>
                    <a:pt x="0" y="128"/>
                    <a:pt x="24" y="80"/>
                  </a:cubicBezTo>
                  <a:cubicBezTo>
                    <a:pt x="48" y="32"/>
                    <a:pt x="168" y="0"/>
                    <a:pt x="216" y="32"/>
                  </a:cubicBezTo>
                  <a:cubicBezTo>
                    <a:pt x="264" y="64"/>
                    <a:pt x="296" y="232"/>
                    <a:pt x="312" y="272"/>
                  </a:cubicBezTo>
                </a:path>
              </a:pathLst>
            </a:custGeom>
            <a:noFill/>
            <a:ln w="9525">
              <a:solidFill>
                <a:schemeClr val="tx1"/>
              </a:solidFill>
              <a:round/>
              <a:headEnd/>
              <a:tailEnd type="triangle" w="med" len="med"/>
            </a:ln>
          </p:spPr>
          <p:txBody>
            <a:bodyPr/>
            <a:lstStyle/>
            <a:p>
              <a:endParaRPr lang="en-US"/>
            </a:p>
          </p:txBody>
        </p:sp>
        <p:sp>
          <p:nvSpPr>
            <p:cNvPr id="40969" name="Text Box 12"/>
            <p:cNvSpPr txBox="1">
              <a:spLocks noChangeArrowheads="1"/>
            </p:cNvSpPr>
            <p:nvPr/>
          </p:nvSpPr>
          <p:spPr bwMode="auto">
            <a:xfrm>
              <a:off x="4268" y="2937"/>
              <a:ext cx="196" cy="231"/>
            </a:xfrm>
            <a:prstGeom prst="rect">
              <a:avLst/>
            </a:prstGeom>
            <a:noFill/>
            <a:ln w="9525" algn="ctr">
              <a:noFill/>
              <a:miter lim="800000"/>
              <a:headEnd/>
              <a:tailEnd/>
            </a:ln>
          </p:spPr>
          <p:txBody>
            <a:bodyPr wrap="none">
              <a:spAutoFit/>
            </a:bodyPr>
            <a:lstStyle/>
            <a:p>
              <a:r>
                <a:rPr lang="en-US"/>
                <a:t>a</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F2C56732-D38A-4424-968D-963F42503DD2}" type="slidenum">
              <a:rPr lang="en-US" smtClean="0"/>
              <a:pPr/>
              <a:t>5</a:t>
            </a:fld>
            <a:endParaRPr lang="en-US" smtClean="0"/>
          </a:p>
        </p:txBody>
      </p:sp>
      <p:sp>
        <p:nvSpPr>
          <p:cNvPr id="41987" name="Rectangle 2"/>
          <p:cNvSpPr>
            <a:spLocks noGrp="1" noChangeArrowheads="1"/>
          </p:cNvSpPr>
          <p:nvPr>
            <p:ph type="title"/>
          </p:nvPr>
        </p:nvSpPr>
        <p:spPr/>
        <p:txBody>
          <a:bodyPr/>
          <a:lstStyle/>
          <a:p>
            <a:pPr eaLnBrk="1" hangingPunct="1"/>
            <a:r>
              <a:rPr lang="en-US" sz="3200" smtClean="0"/>
              <a:t>Example</a:t>
            </a:r>
          </a:p>
        </p:txBody>
      </p:sp>
      <p:sp>
        <p:nvSpPr>
          <p:cNvPr id="41988" name="Rectangle 3"/>
          <p:cNvSpPr>
            <a:spLocks noGrp="1" noChangeArrowheads="1"/>
          </p:cNvSpPr>
          <p:nvPr>
            <p:ph type="body" idx="1"/>
          </p:nvPr>
        </p:nvSpPr>
        <p:spPr>
          <a:xfrm>
            <a:off x="457200" y="1219200"/>
            <a:ext cx="2895600" cy="4876800"/>
          </a:xfrm>
        </p:spPr>
        <p:txBody>
          <a:bodyPr/>
          <a:lstStyle/>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buFontTx/>
              <a:buNone/>
            </a:pPr>
            <a:endParaRPr lang="en-US" sz="2400" smtClean="0"/>
          </a:p>
          <a:p>
            <a:pPr eaLnBrk="1" hangingPunct="1">
              <a:lnSpc>
                <a:spcPct val="90000"/>
              </a:lnSpc>
              <a:buFontTx/>
              <a:buNone/>
            </a:pPr>
            <a:r>
              <a:rPr lang="en-US" sz="2400" smtClean="0"/>
              <a:t>S </a:t>
            </a:r>
            <a:r>
              <a:rPr lang="en-US" sz="2400" smtClean="0">
                <a:sym typeface="Wingdings" pitchFamily="2" charset="2"/>
              </a:rPr>
              <a:t> aM</a:t>
            </a:r>
          </a:p>
          <a:p>
            <a:pPr eaLnBrk="1" hangingPunct="1">
              <a:lnSpc>
                <a:spcPct val="90000"/>
              </a:lnSpc>
              <a:buFontTx/>
              <a:buNone/>
            </a:pPr>
            <a:r>
              <a:rPr lang="en-US" sz="2400" smtClean="0">
                <a:sym typeface="Wingdings" pitchFamily="2" charset="2"/>
              </a:rPr>
              <a:t>S  bS</a:t>
            </a:r>
          </a:p>
          <a:p>
            <a:pPr eaLnBrk="1" hangingPunct="1">
              <a:lnSpc>
                <a:spcPct val="90000"/>
              </a:lnSpc>
              <a:buFontTx/>
              <a:buNone/>
            </a:pPr>
            <a:r>
              <a:rPr lang="en-US" sz="2400" smtClean="0">
                <a:sym typeface="Wingdings" pitchFamily="2" charset="2"/>
              </a:rPr>
              <a:t>M  aF</a:t>
            </a:r>
          </a:p>
          <a:p>
            <a:pPr eaLnBrk="1" hangingPunct="1">
              <a:lnSpc>
                <a:spcPct val="90000"/>
              </a:lnSpc>
              <a:buFontTx/>
              <a:buNone/>
            </a:pPr>
            <a:r>
              <a:rPr lang="en-US" sz="2400" smtClean="0">
                <a:sym typeface="Wingdings" pitchFamily="2" charset="2"/>
              </a:rPr>
              <a:t>M  bS</a:t>
            </a:r>
          </a:p>
          <a:p>
            <a:pPr eaLnBrk="1" hangingPunct="1">
              <a:lnSpc>
                <a:spcPct val="90000"/>
              </a:lnSpc>
              <a:buFontTx/>
              <a:buNone/>
            </a:pPr>
            <a:r>
              <a:rPr lang="en-US" sz="2400" smtClean="0">
                <a:sym typeface="Wingdings" pitchFamily="2" charset="2"/>
              </a:rPr>
              <a:t>F  aF</a:t>
            </a:r>
          </a:p>
          <a:p>
            <a:pPr eaLnBrk="1" hangingPunct="1">
              <a:lnSpc>
                <a:spcPct val="90000"/>
              </a:lnSpc>
              <a:buFontTx/>
              <a:buNone/>
            </a:pPr>
            <a:r>
              <a:rPr lang="en-US" sz="2400" smtClean="0">
                <a:sym typeface="Wingdings" pitchFamily="2" charset="2"/>
              </a:rPr>
              <a:t>F  bF</a:t>
            </a:r>
          </a:p>
          <a:p>
            <a:pPr eaLnBrk="1" hangingPunct="1">
              <a:lnSpc>
                <a:spcPct val="90000"/>
              </a:lnSpc>
              <a:buFontTx/>
              <a:buNone/>
            </a:pPr>
            <a:r>
              <a:rPr lang="en-US" sz="2400" smtClean="0">
                <a:sym typeface="Wingdings" pitchFamily="2" charset="2"/>
              </a:rPr>
              <a:t>F  </a:t>
            </a:r>
            <a:r>
              <a:rPr lang="el-GR" sz="2400" smtClean="0">
                <a:cs typeface="Arial" charset="0"/>
                <a:sym typeface="Wingdings" pitchFamily="2" charset="2"/>
              </a:rPr>
              <a:t>Λ</a:t>
            </a:r>
            <a:endParaRPr lang="el-GR" sz="2400" smtClean="0">
              <a:cs typeface="Arial" charset="0"/>
            </a:endParaRPr>
          </a:p>
        </p:txBody>
      </p:sp>
      <p:sp>
        <p:nvSpPr>
          <p:cNvPr id="41989" name="Oval 5"/>
          <p:cNvSpPr>
            <a:spLocks noChangeArrowheads="1"/>
          </p:cNvSpPr>
          <p:nvPr/>
        </p:nvSpPr>
        <p:spPr bwMode="auto">
          <a:xfrm>
            <a:off x="1066800" y="1639888"/>
            <a:ext cx="685800" cy="685800"/>
          </a:xfrm>
          <a:prstGeom prst="ellipse">
            <a:avLst/>
          </a:prstGeom>
          <a:noFill/>
          <a:ln w="9525" algn="ctr">
            <a:solidFill>
              <a:schemeClr val="tx1"/>
            </a:solidFill>
            <a:round/>
            <a:headEnd/>
            <a:tailEnd/>
          </a:ln>
        </p:spPr>
        <p:txBody>
          <a:bodyPr wrap="none" anchor="ctr"/>
          <a:lstStyle/>
          <a:p>
            <a:pPr algn="ctr"/>
            <a:r>
              <a:rPr lang="en-US"/>
              <a:t>S</a:t>
            </a:r>
            <a:r>
              <a:rPr lang="en-US" sz="2400" b="1"/>
              <a:t>-</a:t>
            </a:r>
          </a:p>
        </p:txBody>
      </p:sp>
      <p:sp>
        <p:nvSpPr>
          <p:cNvPr id="41990" name="Oval 6"/>
          <p:cNvSpPr>
            <a:spLocks noChangeArrowheads="1"/>
          </p:cNvSpPr>
          <p:nvPr/>
        </p:nvSpPr>
        <p:spPr bwMode="auto">
          <a:xfrm>
            <a:off x="3352800" y="1639888"/>
            <a:ext cx="685800" cy="685800"/>
          </a:xfrm>
          <a:prstGeom prst="ellipse">
            <a:avLst/>
          </a:prstGeom>
          <a:noFill/>
          <a:ln w="9525" algn="ctr">
            <a:solidFill>
              <a:schemeClr val="tx1"/>
            </a:solidFill>
            <a:round/>
            <a:headEnd/>
            <a:tailEnd/>
          </a:ln>
        </p:spPr>
        <p:txBody>
          <a:bodyPr wrap="none" anchor="ctr"/>
          <a:lstStyle/>
          <a:p>
            <a:pPr algn="ctr"/>
            <a:r>
              <a:rPr lang="en-US"/>
              <a:t>M</a:t>
            </a:r>
          </a:p>
        </p:txBody>
      </p:sp>
      <p:sp>
        <p:nvSpPr>
          <p:cNvPr id="41991" name="Text Box 8"/>
          <p:cNvSpPr txBox="1">
            <a:spLocks noChangeArrowheads="1"/>
          </p:cNvSpPr>
          <p:nvPr/>
        </p:nvSpPr>
        <p:spPr bwMode="auto">
          <a:xfrm>
            <a:off x="2193925" y="1157288"/>
            <a:ext cx="311150" cy="366712"/>
          </a:xfrm>
          <a:prstGeom prst="rect">
            <a:avLst/>
          </a:prstGeom>
          <a:noFill/>
          <a:ln w="9525" algn="ctr">
            <a:noFill/>
            <a:miter lim="800000"/>
            <a:headEnd/>
            <a:tailEnd/>
          </a:ln>
        </p:spPr>
        <p:txBody>
          <a:bodyPr wrap="none">
            <a:spAutoFit/>
          </a:bodyPr>
          <a:lstStyle/>
          <a:p>
            <a:r>
              <a:rPr lang="en-US"/>
              <a:t>a</a:t>
            </a:r>
          </a:p>
        </p:txBody>
      </p:sp>
      <p:sp>
        <p:nvSpPr>
          <p:cNvPr id="41992" name="Freeform 9"/>
          <p:cNvSpPr>
            <a:spLocks/>
          </p:cNvSpPr>
          <p:nvPr/>
        </p:nvSpPr>
        <p:spPr bwMode="auto">
          <a:xfrm>
            <a:off x="1752600" y="1600200"/>
            <a:ext cx="1600200" cy="228600"/>
          </a:xfrm>
          <a:custGeom>
            <a:avLst/>
            <a:gdLst>
              <a:gd name="T0" fmla="*/ 0 w 1008"/>
              <a:gd name="T1" fmla="*/ 2147483647 h 144"/>
              <a:gd name="T2" fmla="*/ 2147483647 w 1008"/>
              <a:gd name="T3" fmla="*/ 2147483647 h 144"/>
              <a:gd name="T4" fmla="*/ 2147483647 w 1008"/>
              <a:gd name="T5" fmla="*/ 0 h 144"/>
              <a:gd name="T6" fmla="*/ 2147483647 w 1008"/>
              <a:gd name="T7" fmla="*/ 2147483647 h 144"/>
              <a:gd name="T8" fmla="*/ 2147483647 w 1008"/>
              <a:gd name="T9" fmla="*/ 2147483647 h 144"/>
              <a:gd name="T10" fmla="*/ 2147483647 w 1008"/>
              <a:gd name="T11" fmla="*/ 2147483647 h 144"/>
              <a:gd name="T12" fmla="*/ 0 60000 65536"/>
              <a:gd name="T13" fmla="*/ 0 60000 65536"/>
              <a:gd name="T14" fmla="*/ 0 60000 65536"/>
              <a:gd name="T15" fmla="*/ 0 60000 65536"/>
              <a:gd name="T16" fmla="*/ 0 60000 65536"/>
              <a:gd name="T17" fmla="*/ 0 60000 65536"/>
              <a:gd name="T18" fmla="*/ 0 w 1008"/>
              <a:gd name="T19" fmla="*/ 0 h 144"/>
              <a:gd name="T20" fmla="*/ 1008 w 1008"/>
              <a:gd name="T21" fmla="*/ 144 h 144"/>
            </a:gdLst>
            <a:ahLst/>
            <a:cxnLst>
              <a:cxn ang="T12">
                <a:pos x="T0" y="T1"/>
              </a:cxn>
              <a:cxn ang="T13">
                <a:pos x="T2" y="T3"/>
              </a:cxn>
              <a:cxn ang="T14">
                <a:pos x="T4" y="T5"/>
              </a:cxn>
              <a:cxn ang="T15">
                <a:pos x="T6" y="T7"/>
              </a:cxn>
              <a:cxn ang="T16">
                <a:pos x="T8" y="T9"/>
              </a:cxn>
              <a:cxn ang="T17">
                <a:pos x="T10" y="T11"/>
              </a:cxn>
            </a:cxnLst>
            <a:rect l="T18" t="T19" r="T20" b="T21"/>
            <a:pathLst>
              <a:path w="1008" h="144">
                <a:moveTo>
                  <a:pt x="0" y="144"/>
                </a:moveTo>
                <a:cubicBezTo>
                  <a:pt x="40" y="108"/>
                  <a:pt x="80" y="72"/>
                  <a:pt x="144" y="48"/>
                </a:cubicBezTo>
                <a:cubicBezTo>
                  <a:pt x="208" y="24"/>
                  <a:pt x="304" y="0"/>
                  <a:pt x="384" y="0"/>
                </a:cubicBezTo>
                <a:cubicBezTo>
                  <a:pt x="464" y="0"/>
                  <a:pt x="544" y="40"/>
                  <a:pt x="624" y="48"/>
                </a:cubicBezTo>
                <a:cubicBezTo>
                  <a:pt x="704" y="56"/>
                  <a:pt x="800" y="32"/>
                  <a:pt x="864" y="48"/>
                </a:cubicBezTo>
                <a:cubicBezTo>
                  <a:pt x="928" y="64"/>
                  <a:pt x="968" y="104"/>
                  <a:pt x="1008" y="144"/>
                </a:cubicBezTo>
              </a:path>
            </a:pathLst>
          </a:custGeom>
          <a:noFill/>
          <a:ln w="25400">
            <a:solidFill>
              <a:schemeClr val="tx1"/>
            </a:solidFill>
            <a:round/>
            <a:headEnd/>
            <a:tailEnd type="triangle" w="med" len="med"/>
          </a:ln>
        </p:spPr>
        <p:txBody>
          <a:bodyPr/>
          <a:lstStyle/>
          <a:p>
            <a:endParaRPr lang="en-US"/>
          </a:p>
        </p:txBody>
      </p:sp>
      <p:sp>
        <p:nvSpPr>
          <p:cNvPr id="41993" name="Freeform 10"/>
          <p:cNvSpPr>
            <a:spLocks/>
          </p:cNvSpPr>
          <p:nvPr/>
        </p:nvSpPr>
        <p:spPr bwMode="auto">
          <a:xfrm>
            <a:off x="1676400" y="2209800"/>
            <a:ext cx="1752600" cy="444500"/>
          </a:xfrm>
          <a:custGeom>
            <a:avLst/>
            <a:gdLst>
              <a:gd name="T0" fmla="*/ 2147483647 w 1104"/>
              <a:gd name="T1" fmla="*/ 0 h 280"/>
              <a:gd name="T2" fmla="*/ 2147483647 w 1104"/>
              <a:gd name="T3" fmla="*/ 2147483647 h 280"/>
              <a:gd name="T4" fmla="*/ 2147483647 w 1104"/>
              <a:gd name="T5" fmla="*/ 2147483647 h 280"/>
              <a:gd name="T6" fmla="*/ 2147483647 w 1104"/>
              <a:gd name="T7" fmla="*/ 2147483647 h 280"/>
              <a:gd name="T8" fmla="*/ 0 w 1104"/>
              <a:gd name="T9" fmla="*/ 2147483647 h 280"/>
              <a:gd name="T10" fmla="*/ 0 60000 65536"/>
              <a:gd name="T11" fmla="*/ 0 60000 65536"/>
              <a:gd name="T12" fmla="*/ 0 60000 65536"/>
              <a:gd name="T13" fmla="*/ 0 60000 65536"/>
              <a:gd name="T14" fmla="*/ 0 60000 65536"/>
              <a:gd name="T15" fmla="*/ 0 w 1104"/>
              <a:gd name="T16" fmla="*/ 0 h 280"/>
              <a:gd name="T17" fmla="*/ 1104 w 1104"/>
              <a:gd name="T18" fmla="*/ 280 h 280"/>
            </a:gdLst>
            <a:ahLst/>
            <a:cxnLst>
              <a:cxn ang="T10">
                <a:pos x="T0" y="T1"/>
              </a:cxn>
              <a:cxn ang="T11">
                <a:pos x="T2" y="T3"/>
              </a:cxn>
              <a:cxn ang="T12">
                <a:pos x="T4" y="T5"/>
              </a:cxn>
              <a:cxn ang="T13">
                <a:pos x="T6" y="T7"/>
              </a:cxn>
              <a:cxn ang="T14">
                <a:pos x="T8" y="T9"/>
              </a:cxn>
            </a:cxnLst>
            <a:rect l="T15" t="T16" r="T17" b="T18"/>
            <a:pathLst>
              <a:path w="1104" h="280">
                <a:moveTo>
                  <a:pt x="1104" y="0"/>
                </a:moveTo>
                <a:cubicBezTo>
                  <a:pt x="1032" y="100"/>
                  <a:pt x="960" y="200"/>
                  <a:pt x="864" y="240"/>
                </a:cubicBezTo>
                <a:cubicBezTo>
                  <a:pt x="768" y="280"/>
                  <a:pt x="632" y="248"/>
                  <a:pt x="528" y="240"/>
                </a:cubicBezTo>
                <a:cubicBezTo>
                  <a:pt x="424" y="232"/>
                  <a:pt x="328" y="224"/>
                  <a:pt x="240" y="192"/>
                </a:cubicBezTo>
                <a:cubicBezTo>
                  <a:pt x="152" y="160"/>
                  <a:pt x="48" y="72"/>
                  <a:pt x="0" y="48"/>
                </a:cubicBezTo>
              </a:path>
            </a:pathLst>
          </a:custGeom>
          <a:noFill/>
          <a:ln w="25400">
            <a:solidFill>
              <a:schemeClr val="tx1"/>
            </a:solidFill>
            <a:round/>
            <a:headEnd/>
            <a:tailEnd type="triangle" w="med" len="med"/>
          </a:ln>
        </p:spPr>
        <p:txBody>
          <a:bodyPr/>
          <a:lstStyle/>
          <a:p>
            <a:endParaRPr lang="en-US"/>
          </a:p>
        </p:txBody>
      </p:sp>
      <p:sp>
        <p:nvSpPr>
          <p:cNvPr id="41994" name="Text Box 11"/>
          <p:cNvSpPr txBox="1">
            <a:spLocks noChangeArrowheads="1"/>
          </p:cNvSpPr>
          <p:nvPr/>
        </p:nvSpPr>
        <p:spPr bwMode="auto">
          <a:xfrm>
            <a:off x="2346325" y="2528888"/>
            <a:ext cx="311150" cy="366712"/>
          </a:xfrm>
          <a:prstGeom prst="rect">
            <a:avLst/>
          </a:prstGeom>
          <a:noFill/>
          <a:ln w="9525" algn="ctr">
            <a:noFill/>
            <a:miter lim="800000"/>
            <a:headEnd/>
            <a:tailEnd/>
          </a:ln>
        </p:spPr>
        <p:txBody>
          <a:bodyPr wrap="none">
            <a:spAutoFit/>
          </a:bodyPr>
          <a:lstStyle/>
          <a:p>
            <a:r>
              <a:rPr lang="en-US"/>
              <a:t>b</a:t>
            </a:r>
          </a:p>
        </p:txBody>
      </p:sp>
      <p:sp>
        <p:nvSpPr>
          <p:cNvPr id="41995" name="Freeform 12"/>
          <p:cNvSpPr>
            <a:spLocks/>
          </p:cNvSpPr>
          <p:nvPr/>
        </p:nvSpPr>
        <p:spPr bwMode="auto">
          <a:xfrm>
            <a:off x="901700" y="1206500"/>
            <a:ext cx="508000" cy="622300"/>
          </a:xfrm>
          <a:custGeom>
            <a:avLst/>
            <a:gdLst>
              <a:gd name="T0" fmla="*/ 2147483647 w 320"/>
              <a:gd name="T1" fmla="*/ 2147483647 h 392"/>
              <a:gd name="T2" fmla="*/ 2147483647 w 320"/>
              <a:gd name="T3" fmla="*/ 2147483647 h 392"/>
              <a:gd name="T4" fmla="*/ 2147483647 w 320"/>
              <a:gd name="T5" fmla="*/ 2147483647 h 392"/>
              <a:gd name="T6" fmla="*/ 2147483647 w 320"/>
              <a:gd name="T7" fmla="*/ 2147483647 h 392"/>
              <a:gd name="T8" fmla="*/ 2147483647 w 320"/>
              <a:gd name="T9" fmla="*/ 2147483647 h 392"/>
              <a:gd name="T10" fmla="*/ 0 60000 65536"/>
              <a:gd name="T11" fmla="*/ 0 60000 65536"/>
              <a:gd name="T12" fmla="*/ 0 60000 65536"/>
              <a:gd name="T13" fmla="*/ 0 60000 65536"/>
              <a:gd name="T14" fmla="*/ 0 60000 65536"/>
              <a:gd name="T15" fmla="*/ 0 w 320"/>
              <a:gd name="T16" fmla="*/ 0 h 392"/>
              <a:gd name="T17" fmla="*/ 320 w 320"/>
              <a:gd name="T18" fmla="*/ 392 h 392"/>
            </a:gdLst>
            <a:ahLst/>
            <a:cxnLst>
              <a:cxn ang="T10">
                <a:pos x="T0" y="T1"/>
              </a:cxn>
              <a:cxn ang="T11">
                <a:pos x="T2" y="T3"/>
              </a:cxn>
              <a:cxn ang="T12">
                <a:pos x="T4" y="T5"/>
              </a:cxn>
              <a:cxn ang="T13">
                <a:pos x="T6" y="T7"/>
              </a:cxn>
              <a:cxn ang="T14">
                <a:pos x="T8" y="T9"/>
              </a:cxn>
            </a:cxnLst>
            <a:rect l="T15" t="T16" r="T17" b="T18"/>
            <a:pathLst>
              <a:path w="320" h="392">
                <a:moveTo>
                  <a:pt x="104" y="392"/>
                </a:moveTo>
                <a:cubicBezTo>
                  <a:pt x="52" y="304"/>
                  <a:pt x="0" y="216"/>
                  <a:pt x="8" y="152"/>
                </a:cubicBezTo>
                <a:cubicBezTo>
                  <a:pt x="16" y="88"/>
                  <a:pt x="104" y="16"/>
                  <a:pt x="152" y="8"/>
                </a:cubicBezTo>
                <a:cubicBezTo>
                  <a:pt x="200" y="0"/>
                  <a:pt x="272" y="56"/>
                  <a:pt x="296" y="104"/>
                </a:cubicBezTo>
                <a:cubicBezTo>
                  <a:pt x="320" y="152"/>
                  <a:pt x="296" y="272"/>
                  <a:pt x="296" y="296"/>
                </a:cubicBezTo>
              </a:path>
            </a:pathLst>
          </a:custGeom>
          <a:noFill/>
          <a:ln w="25400">
            <a:solidFill>
              <a:schemeClr val="tx1"/>
            </a:solidFill>
            <a:round/>
            <a:headEnd/>
            <a:tailEnd type="triangle" w="med" len="med"/>
          </a:ln>
        </p:spPr>
        <p:txBody>
          <a:bodyPr/>
          <a:lstStyle/>
          <a:p>
            <a:endParaRPr lang="en-US"/>
          </a:p>
        </p:txBody>
      </p:sp>
      <p:sp>
        <p:nvSpPr>
          <p:cNvPr id="41996" name="Text Box 13"/>
          <p:cNvSpPr txBox="1">
            <a:spLocks noChangeArrowheads="1"/>
          </p:cNvSpPr>
          <p:nvPr/>
        </p:nvSpPr>
        <p:spPr bwMode="auto">
          <a:xfrm>
            <a:off x="914400" y="852488"/>
            <a:ext cx="311150" cy="366712"/>
          </a:xfrm>
          <a:prstGeom prst="rect">
            <a:avLst/>
          </a:prstGeom>
          <a:noFill/>
          <a:ln w="9525" algn="ctr">
            <a:noFill/>
            <a:miter lim="800000"/>
            <a:headEnd/>
            <a:tailEnd/>
          </a:ln>
        </p:spPr>
        <p:txBody>
          <a:bodyPr wrap="none">
            <a:spAutoFit/>
          </a:bodyPr>
          <a:lstStyle/>
          <a:p>
            <a:r>
              <a:rPr lang="en-US"/>
              <a:t>b</a:t>
            </a:r>
          </a:p>
        </p:txBody>
      </p:sp>
      <p:grpSp>
        <p:nvGrpSpPr>
          <p:cNvPr id="41997" name="Group 14"/>
          <p:cNvGrpSpPr>
            <a:grpSpLocks/>
          </p:cNvGrpSpPr>
          <p:nvPr/>
        </p:nvGrpSpPr>
        <p:grpSpPr bwMode="auto">
          <a:xfrm>
            <a:off x="5143500" y="1004888"/>
            <a:ext cx="914400" cy="1281112"/>
            <a:chOff x="4008" y="2937"/>
            <a:chExt cx="576" cy="807"/>
          </a:xfrm>
        </p:grpSpPr>
        <p:sp>
          <p:nvSpPr>
            <p:cNvPr id="42001" name="Oval 15"/>
            <p:cNvSpPr>
              <a:spLocks noChangeArrowheads="1"/>
            </p:cNvSpPr>
            <p:nvPr/>
          </p:nvSpPr>
          <p:spPr bwMode="auto">
            <a:xfrm>
              <a:off x="4032" y="3312"/>
              <a:ext cx="432" cy="432"/>
            </a:xfrm>
            <a:prstGeom prst="ellipse">
              <a:avLst/>
            </a:prstGeom>
            <a:noFill/>
            <a:ln w="9525" algn="ctr">
              <a:solidFill>
                <a:schemeClr val="tx1"/>
              </a:solidFill>
              <a:round/>
              <a:headEnd/>
              <a:tailEnd/>
            </a:ln>
          </p:spPr>
          <p:txBody>
            <a:bodyPr wrap="none" anchor="ctr"/>
            <a:lstStyle/>
            <a:p>
              <a:pPr algn="ctr"/>
              <a:r>
                <a:rPr lang="en-US" dirty="0" smtClean="0"/>
                <a:t>F+</a:t>
              </a:r>
              <a:endParaRPr lang="en-US" dirty="0"/>
            </a:p>
          </p:txBody>
        </p:sp>
        <p:sp>
          <p:nvSpPr>
            <p:cNvPr id="42002" name="Freeform 16"/>
            <p:cNvSpPr>
              <a:spLocks/>
            </p:cNvSpPr>
            <p:nvPr/>
          </p:nvSpPr>
          <p:spPr bwMode="auto">
            <a:xfrm>
              <a:off x="4008" y="3040"/>
              <a:ext cx="312" cy="320"/>
            </a:xfrm>
            <a:custGeom>
              <a:avLst/>
              <a:gdLst>
                <a:gd name="T0" fmla="*/ 72 w 312"/>
                <a:gd name="T1" fmla="*/ 320 h 320"/>
                <a:gd name="T2" fmla="*/ 24 w 312"/>
                <a:gd name="T3" fmla="*/ 80 h 320"/>
                <a:gd name="T4" fmla="*/ 216 w 312"/>
                <a:gd name="T5" fmla="*/ 32 h 320"/>
                <a:gd name="T6" fmla="*/ 312 w 312"/>
                <a:gd name="T7" fmla="*/ 272 h 320"/>
                <a:gd name="T8" fmla="*/ 0 60000 65536"/>
                <a:gd name="T9" fmla="*/ 0 60000 65536"/>
                <a:gd name="T10" fmla="*/ 0 60000 65536"/>
                <a:gd name="T11" fmla="*/ 0 60000 65536"/>
                <a:gd name="T12" fmla="*/ 0 w 312"/>
                <a:gd name="T13" fmla="*/ 0 h 320"/>
                <a:gd name="T14" fmla="*/ 312 w 312"/>
                <a:gd name="T15" fmla="*/ 320 h 320"/>
              </a:gdLst>
              <a:ahLst/>
              <a:cxnLst>
                <a:cxn ang="T8">
                  <a:pos x="T0" y="T1"/>
                </a:cxn>
                <a:cxn ang="T9">
                  <a:pos x="T2" y="T3"/>
                </a:cxn>
                <a:cxn ang="T10">
                  <a:pos x="T4" y="T5"/>
                </a:cxn>
                <a:cxn ang="T11">
                  <a:pos x="T6" y="T7"/>
                </a:cxn>
              </a:cxnLst>
              <a:rect l="T12" t="T13" r="T14" b="T15"/>
              <a:pathLst>
                <a:path w="312" h="320">
                  <a:moveTo>
                    <a:pt x="72" y="320"/>
                  </a:moveTo>
                  <a:cubicBezTo>
                    <a:pt x="36" y="224"/>
                    <a:pt x="0" y="128"/>
                    <a:pt x="24" y="80"/>
                  </a:cubicBezTo>
                  <a:cubicBezTo>
                    <a:pt x="48" y="32"/>
                    <a:pt x="168" y="0"/>
                    <a:pt x="216" y="32"/>
                  </a:cubicBezTo>
                  <a:cubicBezTo>
                    <a:pt x="264" y="64"/>
                    <a:pt x="296" y="232"/>
                    <a:pt x="312" y="272"/>
                  </a:cubicBezTo>
                </a:path>
              </a:pathLst>
            </a:custGeom>
            <a:noFill/>
            <a:ln w="9525">
              <a:solidFill>
                <a:schemeClr val="tx1"/>
              </a:solidFill>
              <a:round/>
              <a:headEnd/>
              <a:tailEnd type="triangle" w="med" len="med"/>
            </a:ln>
          </p:spPr>
          <p:txBody>
            <a:bodyPr/>
            <a:lstStyle/>
            <a:p>
              <a:endParaRPr lang="en-US"/>
            </a:p>
          </p:txBody>
        </p:sp>
        <p:sp>
          <p:nvSpPr>
            <p:cNvPr id="42003" name="Text Box 17"/>
            <p:cNvSpPr txBox="1">
              <a:spLocks noChangeArrowheads="1"/>
            </p:cNvSpPr>
            <p:nvPr/>
          </p:nvSpPr>
          <p:spPr bwMode="auto">
            <a:xfrm>
              <a:off x="4268" y="2937"/>
              <a:ext cx="316" cy="231"/>
            </a:xfrm>
            <a:prstGeom prst="rect">
              <a:avLst/>
            </a:prstGeom>
            <a:noFill/>
            <a:ln w="9525" algn="ctr">
              <a:noFill/>
              <a:miter lim="800000"/>
              <a:headEnd/>
              <a:tailEnd/>
            </a:ln>
          </p:spPr>
          <p:txBody>
            <a:bodyPr wrap="none">
              <a:spAutoFit/>
            </a:bodyPr>
            <a:lstStyle/>
            <a:p>
              <a:r>
                <a:rPr lang="en-US"/>
                <a:t>a,b</a:t>
              </a:r>
            </a:p>
          </p:txBody>
        </p:sp>
      </p:grpSp>
      <p:sp>
        <p:nvSpPr>
          <p:cNvPr id="41998" name="Line 18"/>
          <p:cNvSpPr>
            <a:spLocks noChangeShapeType="1"/>
          </p:cNvSpPr>
          <p:nvPr/>
        </p:nvSpPr>
        <p:spPr bwMode="auto">
          <a:xfrm>
            <a:off x="4038600" y="1981200"/>
            <a:ext cx="1143000" cy="0"/>
          </a:xfrm>
          <a:prstGeom prst="line">
            <a:avLst/>
          </a:prstGeom>
          <a:noFill/>
          <a:ln w="25400">
            <a:solidFill>
              <a:schemeClr val="tx1"/>
            </a:solidFill>
            <a:round/>
            <a:headEnd/>
            <a:tailEnd type="triangle" w="med" len="med"/>
          </a:ln>
        </p:spPr>
        <p:txBody>
          <a:bodyPr/>
          <a:lstStyle/>
          <a:p>
            <a:endParaRPr lang="en-US"/>
          </a:p>
        </p:txBody>
      </p:sp>
      <p:sp>
        <p:nvSpPr>
          <p:cNvPr id="41999" name="Text Box 19"/>
          <p:cNvSpPr txBox="1">
            <a:spLocks noChangeArrowheads="1"/>
          </p:cNvSpPr>
          <p:nvPr/>
        </p:nvSpPr>
        <p:spPr bwMode="auto">
          <a:xfrm>
            <a:off x="4337050" y="1538288"/>
            <a:ext cx="311150" cy="366712"/>
          </a:xfrm>
          <a:prstGeom prst="rect">
            <a:avLst/>
          </a:prstGeom>
          <a:noFill/>
          <a:ln w="9525" algn="ctr">
            <a:noFill/>
            <a:miter lim="800000"/>
            <a:headEnd/>
            <a:tailEnd/>
          </a:ln>
        </p:spPr>
        <p:txBody>
          <a:bodyPr wrap="none">
            <a:spAutoFit/>
          </a:bodyPr>
          <a:lstStyle/>
          <a:p>
            <a:r>
              <a:rPr lang="en-US"/>
              <a:t>a</a:t>
            </a:r>
          </a:p>
        </p:txBody>
      </p:sp>
      <p:sp>
        <p:nvSpPr>
          <p:cNvPr id="113684" name="Text Box 20"/>
          <p:cNvSpPr txBox="1">
            <a:spLocks noChangeArrowheads="1"/>
          </p:cNvSpPr>
          <p:nvPr/>
        </p:nvSpPr>
        <p:spPr bwMode="auto">
          <a:xfrm>
            <a:off x="3276600" y="3536950"/>
            <a:ext cx="5602288" cy="1187450"/>
          </a:xfrm>
          <a:prstGeom prst="rect">
            <a:avLst/>
          </a:prstGeom>
          <a:noFill/>
          <a:ln w="9525" algn="ctr">
            <a:noFill/>
            <a:miter lim="800000"/>
            <a:headEnd/>
            <a:tailEnd/>
          </a:ln>
        </p:spPr>
        <p:txBody>
          <a:bodyPr wrap="none">
            <a:spAutoFit/>
          </a:bodyPr>
          <a:lstStyle/>
          <a:p>
            <a:r>
              <a:rPr lang="en-US" sz="2400">
                <a:solidFill>
                  <a:srgbClr val="FF3300"/>
                </a:solidFill>
              </a:rPr>
              <a:t>Note: It is not necessary that each CFG </a:t>
            </a:r>
          </a:p>
          <a:p>
            <a:r>
              <a:rPr lang="en-US" sz="2400">
                <a:solidFill>
                  <a:srgbClr val="FF3300"/>
                </a:solidFill>
              </a:rPr>
              <a:t>has a corresponding FA. But each FA </a:t>
            </a:r>
          </a:p>
          <a:p>
            <a:r>
              <a:rPr lang="en-US" sz="2400">
                <a:solidFill>
                  <a:srgbClr val="FF3300"/>
                </a:solidFill>
              </a:rPr>
              <a:t>has an equivalent CFG.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84"/>
                                        </p:tgtEl>
                                        <p:attrNameLst>
                                          <p:attrName>style.visibility</p:attrName>
                                        </p:attrNameLst>
                                      </p:cBhvr>
                                      <p:to>
                                        <p:strVal val="visible"/>
                                      </p:to>
                                    </p:set>
                                    <p:animEffect transition="in" filter="blinds(horizontal)">
                                      <p:cBhvr>
                                        <p:cTn id="7" dur="500"/>
                                        <p:tgtEl>
                                          <p:spTgt spid="113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AA42C4FE-668A-4CE4-A1EF-284DCD80C333}" type="slidenum">
              <a:rPr lang="en-US" smtClean="0"/>
              <a:pPr/>
              <a:t>6</a:t>
            </a:fld>
            <a:endParaRPr lang="en-US" smtClean="0"/>
          </a:p>
        </p:txBody>
      </p:sp>
      <p:sp>
        <p:nvSpPr>
          <p:cNvPr id="43011" name="Rectangle 2"/>
          <p:cNvSpPr>
            <a:spLocks noGrp="1" noChangeArrowheads="1"/>
          </p:cNvSpPr>
          <p:nvPr>
            <p:ph type="title"/>
          </p:nvPr>
        </p:nvSpPr>
        <p:spPr/>
        <p:txBody>
          <a:bodyPr/>
          <a:lstStyle/>
          <a:p>
            <a:pPr eaLnBrk="1" hangingPunct="1"/>
            <a:r>
              <a:rPr lang="en-US" smtClean="0"/>
              <a:t>Regular Grammar</a:t>
            </a:r>
          </a:p>
        </p:txBody>
      </p:sp>
      <p:sp>
        <p:nvSpPr>
          <p:cNvPr id="43012" name="Rectangle 3"/>
          <p:cNvSpPr>
            <a:spLocks noGrp="1" noChangeArrowheads="1"/>
          </p:cNvSpPr>
          <p:nvPr>
            <p:ph type="body" idx="1"/>
          </p:nvPr>
        </p:nvSpPr>
        <p:spPr/>
        <p:txBody>
          <a:bodyPr/>
          <a:lstStyle/>
          <a:p>
            <a:pPr eaLnBrk="1" hangingPunct="1">
              <a:buFontTx/>
              <a:buNone/>
            </a:pPr>
            <a:r>
              <a:rPr lang="pt-BR" dirty="0" smtClean="0">
                <a:solidFill>
                  <a:srgbClr val="FF3300"/>
                </a:solidFill>
              </a:rPr>
              <a:t>Theorem 22:</a:t>
            </a:r>
          </a:p>
          <a:p>
            <a:pPr eaLnBrk="1" hangingPunct="1">
              <a:buFontTx/>
              <a:buNone/>
            </a:pPr>
            <a:r>
              <a:rPr lang="pt-BR" dirty="0" smtClean="0">
                <a:solidFill>
                  <a:srgbClr val="0070C0"/>
                </a:solidFill>
              </a:rPr>
              <a:t>If all the productions in a given CFG fit one of the two forms:      </a:t>
            </a:r>
            <a:r>
              <a:rPr lang="pt-BR" dirty="0" smtClean="0">
                <a:solidFill>
                  <a:srgbClr val="FF3300"/>
                </a:solidFill>
              </a:rPr>
              <a:t>Non-terminal </a:t>
            </a:r>
            <a:r>
              <a:rPr lang="pt-BR" dirty="0" smtClean="0">
                <a:solidFill>
                  <a:srgbClr val="FF3300"/>
                </a:solidFill>
                <a:sym typeface="Wingdings" pitchFamily="2" charset="2"/>
              </a:rPr>
              <a:t> semiword</a:t>
            </a:r>
          </a:p>
          <a:p>
            <a:pPr eaLnBrk="1" hangingPunct="1">
              <a:buFontTx/>
              <a:buNone/>
            </a:pPr>
            <a:r>
              <a:rPr lang="pt-BR" dirty="0" smtClean="0">
                <a:solidFill>
                  <a:srgbClr val="FF3300"/>
                </a:solidFill>
                <a:sym typeface="Wingdings" pitchFamily="2" charset="2"/>
              </a:rPr>
              <a:t>		         </a:t>
            </a:r>
            <a:r>
              <a:rPr lang="pt-BR" dirty="0" smtClean="0">
                <a:solidFill>
                  <a:srgbClr val="0070C0"/>
                </a:solidFill>
                <a:sym typeface="Wingdings" pitchFamily="2" charset="2"/>
              </a:rPr>
              <a:t>or</a:t>
            </a:r>
            <a:r>
              <a:rPr lang="pt-BR" dirty="0" smtClean="0">
                <a:solidFill>
                  <a:srgbClr val="FF3300"/>
                </a:solidFill>
                <a:sym typeface="Wingdings" pitchFamily="2" charset="2"/>
              </a:rPr>
              <a:t>     Non-terminal  word</a:t>
            </a:r>
          </a:p>
          <a:p>
            <a:pPr eaLnBrk="1" hangingPunct="1">
              <a:buFontTx/>
              <a:buNone/>
            </a:pPr>
            <a:r>
              <a:rPr lang="en-US" dirty="0" smtClean="0"/>
              <a:t>(Where the </a:t>
            </a:r>
            <a:r>
              <a:rPr lang="en-US" dirty="0" smtClean="0">
                <a:solidFill>
                  <a:srgbClr val="0070C0"/>
                </a:solidFill>
              </a:rPr>
              <a:t>word may be a </a:t>
            </a:r>
            <a:r>
              <a:rPr lang="el-GR" dirty="0" smtClean="0">
                <a:solidFill>
                  <a:srgbClr val="0070C0"/>
                </a:solidFill>
                <a:cs typeface="Arial" charset="0"/>
              </a:rPr>
              <a:t>Λ</a:t>
            </a:r>
            <a:r>
              <a:rPr lang="en-US" dirty="0" smtClean="0">
                <a:solidFill>
                  <a:srgbClr val="0070C0"/>
                </a:solidFill>
                <a:cs typeface="Arial" charset="0"/>
              </a:rPr>
              <a:t> or string of terminal</a:t>
            </a:r>
            <a:r>
              <a:rPr lang="en-US" dirty="0" smtClean="0">
                <a:cs typeface="Arial" charset="0"/>
              </a:rPr>
              <a:t>), then the language generated by the CFG is Regular.</a:t>
            </a:r>
          </a:p>
          <a:p>
            <a:pPr eaLnBrk="1" hangingPunct="1">
              <a:buFontTx/>
              <a:buNone/>
            </a:pPr>
            <a:r>
              <a:rPr lang="en-US" dirty="0" smtClean="0">
                <a:cs typeface="Arial" charset="0"/>
              </a:rPr>
              <a:t>Proof:</a:t>
            </a:r>
          </a:p>
          <a:p>
            <a:pPr eaLnBrk="1" hangingPunct="1">
              <a:buFontTx/>
              <a:buNone/>
            </a:pPr>
            <a:r>
              <a:rPr lang="en-US" dirty="0" smtClean="0">
                <a:cs typeface="Arial" charset="0"/>
              </a:rPr>
              <a:t>For a CFG to be regular is by constructing a TG from the given CFG.</a:t>
            </a:r>
            <a:endParaRPr lang="el-GR" dirty="0" smtClean="0">
              <a:cs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9C6C3604-79D4-498D-AD27-C7338B2682A2}" type="slidenum">
              <a:rPr lang="en-US" smtClean="0"/>
              <a:pPr/>
              <a:t>7</a:t>
            </a:fld>
            <a:endParaRPr lang="en-US" smtClean="0"/>
          </a:p>
        </p:txBody>
      </p:sp>
      <p:sp>
        <p:nvSpPr>
          <p:cNvPr id="44035" name="Rectangle 2"/>
          <p:cNvSpPr>
            <a:spLocks noGrp="1" noChangeArrowheads="1"/>
          </p:cNvSpPr>
          <p:nvPr>
            <p:ph type="title"/>
          </p:nvPr>
        </p:nvSpPr>
        <p:spPr/>
        <p:txBody>
          <a:bodyPr/>
          <a:lstStyle/>
          <a:p>
            <a:pPr eaLnBrk="1" hangingPunct="1"/>
            <a:r>
              <a:rPr lang="en-US" sz="3200" smtClean="0"/>
              <a:t>Proof contd.</a:t>
            </a:r>
          </a:p>
        </p:txBody>
      </p:sp>
      <p:sp>
        <p:nvSpPr>
          <p:cNvPr id="44036" name="Rectangle 3"/>
          <p:cNvSpPr>
            <a:spLocks noGrp="1" noChangeArrowheads="1"/>
          </p:cNvSpPr>
          <p:nvPr>
            <p:ph type="body" idx="1"/>
          </p:nvPr>
        </p:nvSpPr>
        <p:spPr>
          <a:xfrm>
            <a:off x="457200" y="990600"/>
            <a:ext cx="8229600" cy="4876800"/>
          </a:xfrm>
        </p:spPr>
        <p:txBody>
          <a:bodyPr/>
          <a:lstStyle/>
          <a:p>
            <a:pPr eaLnBrk="1" hangingPunct="1"/>
            <a:r>
              <a:rPr lang="en-US" sz="2400" smtClean="0"/>
              <a:t>Let us consider a general CFG in this form</a:t>
            </a:r>
          </a:p>
          <a:p>
            <a:pPr eaLnBrk="1" hangingPunct="1">
              <a:buFontTx/>
              <a:buNone/>
            </a:pPr>
            <a:r>
              <a:rPr lang="en-US" sz="2400" smtClean="0"/>
              <a:t>N</a:t>
            </a:r>
            <a:r>
              <a:rPr lang="en-US" sz="2400" baseline="-25000" smtClean="0"/>
              <a:t>1</a:t>
            </a:r>
            <a:r>
              <a:rPr lang="en-US" sz="2400" smtClean="0"/>
              <a:t> </a:t>
            </a:r>
            <a:r>
              <a:rPr lang="en-US" sz="2400" smtClean="0">
                <a:sym typeface="Wingdings" pitchFamily="2" charset="2"/>
              </a:rPr>
              <a:t> w</a:t>
            </a:r>
            <a:r>
              <a:rPr lang="en-US" sz="2400" baseline="-25000" smtClean="0">
                <a:sym typeface="Wingdings" pitchFamily="2" charset="2"/>
              </a:rPr>
              <a:t>1</a:t>
            </a:r>
            <a:r>
              <a:rPr lang="en-US" sz="2400" smtClean="0">
                <a:sym typeface="Wingdings" pitchFamily="2" charset="2"/>
              </a:rPr>
              <a:t>N</a:t>
            </a:r>
            <a:r>
              <a:rPr lang="en-US" sz="2400" baseline="-25000" smtClean="0">
                <a:sym typeface="Wingdings" pitchFamily="2" charset="2"/>
              </a:rPr>
              <a:t>2</a:t>
            </a:r>
            <a:r>
              <a:rPr lang="en-US" sz="2400" smtClean="0">
                <a:sym typeface="Wingdings" pitchFamily="2" charset="2"/>
              </a:rPr>
              <a:t>		N</a:t>
            </a:r>
            <a:r>
              <a:rPr lang="en-US" sz="2400" baseline="-25000" smtClean="0">
                <a:sym typeface="Wingdings" pitchFamily="2" charset="2"/>
              </a:rPr>
              <a:t>7</a:t>
            </a:r>
            <a:r>
              <a:rPr lang="en-US" sz="2400" smtClean="0">
                <a:sym typeface="Wingdings" pitchFamily="2" charset="2"/>
              </a:rPr>
              <a:t>  w</a:t>
            </a:r>
            <a:r>
              <a:rPr lang="en-US" sz="2400" baseline="-25000" smtClean="0">
                <a:sym typeface="Wingdings" pitchFamily="2" charset="2"/>
              </a:rPr>
              <a:t>10</a:t>
            </a:r>
          </a:p>
          <a:p>
            <a:pPr eaLnBrk="1" hangingPunct="1">
              <a:buFontTx/>
              <a:buNone/>
            </a:pPr>
            <a:r>
              <a:rPr lang="en-US" sz="2400" smtClean="0">
                <a:sym typeface="Wingdings" pitchFamily="2" charset="2"/>
              </a:rPr>
              <a:t>N</a:t>
            </a:r>
            <a:r>
              <a:rPr lang="en-US" sz="2400" baseline="-25000" smtClean="0">
                <a:sym typeface="Wingdings" pitchFamily="2" charset="2"/>
              </a:rPr>
              <a:t>1</a:t>
            </a:r>
            <a:r>
              <a:rPr lang="en-US" sz="2400" smtClean="0">
                <a:sym typeface="Wingdings" pitchFamily="2" charset="2"/>
              </a:rPr>
              <a:t> w</a:t>
            </a:r>
            <a:r>
              <a:rPr lang="en-US" sz="2400" baseline="-25000" smtClean="0">
                <a:sym typeface="Wingdings" pitchFamily="2" charset="2"/>
              </a:rPr>
              <a:t>2</a:t>
            </a:r>
            <a:r>
              <a:rPr lang="en-US" sz="2400" smtClean="0">
                <a:sym typeface="Wingdings" pitchFamily="2" charset="2"/>
              </a:rPr>
              <a:t>N</a:t>
            </a:r>
            <a:r>
              <a:rPr lang="en-US" sz="2400" baseline="-25000" smtClean="0">
                <a:sym typeface="Wingdings" pitchFamily="2" charset="2"/>
              </a:rPr>
              <a:t>3</a:t>
            </a:r>
            <a:r>
              <a:rPr lang="en-US" sz="2400" smtClean="0">
                <a:sym typeface="Wingdings" pitchFamily="2" charset="2"/>
              </a:rPr>
              <a:t>		N</a:t>
            </a:r>
            <a:r>
              <a:rPr lang="en-US" sz="2400" baseline="-25000" smtClean="0">
                <a:sym typeface="Wingdings" pitchFamily="2" charset="2"/>
              </a:rPr>
              <a:t>18</a:t>
            </a:r>
            <a:r>
              <a:rPr lang="en-US" sz="2400" smtClean="0">
                <a:sym typeface="Wingdings" pitchFamily="2" charset="2"/>
              </a:rPr>
              <a:t>  w</a:t>
            </a:r>
            <a:r>
              <a:rPr lang="en-US" sz="2400" baseline="-25000" smtClean="0">
                <a:sym typeface="Wingdings" pitchFamily="2" charset="2"/>
              </a:rPr>
              <a:t>23</a:t>
            </a:r>
          </a:p>
          <a:p>
            <a:pPr eaLnBrk="1" hangingPunct="1">
              <a:buFontTx/>
              <a:buNone/>
            </a:pPr>
            <a:r>
              <a:rPr lang="en-US" sz="2400" smtClean="0">
                <a:sym typeface="Wingdings" pitchFamily="2" charset="2"/>
              </a:rPr>
              <a:t>N</a:t>
            </a:r>
            <a:r>
              <a:rPr lang="en-US" sz="2400" baseline="-25000" smtClean="0">
                <a:sym typeface="Wingdings" pitchFamily="2" charset="2"/>
              </a:rPr>
              <a:t>2</a:t>
            </a:r>
            <a:r>
              <a:rPr lang="en-US" sz="2400" smtClean="0">
                <a:sym typeface="Wingdings" pitchFamily="2" charset="2"/>
              </a:rPr>
              <a:t>  w</a:t>
            </a:r>
            <a:r>
              <a:rPr lang="en-US" sz="2400" baseline="-25000" smtClean="0">
                <a:sym typeface="Wingdings" pitchFamily="2" charset="2"/>
              </a:rPr>
              <a:t>3</a:t>
            </a:r>
            <a:r>
              <a:rPr lang="en-US" sz="2400" smtClean="0">
                <a:sym typeface="Wingdings" pitchFamily="2" charset="2"/>
              </a:rPr>
              <a:t>N</a:t>
            </a:r>
            <a:r>
              <a:rPr lang="en-US" sz="2400" baseline="-25000" smtClean="0">
                <a:sym typeface="Wingdings" pitchFamily="2" charset="2"/>
              </a:rPr>
              <a:t>4</a:t>
            </a:r>
            <a:r>
              <a:rPr lang="en-US" sz="2400" smtClean="0">
                <a:sym typeface="Wingdings" pitchFamily="2" charset="2"/>
              </a:rPr>
              <a:t>		---------------</a:t>
            </a:r>
          </a:p>
          <a:p>
            <a:pPr eaLnBrk="1" hangingPunct="1">
              <a:buFontTx/>
              <a:buNone/>
            </a:pPr>
            <a:r>
              <a:rPr lang="en-US" sz="2400" smtClean="0">
                <a:sym typeface="Wingdings" pitchFamily="2" charset="2"/>
              </a:rPr>
              <a:t>---------------		---------------</a:t>
            </a:r>
          </a:p>
          <a:p>
            <a:pPr eaLnBrk="1" hangingPunct="1">
              <a:buFontTx/>
              <a:buNone/>
            </a:pPr>
            <a:r>
              <a:rPr lang="en-US" sz="2400" smtClean="0">
                <a:sym typeface="Wingdings" pitchFamily="2" charset="2"/>
              </a:rPr>
              <a:t>Where N’s are non-terminal and w’s are the string of terminal and part w</a:t>
            </a:r>
            <a:r>
              <a:rPr lang="en-US" sz="2400" baseline="-25000" smtClean="0">
                <a:sym typeface="Wingdings" pitchFamily="2" charset="2"/>
              </a:rPr>
              <a:t>y</a:t>
            </a:r>
            <a:r>
              <a:rPr lang="en-US" sz="2400" smtClean="0">
                <a:sym typeface="Wingdings" pitchFamily="2" charset="2"/>
              </a:rPr>
              <a:t>N</a:t>
            </a:r>
            <a:r>
              <a:rPr lang="en-US" sz="2400" baseline="-25000" smtClean="0">
                <a:sym typeface="Wingdings" pitchFamily="2" charset="2"/>
              </a:rPr>
              <a:t>z</a:t>
            </a:r>
            <a:r>
              <a:rPr lang="en-US" sz="2400" smtClean="0">
                <a:sym typeface="Wingdings" pitchFamily="2" charset="2"/>
              </a:rPr>
              <a:t> are semiwords.</a:t>
            </a:r>
          </a:p>
          <a:p>
            <a:pPr eaLnBrk="1" hangingPunct="1">
              <a:buFontTx/>
              <a:buNone/>
            </a:pPr>
            <a:r>
              <a:rPr lang="en-US" sz="2400" smtClean="0">
                <a:sym typeface="Wingdings" pitchFamily="2" charset="2"/>
              </a:rPr>
              <a:t>Let N</a:t>
            </a:r>
            <a:r>
              <a:rPr lang="en-US" sz="2400" baseline="-25000" smtClean="0">
                <a:sym typeface="Wingdings" pitchFamily="2" charset="2"/>
              </a:rPr>
              <a:t>1</a:t>
            </a:r>
            <a:r>
              <a:rPr lang="en-US" sz="2400" smtClean="0">
                <a:sym typeface="Wingdings" pitchFamily="2" charset="2"/>
              </a:rPr>
              <a:t>=S. Draw a small circle for each N and one extra circle labelled +, the circle for S we label (-)</a:t>
            </a:r>
            <a:endParaRPr lang="en-US" sz="2400" smtClean="0"/>
          </a:p>
        </p:txBody>
      </p:sp>
      <p:sp>
        <p:nvSpPr>
          <p:cNvPr id="44037" name="Oval 5"/>
          <p:cNvSpPr>
            <a:spLocks noChangeArrowheads="1"/>
          </p:cNvSpPr>
          <p:nvPr/>
        </p:nvSpPr>
        <p:spPr bwMode="auto">
          <a:xfrm>
            <a:off x="1752600" y="5289550"/>
            <a:ext cx="474663" cy="465138"/>
          </a:xfrm>
          <a:prstGeom prst="ellipse">
            <a:avLst/>
          </a:prstGeom>
          <a:noFill/>
          <a:ln w="9525" algn="ctr">
            <a:solidFill>
              <a:schemeClr val="tx1"/>
            </a:solidFill>
            <a:round/>
            <a:headEnd/>
            <a:tailEnd/>
          </a:ln>
        </p:spPr>
        <p:txBody>
          <a:bodyPr wrap="none" anchor="ctr"/>
          <a:lstStyle/>
          <a:p>
            <a:pPr algn="ctr"/>
            <a:r>
              <a:rPr lang="en-US" sz="2000" b="1"/>
              <a:t>-S</a:t>
            </a:r>
          </a:p>
        </p:txBody>
      </p:sp>
      <p:sp>
        <p:nvSpPr>
          <p:cNvPr id="44038" name="Oval 6"/>
          <p:cNvSpPr>
            <a:spLocks noChangeArrowheads="1"/>
          </p:cNvSpPr>
          <p:nvPr/>
        </p:nvSpPr>
        <p:spPr bwMode="auto">
          <a:xfrm>
            <a:off x="2860675" y="5651500"/>
            <a:ext cx="474663" cy="465138"/>
          </a:xfrm>
          <a:prstGeom prst="ellipse">
            <a:avLst/>
          </a:prstGeom>
          <a:noFill/>
          <a:ln w="9525" algn="ctr">
            <a:solidFill>
              <a:schemeClr val="tx1"/>
            </a:solidFill>
            <a:round/>
            <a:headEnd/>
            <a:tailEnd/>
          </a:ln>
        </p:spPr>
        <p:txBody>
          <a:bodyPr wrap="none" anchor="ctr"/>
          <a:lstStyle/>
          <a:p>
            <a:pPr algn="ctr"/>
            <a:r>
              <a:rPr lang="en-US" sz="2000" b="1"/>
              <a:t>N</a:t>
            </a:r>
            <a:r>
              <a:rPr lang="en-US" sz="2000" b="1" baseline="-25000"/>
              <a:t>3</a:t>
            </a:r>
          </a:p>
        </p:txBody>
      </p:sp>
      <p:sp>
        <p:nvSpPr>
          <p:cNvPr id="44039" name="Oval 7"/>
          <p:cNvSpPr>
            <a:spLocks noChangeArrowheads="1"/>
          </p:cNvSpPr>
          <p:nvPr/>
        </p:nvSpPr>
        <p:spPr bwMode="auto">
          <a:xfrm>
            <a:off x="2806700" y="4876800"/>
            <a:ext cx="474663" cy="465138"/>
          </a:xfrm>
          <a:prstGeom prst="ellipse">
            <a:avLst/>
          </a:prstGeom>
          <a:noFill/>
          <a:ln w="9525" algn="ctr">
            <a:solidFill>
              <a:schemeClr val="tx1"/>
            </a:solidFill>
            <a:round/>
            <a:headEnd/>
            <a:tailEnd/>
          </a:ln>
        </p:spPr>
        <p:txBody>
          <a:bodyPr wrap="none" anchor="ctr"/>
          <a:lstStyle/>
          <a:p>
            <a:pPr algn="ctr"/>
            <a:r>
              <a:rPr lang="en-US" sz="2000" b="1"/>
              <a:t>N</a:t>
            </a:r>
            <a:r>
              <a:rPr lang="en-US" sz="2000" b="1" baseline="-25000"/>
              <a:t>2</a:t>
            </a:r>
          </a:p>
        </p:txBody>
      </p:sp>
      <p:sp>
        <p:nvSpPr>
          <p:cNvPr id="44040" name="Oval 8"/>
          <p:cNvSpPr>
            <a:spLocks noChangeArrowheads="1"/>
          </p:cNvSpPr>
          <p:nvPr/>
        </p:nvSpPr>
        <p:spPr bwMode="auto">
          <a:xfrm>
            <a:off x="4705350" y="5651500"/>
            <a:ext cx="474663" cy="465138"/>
          </a:xfrm>
          <a:prstGeom prst="ellipse">
            <a:avLst/>
          </a:prstGeom>
          <a:noFill/>
          <a:ln w="9525" algn="ctr">
            <a:solidFill>
              <a:schemeClr val="tx1"/>
            </a:solidFill>
            <a:round/>
            <a:headEnd/>
            <a:tailEnd/>
          </a:ln>
        </p:spPr>
        <p:txBody>
          <a:bodyPr wrap="none" anchor="ctr"/>
          <a:lstStyle/>
          <a:p>
            <a:pPr algn="ctr"/>
            <a:r>
              <a:rPr lang="en-US" sz="2000" b="1"/>
              <a:t>N</a:t>
            </a:r>
            <a:r>
              <a:rPr lang="en-US" sz="2000" b="1" baseline="-25000"/>
              <a:t>x</a:t>
            </a:r>
          </a:p>
        </p:txBody>
      </p:sp>
      <p:sp>
        <p:nvSpPr>
          <p:cNvPr id="44041" name="Oval 9"/>
          <p:cNvSpPr>
            <a:spLocks noChangeArrowheads="1"/>
          </p:cNvSpPr>
          <p:nvPr/>
        </p:nvSpPr>
        <p:spPr bwMode="auto">
          <a:xfrm>
            <a:off x="4705350" y="4929188"/>
            <a:ext cx="474663" cy="465137"/>
          </a:xfrm>
          <a:prstGeom prst="ellipse">
            <a:avLst/>
          </a:prstGeom>
          <a:noFill/>
          <a:ln w="9525" algn="ctr">
            <a:solidFill>
              <a:schemeClr val="tx1"/>
            </a:solidFill>
            <a:round/>
            <a:headEnd/>
            <a:tailEnd/>
          </a:ln>
        </p:spPr>
        <p:txBody>
          <a:bodyPr wrap="none" anchor="ctr"/>
          <a:lstStyle/>
          <a:p>
            <a:pPr algn="ctr"/>
            <a:r>
              <a:rPr lang="en-US" sz="2000" b="1"/>
              <a:t>N</a:t>
            </a:r>
            <a:r>
              <a:rPr lang="en-US" sz="2000" b="1" baseline="-25000"/>
              <a:t>13</a:t>
            </a:r>
          </a:p>
        </p:txBody>
      </p:sp>
      <p:sp>
        <p:nvSpPr>
          <p:cNvPr id="44042" name="Oval 10"/>
          <p:cNvSpPr>
            <a:spLocks noChangeArrowheads="1"/>
          </p:cNvSpPr>
          <p:nvPr/>
        </p:nvSpPr>
        <p:spPr bwMode="auto">
          <a:xfrm>
            <a:off x="6307138" y="5630863"/>
            <a:ext cx="474662" cy="465137"/>
          </a:xfrm>
          <a:prstGeom prst="ellipse">
            <a:avLst/>
          </a:prstGeom>
          <a:noFill/>
          <a:ln w="9525" algn="ctr">
            <a:solidFill>
              <a:schemeClr val="tx1"/>
            </a:solidFill>
            <a:round/>
            <a:headEnd/>
            <a:tailEnd/>
          </a:ln>
        </p:spPr>
        <p:txBody>
          <a:bodyPr wrap="none" anchor="ctr"/>
          <a:lstStyle/>
          <a:p>
            <a:pPr algn="ctr"/>
            <a:r>
              <a:rPr lang="en-US" sz="2000" b="1"/>
              <a:t>+</a:t>
            </a:r>
          </a:p>
        </p:txBody>
      </p:sp>
      <p:sp>
        <p:nvSpPr>
          <p:cNvPr id="44043" name="Text Box 11"/>
          <p:cNvSpPr txBox="1">
            <a:spLocks noChangeArrowheads="1"/>
          </p:cNvSpPr>
          <p:nvPr/>
        </p:nvSpPr>
        <p:spPr bwMode="auto">
          <a:xfrm>
            <a:off x="3544888" y="5562600"/>
            <a:ext cx="895350" cy="519113"/>
          </a:xfrm>
          <a:prstGeom prst="rect">
            <a:avLst/>
          </a:prstGeom>
          <a:noFill/>
          <a:ln w="9525" algn="ctr">
            <a:noFill/>
            <a:miter lim="800000"/>
            <a:headEnd/>
            <a:tailEnd/>
          </a:ln>
        </p:spPr>
        <p:txBody>
          <a:bodyPr wrap="none">
            <a:spAutoFit/>
          </a:bodyPr>
          <a:lstStyle/>
          <a:p>
            <a:r>
              <a:rPr lang="en-US" sz="2800" b="1"/>
              <a:t>……</a:t>
            </a:r>
          </a:p>
        </p:txBody>
      </p:sp>
      <p:sp>
        <p:nvSpPr>
          <p:cNvPr id="44044" name="Text Box 12"/>
          <p:cNvSpPr txBox="1">
            <a:spLocks noChangeArrowheads="1"/>
          </p:cNvSpPr>
          <p:nvPr/>
        </p:nvSpPr>
        <p:spPr bwMode="auto">
          <a:xfrm>
            <a:off x="5353050" y="5562600"/>
            <a:ext cx="895350" cy="519113"/>
          </a:xfrm>
          <a:prstGeom prst="rect">
            <a:avLst/>
          </a:prstGeom>
          <a:noFill/>
          <a:ln w="9525" algn="ctr">
            <a:noFill/>
            <a:miter lim="800000"/>
            <a:headEnd/>
            <a:tailEnd/>
          </a:ln>
        </p:spPr>
        <p:txBody>
          <a:bodyPr wrap="none">
            <a:spAutoFit/>
          </a:bodyPr>
          <a:lstStyle/>
          <a:p>
            <a:r>
              <a:rPr lang="en-US" sz="2800" b="1"/>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8D148A5C-FA53-4767-A2BB-CBFCB0850457}" type="slidenum">
              <a:rPr lang="en-US" smtClean="0"/>
              <a:pPr/>
              <a:t>8</a:t>
            </a:fld>
            <a:endParaRPr lang="en-US" smtClean="0"/>
          </a:p>
        </p:txBody>
      </p:sp>
      <p:sp>
        <p:nvSpPr>
          <p:cNvPr id="45059" name="Rectangle 2"/>
          <p:cNvSpPr>
            <a:spLocks noGrp="1" noChangeArrowheads="1"/>
          </p:cNvSpPr>
          <p:nvPr>
            <p:ph type="title"/>
          </p:nvPr>
        </p:nvSpPr>
        <p:spPr/>
        <p:txBody>
          <a:bodyPr/>
          <a:lstStyle/>
          <a:p>
            <a:pPr eaLnBrk="1" hangingPunct="1"/>
            <a:r>
              <a:rPr lang="en-US" sz="3200" smtClean="0"/>
              <a:t>Proof contd.</a:t>
            </a:r>
          </a:p>
        </p:txBody>
      </p:sp>
      <p:sp>
        <p:nvSpPr>
          <p:cNvPr id="45060" name="Rectangle 3"/>
          <p:cNvSpPr>
            <a:spLocks noGrp="1" noChangeArrowheads="1"/>
          </p:cNvSpPr>
          <p:nvPr>
            <p:ph type="body" idx="1"/>
          </p:nvPr>
        </p:nvSpPr>
        <p:spPr/>
        <p:txBody>
          <a:bodyPr/>
          <a:lstStyle/>
          <a:p>
            <a:pPr eaLnBrk="1" hangingPunct="1">
              <a:lnSpc>
                <a:spcPct val="90000"/>
              </a:lnSpc>
            </a:pPr>
            <a:r>
              <a:rPr lang="en-US" sz="2000" smtClean="0"/>
              <a:t>For each production of the form N</a:t>
            </a:r>
            <a:r>
              <a:rPr lang="en-US" sz="2000" baseline="-25000" smtClean="0"/>
              <a:t>x</a:t>
            </a:r>
            <a:r>
              <a:rPr lang="en-US" sz="2000" smtClean="0"/>
              <a:t> </a:t>
            </a:r>
            <a:r>
              <a:rPr lang="en-US" sz="2000" smtClean="0">
                <a:sym typeface="Wingdings" pitchFamily="2" charset="2"/>
              </a:rPr>
              <a:t> w</a:t>
            </a:r>
            <a:r>
              <a:rPr lang="en-US" sz="2000" baseline="-25000" smtClean="0">
                <a:sym typeface="Wingdings" pitchFamily="2" charset="2"/>
              </a:rPr>
              <a:t>y</a:t>
            </a:r>
            <a:r>
              <a:rPr lang="en-US" sz="2000" smtClean="0">
                <a:sym typeface="Wingdings" pitchFamily="2" charset="2"/>
              </a:rPr>
              <a:t>N</a:t>
            </a:r>
            <a:r>
              <a:rPr lang="en-US" sz="2000" baseline="-25000" smtClean="0">
                <a:sym typeface="Wingdings" pitchFamily="2" charset="2"/>
              </a:rPr>
              <a:t>z, </a:t>
            </a:r>
            <a:r>
              <a:rPr lang="en-US" sz="2000" smtClean="0">
                <a:sym typeface="Wingdings" pitchFamily="2" charset="2"/>
              </a:rPr>
              <a:t>draw a directed edge from state N</a:t>
            </a:r>
            <a:r>
              <a:rPr lang="en-US" sz="2000" baseline="-25000" smtClean="0">
                <a:sym typeface="Wingdings" pitchFamily="2" charset="2"/>
              </a:rPr>
              <a:t>x</a:t>
            </a:r>
            <a:r>
              <a:rPr lang="en-US" sz="2000" smtClean="0">
                <a:sym typeface="Wingdings" pitchFamily="2" charset="2"/>
              </a:rPr>
              <a:t> to N</a:t>
            </a:r>
            <a:r>
              <a:rPr lang="en-US" sz="2000" baseline="-25000" smtClean="0">
                <a:sym typeface="Wingdings" pitchFamily="2" charset="2"/>
              </a:rPr>
              <a:t>z</a:t>
            </a:r>
            <a:r>
              <a:rPr lang="en-US" sz="2000" smtClean="0">
                <a:sym typeface="Wingdings" pitchFamily="2" charset="2"/>
              </a:rPr>
              <a:t> with label w</a:t>
            </a:r>
            <a:r>
              <a:rPr lang="en-US" sz="2000" baseline="-25000" smtClean="0">
                <a:sym typeface="Wingdings" pitchFamily="2" charset="2"/>
              </a:rPr>
              <a:t>y</a:t>
            </a:r>
            <a:r>
              <a:rPr lang="en-US" sz="2000" smtClean="0">
                <a:sym typeface="Wingdings" pitchFamily="2" charset="2"/>
              </a:rPr>
              <a:t>.</a:t>
            </a:r>
          </a:p>
          <a:p>
            <a:pPr eaLnBrk="1" hangingPunct="1">
              <a:lnSpc>
                <a:spcPct val="90000"/>
              </a:lnSpc>
            </a:pPr>
            <a:endParaRPr lang="en-US" sz="2000" smtClean="0">
              <a:sym typeface="Wingdings" pitchFamily="2" charset="2"/>
            </a:endParaRPr>
          </a:p>
          <a:p>
            <a:pPr eaLnBrk="1" hangingPunct="1">
              <a:lnSpc>
                <a:spcPct val="90000"/>
              </a:lnSpc>
            </a:pPr>
            <a:r>
              <a:rPr lang="en-US" sz="2000" smtClean="0">
                <a:sym typeface="Wingdings" pitchFamily="2" charset="2"/>
              </a:rPr>
              <a:t>If Nx = Nz, the path is a loop</a:t>
            </a:r>
          </a:p>
          <a:p>
            <a:pPr eaLnBrk="1" hangingPunct="1">
              <a:lnSpc>
                <a:spcPct val="90000"/>
              </a:lnSpc>
            </a:pPr>
            <a:r>
              <a:rPr lang="en-US" sz="2000" smtClean="0">
                <a:sym typeface="Wingdings" pitchFamily="2" charset="2"/>
              </a:rPr>
              <a:t>For every production of the form N</a:t>
            </a:r>
            <a:r>
              <a:rPr lang="en-US" sz="2000" baseline="-25000" smtClean="0">
                <a:sym typeface="Wingdings" pitchFamily="2" charset="2"/>
              </a:rPr>
              <a:t>p</a:t>
            </a:r>
            <a:r>
              <a:rPr lang="en-US" sz="2000" smtClean="0">
                <a:sym typeface="Wingdings" pitchFamily="2" charset="2"/>
              </a:rPr>
              <a:t>  w</a:t>
            </a:r>
            <a:r>
              <a:rPr lang="en-US" sz="2000" baseline="-25000" smtClean="0">
                <a:sym typeface="Wingdings" pitchFamily="2" charset="2"/>
              </a:rPr>
              <a:t>q</a:t>
            </a:r>
            <a:r>
              <a:rPr lang="en-US" sz="2000" smtClean="0">
                <a:sym typeface="Wingdings" pitchFamily="2" charset="2"/>
              </a:rPr>
              <a:t>, draw a directed edge from Np to + and label it with w</a:t>
            </a:r>
            <a:r>
              <a:rPr lang="en-US" sz="2000" baseline="-25000" smtClean="0">
                <a:sym typeface="Wingdings" pitchFamily="2" charset="2"/>
              </a:rPr>
              <a:t>q</a:t>
            </a:r>
            <a:r>
              <a:rPr lang="en-US" sz="2000" smtClean="0">
                <a:sym typeface="Wingdings" pitchFamily="2" charset="2"/>
              </a:rPr>
              <a:t> even if w</a:t>
            </a:r>
            <a:r>
              <a:rPr lang="en-US" sz="2000" baseline="-25000" smtClean="0">
                <a:sym typeface="Wingdings" pitchFamily="2" charset="2"/>
              </a:rPr>
              <a:t>q</a:t>
            </a:r>
            <a:r>
              <a:rPr lang="en-US" sz="2000" smtClean="0">
                <a:sym typeface="Wingdings" pitchFamily="2" charset="2"/>
              </a:rPr>
              <a:t> = </a:t>
            </a:r>
            <a:r>
              <a:rPr lang="el-GR" sz="2000" smtClean="0">
                <a:cs typeface="Arial" charset="0"/>
                <a:sym typeface="Wingdings" pitchFamily="2" charset="2"/>
              </a:rPr>
              <a:t>Λ</a:t>
            </a:r>
            <a:r>
              <a:rPr lang="en-US" sz="2000" smtClean="0">
                <a:cs typeface="Arial" charset="0"/>
                <a:sym typeface="Wingdings" pitchFamily="2" charset="2"/>
              </a:rPr>
              <a:t>.</a:t>
            </a:r>
          </a:p>
          <a:p>
            <a:pPr eaLnBrk="1" hangingPunct="1">
              <a:lnSpc>
                <a:spcPct val="90000"/>
              </a:lnSpc>
            </a:pPr>
            <a:endParaRPr lang="en-US" sz="2000" smtClean="0">
              <a:cs typeface="Arial" charset="0"/>
              <a:sym typeface="Wingdings" pitchFamily="2" charset="2"/>
            </a:endParaRPr>
          </a:p>
          <a:p>
            <a:pPr eaLnBrk="1" hangingPunct="1">
              <a:lnSpc>
                <a:spcPct val="90000"/>
              </a:lnSpc>
            </a:pPr>
            <a:endParaRPr lang="en-US" sz="2000" smtClean="0">
              <a:cs typeface="Arial" charset="0"/>
              <a:sym typeface="Wingdings" pitchFamily="2" charset="2"/>
            </a:endParaRPr>
          </a:p>
          <a:p>
            <a:pPr eaLnBrk="1" hangingPunct="1">
              <a:lnSpc>
                <a:spcPct val="90000"/>
              </a:lnSpc>
            </a:pPr>
            <a:r>
              <a:rPr lang="en-US" sz="2000" smtClean="0">
                <a:cs typeface="Arial" charset="0"/>
                <a:sym typeface="Wingdings" pitchFamily="2" charset="2"/>
              </a:rPr>
              <a:t>Any path in TG form – to + corresponds to a word in the language of TG (by concatenating symbols) and simultaneously corresponds to sequence of productions on the CFG generating words.</a:t>
            </a:r>
          </a:p>
          <a:p>
            <a:pPr eaLnBrk="1" hangingPunct="1">
              <a:lnSpc>
                <a:spcPct val="90000"/>
              </a:lnSpc>
            </a:pPr>
            <a:r>
              <a:rPr lang="en-US" sz="2000" smtClean="0">
                <a:cs typeface="Arial" charset="0"/>
                <a:sym typeface="Wingdings" pitchFamily="2" charset="2"/>
              </a:rPr>
              <a:t>Conversely every production of the word in the CFG:</a:t>
            </a:r>
          </a:p>
          <a:p>
            <a:pPr eaLnBrk="1" hangingPunct="1">
              <a:lnSpc>
                <a:spcPct val="90000"/>
              </a:lnSpc>
              <a:buFontTx/>
              <a:buNone/>
            </a:pPr>
            <a:r>
              <a:rPr lang="en-US" sz="2000" smtClean="0">
                <a:cs typeface="Arial" charset="0"/>
                <a:sym typeface="Wingdings" pitchFamily="2" charset="2"/>
              </a:rPr>
              <a:t> S  wN  wwN  wwwN  …..  wwwww</a:t>
            </a:r>
          </a:p>
          <a:p>
            <a:pPr eaLnBrk="1" hangingPunct="1">
              <a:lnSpc>
                <a:spcPct val="90000"/>
              </a:lnSpc>
              <a:buFontTx/>
              <a:buNone/>
            </a:pPr>
            <a:r>
              <a:rPr lang="en-US" sz="2000" smtClean="0">
                <a:cs typeface="Arial" charset="0"/>
                <a:sym typeface="Wingdings" pitchFamily="2" charset="2"/>
              </a:rPr>
              <a:t>Corresponds to a path in this TG.</a:t>
            </a:r>
            <a:endParaRPr lang="el-GR" sz="2000" smtClean="0">
              <a:cs typeface="Arial" charset="0"/>
              <a:sym typeface="Wingdings" pitchFamily="2" charset="2"/>
            </a:endParaRPr>
          </a:p>
          <a:p>
            <a:pPr eaLnBrk="1" hangingPunct="1">
              <a:lnSpc>
                <a:spcPct val="90000"/>
              </a:lnSpc>
            </a:pPr>
            <a:endParaRPr lang="en-US" sz="2000" baseline="-25000" smtClean="0"/>
          </a:p>
        </p:txBody>
      </p:sp>
      <p:grpSp>
        <p:nvGrpSpPr>
          <p:cNvPr id="45061" name="Group 13"/>
          <p:cNvGrpSpPr>
            <a:grpSpLocks/>
          </p:cNvGrpSpPr>
          <p:nvPr/>
        </p:nvGrpSpPr>
        <p:grpSpPr bwMode="auto">
          <a:xfrm>
            <a:off x="5029200" y="1600200"/>
            <a:ext cx="2667000" cy="609600"/>
            <a:chOff x="528" y="3271"/>
            <a:chExt cx="1872" cy="473"/>
          </a:xfrm>
        </p:grpSpPr>
        <p:sp>
          <p:nvSpPr>
            <p:cNvPr id="45067" name="Oval 14"/>
            <p:cNvSpPr>
              <a:spLocks noChangeArrowheads="1"/>
            </p:cNvSpPr>
            <p:nvPr/>
          </p:nvSpPr>
          <p:spPr bwMode="auto">
            <a:xfrm>
              <a:off x="528" y="3312"/>
              <a:ext cx="432" cy="432"/>
            </a:xfrm>
            <a:prstGeom prst="ellipse">
              <a:avLst/>
            </a:prstGeom>
            <a:noFill/>
            <a:ln w="9525" algn="ctr">
              <a:solidFill>
                <a:schemeClr val="tx1"/>
              </a:solidFill>
              <a:round/>
              <a:headEnd/>
              <a:tailEnd/>
            </a:ln>
          </p:spPr>
          <p:txBody>
            <a:bodyPr wrap="none" anchor="ctr"/>
            <a:lstStyle/>
            <a:p>
              <a:pPr algn="ctr"/>
              <a:r>
                <a:rPr lang="en-US" sz="2000" b="1"/>
                <a:t>N</a:t>
              </a:r>
              <a:r>
                <a:rPr lang="en-US" sz="2000" b="1" baseline="-25000"/>
                <a:t>x</a:t>
              </a:r>
            </a:p>
          </p:txBody>
        </p:sp>
        <p:sp>
          <p:nvSpPr>
            <p:cNvPr id="45068" name="Oval 15"/>
            <p:cNvSpPr>
              <a:spLocks noChangeArrowheads="1"/>
            </p:cNvSpPr>
            <p:nvPr/>
          </p:nvSpPr>
          <p:spPr bwMode="auto">
            <a:xfrm>
              <a:off x="1968" y="3312"/>
              <a:ext cx="432" cy="432"/>
            </a:xfrm>
            <a:prstGeom prst="ellipse">
              <a:avLst/>
            </a:prstGeom>
            <a:noFill/>
            <a:ln w="9525" algn="ctr">
              <a:solidFill>
                <a:schemeClr val="tx1"/>
              </a:solidFill>
              <a:round/>
              <a:headEnd/>
              <a:tailEnd/>
            </a:ln>
          </p:spPr>
          <p:txBody>
            <a:bodyPr wrap="none" anchor="ctr"/>
            <a:lstStyle/>
            <a:p>
              <a:pPr algn="ctr"/>
              <a:r>
                <a:rPr lang="en-US" sz="2000" b="1"/>
                <a:t>N</a:t>
              </a:r>
              <a:r>
                <a:rPr lang="en-US" sz="2000" b="1" baseline="-25000"/>
                <a:t>z</a:t>
              </a:r>
            </a:p>
          </p:txBody>
        </p:sp>
        <p:sp>
          <p:nvSpPr>
            <p:cNvPr id="45069" name="Line 16"/>
            <p:cNvSpPr>
              <a:spLocks noChangeShapeType="1"/>
            </p:cNvSpPr>
            <p:nvPr/>
          </p:nvSpPr>
          <p:spPr bwMode="auto">
            <a:xfrm>
              <a:off x="960" y="3552"/>
              <a:ext cx="1008" cy="0"/>
            </a:xfrm>
            <a:prstGeom prst="line">
              <a:avLst/>
            </a:prstGeom>
            <a:noFill/>
            <a:ln w="38100">
              <a:solidFill>
                <a:schemeClr val="tx1"/>
              </a:solidFill>
              <a:round/>
              <a:headEnd/>
              <a:tailEnd type="triangle" w="med" len="med"/>
            </a:ln>
          </p:spPr>
          <p:txBody>
            <a:bodyPr/>
            <a:lstStyle/>
            <a:p>
              <a:endParaRPr lang="en-US"/>
            </a:p>
          </p:txBody>
        </p:sp>
        <p:sp>
          <p:nvSpPr>
            <p:cNvPr id="45070" name="Text Box 17"/>
            <p:cNvSpPr txBox="1">
              <a:spLocks noChangeArrowheads="1"/>
            </p:cNvSpPr>
            <p:nvPr/>
          </p:nvSpPr>
          <p:spPr bwMode="auto">
            <a:xfrm>
              <a:off x="1238" y="3271"/>
              <a:ext cx="332" cy="308"/>
            </a:xfrm>
            <a:prstGeom prst="rect">
              <a:avLst/>
            </a:prstGeom>
            <a:noFill/>
            <a:ln w="9525" algn="ctr">
              <a:noFill/>
              <a:miter lim="800000"/>
              <a:headEnd/>
              <a:tailEnd/>
            </a:ln>
          </p:spPr>
          <p:txBody>
            <a:bodyPr wrap="none">
              <a:spAutoFit/>
            </a:bodyPr>
            <a:lstStyle/>
            <a:p>
              <a:r>
                <a:rPr lang="en-US" sz="2000" b="1"/>
                <a:t>w</a:t>
              </a:r>
              <a:r>
                <a:rPr lang="en-US" sz="2000" b="1" baseline="-25000"/>
                <a:t>y</a:t>
              </a:r>
            </a:p>
          </p:txBody>
        </p:sp>
      </p:grpSp>
      <p:grpSp>
        <p:nvGrpSpPr>
          <p:cNvPr id="45062" name="Group 18"/>
          <p:cNvGrpSpPr>
            <a:grpSpLocks/>
          </p:cNvGrpSpPr>
          <p:nvPr/>
        </p:nvGrpSpPr>
        <p:grpSpPr bwMode="auto">
          <a:xfrm>
            <a:off x="5105400" y="3124200"/>
            <a:ext cx="2590800" cy="609600"/>
            <a:chOff x="528" y="3271"/>
            <a:chExt cx="1872" cy="473"/>
          </a:xfrm>
        </p:grpSpPr>
        <p:sp>
          <p:nvSpPr>
            <p:cNvPr id="45063" name="Oval 19"/>
            <p:cNvSpPr>
              <a:spLocks noChangeArrowheads="1"/>
            </p:cNvSpPr>
            <p:nvPr/>
          </p:nvSpPr>
          <p:spPr bwMode="auto">
            <a:xfrm>
              <a:off x="528" y="3312"/>
              <a:ext cx="432" cy="432"/>
            </a:xfrm>
            <a:prstGeom prst="ellipse">
              <a:avLst/>
            </a:prstGeom>
            <a:noFill/>
            <a:ln w="9525" algn="ctr">
              <a:solidFill>
                <a:schemeClr val="tx1"/>
              </a:solidFill>
              <a:round/>
              <a:headEnd/>
              <a:tailEnd/>
            </a:ln>
          </p:spPr>
          <p:txBody>
            <a:bodyPr wrap="none" anchor="ctr"/>
            <a:lstStyle/>
            <a:p>
              <a:pPr algn="ctr"/>
              <a:r>
                <a:rPr lang="en-US" sz="2000" b="1"/>
                <a:t>N</a:t>
              </a:r>
              <a:r>
                <a:rPr lang="en-US" sz="2000" b="1" baseline="-25000"/>
                <a:t>p</a:t>
              </a:r>
            </a:p>
          </p:txBody>
        </p:sp>
        <p:sp>
          <p:nvSpPr>
            <p:cNvPr id="45064" name="Oval 20"/>
            <p:cNvSpPr>
              <a:spLocks noChangeArrowheads="1"/>
            </p:cNvSpPr>
            <p:nvPr/>
          </p:nvSpPr>
          <p:spPr bwMode="auto">
            <a:xfrm>
              <a:off x="1968" y="3312"/>
              <a:ext cx="432" cy="432"/>
            </a:xfrm>
            <a:prstGeom prst="ellipse">
              <a:avLst/>
            </a:prstGeom>
            <a:noFill/>
            <a:ln w="9525" algn="ctr">
              <a:solidFill>
                <a:schemeClr val="tx1"/>
              </a:solidFill>
              <a:round/>
              <a:headEnd/>
              <a:tailEnd/>
            </a:ln>
          </p:spPr>
          <p:txBody>
            <a:bodyPr wrap="none" anchor="ctr"/>
            <a:lstStyle/>
            <a:p>
              <a:pPr algn="ctr"/>
              <a:r>
                <a:rPr lang="en-US" sz="2000" b="1"/>
                <a:t>+</a:t>
              </a:r>
              <a:endParaRPr lang="en-US" sz="2000" b="1" baseline="-25000"/>
            </a:p>
          </p:txBody>
        </p:sp>
        <p:sp>
          <p:nvSpPr>
            <p:cNvPr id="45065" name="Line 21"/>
            <p:cNvSpPr>
              <a:spLocks noChangeShapeType="1"/>
            </p:cNvSpPr>
            <p:nvPr/>
          </p:nvSpPr>
          <p:spPr bwMode="auto">
            <a:xfrm>
              <a:off x="960" y="3552"/>
              <a:ext cx="1008" cy="0"/>
            </a:xfrm>
            <a:prstGeom prst="line">
              <a:avLst/>
            </a:prstGeom>
            <a:noFill/>
            <a:ln w="38100">
              <a:solidFill>
                <a:schemeClr val="tx1"/>
              </a:solidFill>
              <a:round/>
              <a:headEnd/>
              <a:tailEnd type="triangle" w="med" len="med"/>
            </a:ln>
          </p:spPr>
          <p:txBody>
            <a:bodyPr/>
            <a:lstStyle/>
            <a:p>
              <a:endParaRPr lang="en-US"/>
            </a:p>
          </p:txBody>
        </p:sp>
        <p:sp>
          <p:nvSpPr>
            <p:cNvPr id="45066" name="Text Box 22"/>
            <p:cNvSpPr txBox="1">
              <a:spLocks noChangeArrowheads="1"/>
            </p:cNvSpPr>
            <p:nvPr/>
          </p:nvSpPr>
          <p:spPr bwMode="auto">
            <a:xfrm>
              <a:off x="1238" y="3271"/>
              <a:ext cx="349" cy="308"/>
            </a:xfrm>
            <a:prstGeom prst="rect">
              <a:avLst/>
            </a:prstGeom>
            <a:noFill/>
            <a:ln w="9525" algn="ctr">
              <a:noFill/>
              <a:miter lim="800000"/>
              <a:headEnd/>
              <a:tailEnd/>
            </a:ln>
          </p:spPr>
          <p:txBody>
            <a:bodyPr wrap="none">
              <a:spAutoFit/>
            </a:bodyPr>
            <a:lstStyle/>
            <a:p>
              <a:r>
                <a:rPr lang="en-US" sz="2000" b="1"/>
                <a:t>w</a:t>
              </a:r>
              <a:r>
                <a:rPr lang="en-US" sz="2000" b="1" baseline="-25000"/>
                <a:t>q</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AAAE3CB-D7C8-45B0-8589-A35CE1DF63DD}" type="slidenum">
              <a:rPr lang="en-US" smtClean="0"/>
              <a:pPr/>
              <a:t>9</a:t>
            </a:fld>
            <a:endParaRPr lang="en-US" smtClean="0"/>
          </a:p>
        </p:txBody>
      </p:sp>
      <p:sp>
        <p:nvSpPr>
          <p:cNvPr id="46083" name="Rectangle 2"/>
          <p:cNvSpPr>
            <a:spLocks noGrp="1" noChangeArrowheads="1"/>
          </p:cNvSpPr>
          <p:nvPr>
            <p:ph type="title"/>
          </p:nvPr>
        </p:nvSpPr>
        <p:spPr/>
        <p:txBody>
          <a:bodyPr/>
          <a:lstStyle/>
          <a:p>
            <a:pPr eaLnBrk="1" hangingPunct="1"/>
            <a:r>
              <a:rPr lang="en-US" sz="3200" smtClean="0"/>
              <a:t>Example</a:t>
            </a:r>
          </a:p>
        </p:txBody>
      </p:sp>
      <p:sp>
        <p:nvSpPr>
          <p:cNvPr id="46084" name="Rectangle 3"/>
          <p:cNvSpPr>
            <a:spLocks noGrp="1" noChangeArrowheads="1"/>
          </p:cNvSpPr>
          <p:nvPr>
            <p:ph type="body" idx="1"/>
          </p:nvPr>
        </p:nvSpPr>
        <p:spPr/>
        <p:txBody>
          <a:bodyPr/>
          <a:lstStyle/>
          <a:p>
            <a:pPr eaLnBrk="1" hangingPunct="1"/>
            <a:r>
              <a:rPr lang="en-US" smtClean="0"/>
              <a:t>Consider the CFG S </a:t>
            </a:r>
            <a:r>
              <a:rPr lang="en-US" smtClean="0">
                <a:sym typeface="Wingdings" pitchFamily="2" charset="2"/>
              </a:rPr>
              <a:t> aaS | bbS | </a:t>
            </a:r>
            <a:r>
              <a:rPr lang="el-GR" smtClean="0">
                <a:cs typeface="Arial" charset="0"/>
                <a:sym typeface="Wingdings" pitchFamily="2" charset="2"/>
              </a:rPr>
              <a:t>Λ</a:t>
            </a:r>
            <a:endParaRPr lang="en-US" smtClean="0">
              <a:cs typeface="Arial" charset="0"/>
              <a:sym typeface="Wingdings" pitchFamily="2" charset="2"/>
            </a:endParaRPr>
          </a:p>
          <a:p>
            <a:pPr eaLnBrk="1" hangingPunct="1"/>
            <a:endParaRPr lang="en-US" smtClean="0">
              <a:cs typeface="Arial" charset="0"/>
              <a:sym typeface="Wingdings" pitchFamily="2" charset="2"/>
            </a:endParaRPr>
          </a:p>
          <a:p>
            <a:pPr eaLnBrk="1" hangingPunct="1"/>
            <a:endParaRPr lang="en-US" smtClean="0">
              <a:cs typeface="Arial" charset="0"/>
              <a:sym typeface="Wingdings" pitchFamily="2" charset="2"/>
            </a:endParaRPr>
          </a:p>
          <a:p>
            <a:pPr eaLnBrk="1" hangingPunct="1"/>
            <a:r>
              <a:rPr lang="en-US" smtClean="0">
                <a:cs typeface="Arial" charset="0"/>
                <a:sym typeface="Wingdings" pitchFamily="2" charset="2"/>
              </a:rPr>
              <a:t>The regular expression is given by (aa + bb)*.</a:t>
            </a:r>
          </a:p>
          <a:p>
            <a:pPr eaLnBrk="1" hangingPunct="1"/>
            <a:r>
              <a:rPr lang="en-US" smtClean="0">
                <a:cs typeface="Arial" charset="0"/>
                <a:sym typeface="Wingdings" pitchFamily="2" charset="2"/>
              </a:rPr>
              <a:t>Consider the CFG</a:t>
            </a:r>
          </a:p>
          <a:p>
            <a:pPr eaLnBrk="1" hangingPunct="1">
              <a:buFontTx/>
              <a:buNone/>
            </a:pPr>
            <a:r>
              <a:rPr lang="en-US" smtClean="0">
                <a:cs typeface="Arial" charset="0"/>
                <a:sym typeface="Wingdings" pitchFamily="2" charset="2"/>
              </a:rPr>
              <a:t>SaaS | bbS | abX | baX | </a:t>
            </a:r>
            <a:r>
              <a:rPr lang="el-GR" smtClean="0">
                <a:cs typeface="Arial" charset="0"/>
                <a:sym typeface="Wingdings" pitchFamily="2" charset="2"/>
              </a:rPr>
              <a:t>Λ</a:t>
            </a:r>
            <a:endParaRPr lang="en-US" smtClean="0">
              <a:cs typeface="Arial" charset="0"/>
              <a:sym typeface="Wingdings" pitchFamily="2" charset="2"/>
            </a:endParaRPr>
          </a:p>
          <a:p>
            <a:pPr eaLnBrk="1" hangingPunct="1">
              <a:buFontTx/>
              <a:buNone/>
            </a:pPr>
            <a:r>
              <a:rPr lang="en-US" smtClean="0">
                <a:cs typeface="Arial" charset="0"/>
                <a:sym typeface="Wingdings" pitchFamily="2" charset="2"/>
              </a:rPr>
              <a:t>X aaX | bbX | abS | baS</a:t>
            </a:r>
          </a:p>
          <a:p>
            <a:pPr eaLnBrk="1" hangingPunct="1"/>
            <a:endParaRPr lang="en-US" smtClean="0">
              <a:cs typeface="Arial" charset="0"/>
              <a:sym typeface="Wingdings" pitchFamily="2" charset="2"/>
            </a:endParaRPr>
          </a:p>
          <a:p>
            <a:pPr eaLnBrk="1" hangingPunct="1"/>
            <a:endParaRPr lang="el-GR" smtClean="0">
              <a:cs typeface="Arial" charset="0"/>
            </a:endParaRPr>
          </a:p>
        </p:txBody>
      </p:sp>
      <p:grpSp>
        <p:nvGrpSpPr>
          <p:cNvPr id="46085" name="Group 13"/>
          <p:cNvGrpSpPr>
            <a:grpSpLocks/>
          </p:cNvGrpSpPr>
          <p:nvPr/>
        </p:nvGrpSpPr>
        <p:grpSpPr bwMode="auto">
          <a:xfrm>
            <a:off x="2133600" y="1600200"/>
            <a:ext cx="3657600" cy="1219200"/>
            <a:chOff x="924" y="1161"/>
            <a:chExt cx="2436" cy="943"/>
          </a:xfrm>
        </p:grpSpPr>
        <p:sp>
          <p:nvSpPr>
            <p:cNvPr id="46100" name="Oval 5"/>
            <p:cNvSpPr>
              <a:spLocks noChangeArrowheads="1"/>
            </p:cNvSpPr>
            <p:nvPr/>
          </p:nvSpPr>
          <p:spPr bwMode="auto">
            <a:xfrm>
              <a:off x="1488" y="1536"/>
              <a:ext cx="432" cy="432"/>
            </a:xfrm>
            <a:prstGeom prst="ellipse">
              <a:avLst/>
            </a:prstGeom>
            <a:noFill/>
            <a:ln w="9525" algn="ctr">
              <a:solidFill>
                <a:schemeClr val="tx1"/>
              </a:solidFill>
              <a:round/>
              <a:headEnd/>
              <a:tailEnd/>
            </a:ln>
          </p:spPr>
          <p:txBody>
            <a:bodyPr wrap="none" anchor="ctr"/>
            <a:lstStyle/>
            <a:p>
              <a:pPr algn="ctr"/>
              <a:r>
                <a:rPr lang="en-US" sz="2000" b="1"/>
                <a:t>-</a:t>
              </a:r>
            </a:p>
          </p:txBody>
        </p:sp>
        <p:sp>
          <p:nvSpPr>
            <p:cNvPr id="46101" name="Freeform 6"/>
            <p:cNvSpPr>
              <a:spLocks/>
            </p:cNvSpPr>
            <p:nvPr/>
          </p:nvSpPr>
          <p:spPr bwMode="auto">
            <a:xfrm>
              <a:off x="1464" y="1264"/>
              <a:ext cx="312" cy="320"/>
            </a:xfrm>
            <a:custGeom>
              <a:avLst/>
              <a:gdLst>
                <a:gd name="T0" fmla="*/ 72 w 312"/>
                <a:gd name="T1" fmla="*/ 320 h 320"/>
                <a:gd name="T2" fmla="*/ 24 w 312"/>
                <a:gd name="T3" fmla="*/ 80 h 320"/>
                <a:gd name="T4" fmla="*/ 216 w 312"/>
                <a:gd name="T5" fmla="*/ 32 h 320"/>
                <a:gd name="T6" fmla="*/ 312 w 312"/>
                <a:gd name="T7" fmla="*/ 272 h 320"/>
                <a:gd name="T8" fmla="*/ 0 60000 65536"/>
                <a:gd name="T9" fmla="*/ 0 60000 65536"/>
                <a:gd name="T10" fmla="*/ 0 60000 65536"/>
                <a:gd name="T11" fmla="*/ 0 60000 65536"/>
                <a:gd name="T12" fmla="*/ 0 w 312"/>
                <a:gd name="T13" fmla="*/ 0 h 320"/>
                <a:gd name="T14" fmla="*/ 312 w 312"/>
                <a:gd name="T15" fmla="*/ 320 h 320"/>
              </a:gdLst>
              <a:ahLst/>
              <a:cxnLst>
                <a:cxn ang="T8">
                  <a:pos x="T0" y="T1"/>
                </a:cxn>
                <a:cxn ang="T9">
                  <a:pos x="T2" y="T3"/>
                </a:cxn>
                <a:cxn ang="T10">
                  <a:pos x="T4" y="T5"/>
                </a:cxn>
                <a:cxn ang="T11">
                  <a:pos x="T6" y="T7"/>
                </a:cxn>
              </a:cxnLst>
              <a:rect l="T12" t="T13" r="T14" b="T15"/>
              <a:pathLst>
                <a:path w="312" h="320">
                  <a:moveTo>
                    <a:pt x="72" y="320"/>
                  </a:moveTo>
                  <a:cubicBezTo>
                    <a:pt x="36" y="224"/>
                    <a:pt x="0" y="128"/>
                    <a:pt x="24" y="80"/>
                  </a:cubicBezTo>
                  <a:cubicBezTo>
                    <a:pt x="48" y="32"/>
                    <a:pt x="168" y="0"/>
                    <a:pt x="216" y="32"/>
                  </a:cubicBezTo>
                  <a:cubicBezTo>
                    <a:pt x="264" y="64"/>
                    <a:pt x="296" y="232"/>
                    <a:pt x="312" y="272"/>
                  </a:cubicBezTo>
                </a:path>
              </a:pathLst>
            </a:custGeom>
            <a:noFill/>
            <a:ln w="9525">
              <a:solidFill>
                <a:schemeClr val="tx1"/>
              </a:solidFill>
              <a:round/>
              <a:headEnd/>
              <a:tailEnd type="triangle" w="med" len="med"/>
            </a:ln>
          </p:spPr>
          <p:txBody>
            <a:bodyPr/>
            <a:lstStyle/>
            <a:p>
              <a:endParaRPr lang="en-US"/>
            </a:p>
          </p:txBody>
        </p:sp>
        <p:sp>
          <p:nvSpPr>
            <p:cNvPr id="46102" name="Text Box 7"/>
            <p:cNvSpPr txBox="1">
              <a:spLocks noChangeArrowheads="1"/>
            </p:cNvSpPr>
            <p:nvPr/>
          </p:nvSpPr>
          <p:spPr bwMode="auto">
            <a:xfrm>
              <a:off x="1724" y="1161"/>
              <a:ext cx="292" cy="284"/>
            </a:xfrm>
            <a:prstGeom prst="rect">
              <a:avLst/>
            </a:prstGeom>
            <a:noFill/>
            <a:ln w="9525" algn="ctr">
              <a:noFill/>
              <a:miter lim="800000"/>
              <a:headEnd/>
              <a:tailEnd/>
            </a:ln>
          </p:spPr>
          <p:txBody>
            <a:bodyPr wrap="none">
              <a:spAutoFit/>
            </a:bodyPr>
            <a:lstStyle/>
            <a:p>
              <a:r>
                <a:rPr lang="en-US"/>
                <a:t>aa</a:t>
              </a:r>
            </a:p>
          </p:txBody>
        </p:sp>
        <p:sp>
          <p:nvSpPr>
            <p:cNvPr id="46103" name="Line 8"/>
            <p:cNvSpPr>
              <a:spLocks noChangeShapeType="1"/>
            </p:cNvSpPr>
            <p:nvPr/>
          </p:nvSpPr>
          <p:spPr bwMode="auto">
            <a:xfrm>
              <a:off x="1920" y="1776"/>
              <a:ext cx="1008" cy="0"/>
            </a:xfrm>
            <a:prstGeom prst="line">
              <a:avLst/>
            </a:prstGeom>
            <a:noFill/>
            <a:ln w="25400">
              <a:solidFill>
                <a:schemeClr val="tx1"/>
              </a:solidFill>
              <a:round/>
              <a:headEnd/>
              <a:tailEnd type="triangle" w="med" len="med"/>
            </a:ln>
          </p:spPr>
          <p:txBody>
            <a:bodyPr/>
            <a:lstStyle/>
            <a:p>
              <a:endParaRPr lang="en-US"/>
            </a:p>
          </p:txBody>
        </p:sp>
        <p:sp>
          <p:nvSpPr>
            <p:cNvPr id="46104" name="Oval 9"/>
            <p:cNvSpPr>
              <a:spLocks noChangeArrowheads="1"/>
            </p:cNvSpPr>
            <p:nvPr/>
          </p:nvSpPr>
          <p:spPr bwMode="auto">
            <a:xfrm>
              <a:off x="2928" y="1536"/>
              <a:ext cx="432" cy="432"/>
            </a:xfrm>
            <a:prstGeom prst="ellipse">
              <a:avLst/>
            </a:prstGeom>
            <a:noFill/>
            <a:ln w="9525" algn="ctr">
              <a:solidFill>
                <a:schemeClr val="tx1"/>
              </a:solidFill>
              <a:round/>
              <a:headEnd/>
              <a:tailEnd/>
            </a:ln>
          </p:spPr>
          <p:txBody>
            <a:bodyPr wrap="none" anchor="ctr"/>
            <a:lstStyle/>
            <a:p>
              <a:pPr algn="ctr"/>
              <a:r>
                <a:rPr lang="en-US" sz="2000" b="1"/>
                <a:t>+</a:t>
              </a:r>
            </a:p>
          </p:txBody>
        </p:sp>
        <p:sp>
          <p:nvSpPr>
            <p:cNvPr id="46105" name="Freeform 10"/>
            <p:cNvSpPr>
              <a:spLocks/>
            </p:cNvSpPr>
            <p:nvPr/>
          </p:nvSpPr>
          <p:spPr bwMode="auto">
            <a:xfrm>
              <a:off x="1160" y="1720"/>
              <a:ext cx="424" cy="384"/>
            </a:xfrm>
            <a:custGeom>
              <a:avLst/>
              <a:gdLst>
                <a:gd name="T0" fmla="*/ 328 w 424"/>
                <a:gd name="T1" fmla="*/ 8 h 384"/>
                <a:gd name="T2" fmla="*/ 40 w 424"/>
                <a:gd name="T3" fmla="*/ 56 h 384"/>
                <a:gd name="T4" fmla="*/ 88 w 424"/>
                <a:gd name="T5" fmla="*/ 344 h 384"/>
                <a:gd name="T6" fmla="*/ 232 w 424"/>
                <a:gd name="T7" fmla="*/ 296 h 384"/>
                <a:gd name="T8" fmla="*/ 424 w 424"/>
                <a:gd name="T9" fmla="*/ 200 h 384"/>
                <a:gd name="T10" fmla="*/ 0 60000 65536"/>
                <a:gd name="T11" fmla="*/ 0 60000 65536"/>
                <a:gd name="T12" fmla="*/ 0 60000 65536"/>
                <a:gd name="T13" fmla="*/ 0 60000 65536"/>
                <a:gd name="T14" fmla="*/ 0 60000 65536"/>
                <a:gd name="T15" fmla="*/ 0 w 424"/>
                <a:gd name="T16" fmla="*/ 0 h 384"/>
                <a:gd name="T17" fmla="*/ 424 w 424"/>
                <a:gd name="T18" fmla="*/ 384 h 384"/>
              </a:gdLst>
              <a:ahLst/>
              <a:cxnLst>
                <a:cxn ang="T10">
                  <a:pos x="T0" y="T1"/>
                </a:cxn>
                <a:cxn ang="T11">
                  <a:pos x="T2" y="T3"/>
                </a:cxn>
                <a:cxn ang="T12">
                  <a:pos x="T4" y="T5"/>
                </a:cxn>
                <a:cxn ang="T13">
                  <a:pos x="T6" y="T7"/>
                </a:cxn>
                <a:cxn ang="T14">
                  <a:pos x="T8" y="T9"/>
                </a:cxn>
              </a:cxnLst>
              <a:rect l="T15" t="T16" r="T17" b="T18"/>
              <a:pathLst>
                <a:path w="424" h="384">
                  <a:moveTo>
                    <a:pt x="328" y="8"/>
                  </a:moveTo>
                  <a:cubicBezTo>
                    <a:pt x="204" y="4"/>
                    <a:pt x="80" y="0"/>
                    <a:pt x="40" y="56"/>
                  </a:cubicBezTo>
                  <a:cubicBezTo>
                    <a:pt x="0" y="112"/>
                    <a:pt x="56" y="304"/>
                    <a:pt x="88" y="344"/>
                  </a:cubicBezTo>
                  <a:cubicBezTo>
                    <a:pt x="120" y="384"/>
                    <a:pt x="176" y="320"/>
                    <a:pt x="232" y="296"/>
                  </a:cubicBezTo>
                  <a:cubicBezTo>
                    <a:pt x="288" y="272"/>
                    <a:pt x="356" y="236"/>
                    <a:pt x="424" y="200"/>
                  </a:cubicBezTo>
                </a:path>
              </a:pathLst>
            </a:custGeom>
            <a:noFill/>
            <a:ln w="25400">
              <a:solidFill>
                <a:schemeClr val="tx1"/>
              </a:solidFill>
              <a:round/>
              <a:headEnd/>
              <a:tailEnd type="triangle" w="med" len="med"/>
            </a:ln>
          </p:spPr>
          <p:txBody>
            <a:bodyPr/>
            <a:lstStyle/>
            <a:p>
              <a:endParaRPr lang="en-US"/>
            </a:p>
          </p:txBody>
        </p:sp>
        <p:sp>
          <p:nvSpPr>
            <p:cNvPr id="46106" name="Text Box 11"/>
            <p:cNvSpPr txBox="1">
              <a:spLocks noChangeArrowheads="1"/>
            </p:cNvSpPr>
            <p:nvPr/>
          </p:nvSpPr>
          <p:spPr bwMode="auto">
            <a:xfrm>
              <a:off x="924" y="1545"/>
              <a:ext cx="292" cy="284"/>
            </a:xfrm>
            <a:prstGeom prst="rect">
              <a:avLst/>
            </a:prstGeom>
            <a:noFill/>
            <a:ln w="9525" algn="ctr">
              <a:noFill/>
              <a:miter lim="800000"/>
              <a:headEnd/>
              <a:tailEnd/>
            </a:ln>
          </p:spPr>
          <p:txBody>
            <a:bodyPr wrap="none">
              <a:spAutoFit/>
            </a:bodyPr>
            <a:lstStyle/>
            <a:p>
              <a:r>
                <a:rPr lang="en-US"/>
                <a:t>bb</a:t>
              </a:r>
            </a:p>
          </p:txBody>
        </p:sp>
        <p:sp>
          <p:nvSpPr>
            <p:cNvPr id="46107" name="Text Box 12"/>
            <p:cNvSpPr txBox="1">
              <a:spLocks noChangeArrowheads="1"/>
            </p:cNvSpPr>
            <p:nvPr/>
          </p:nvSpPr>
          <p:spPr bwMode="auto">
            <a:xfrm>
              <a:off x="2220" y="1497"/>
              <a:ext cx="224" cy="284"/>
            </a:xfrm>
            <a:prstGeom prst="rect">
              <a:avLst/>
            </a:prstGeom>
            <a:noFill/>
            <a:ln w="9525" algn="ctr">
              <a:noFill/>
              <a:miter lim="800000"/>
              <a:headEnd/>
              <a:tailEnd/>
            </a:ln>
          </p:spPr>
          <p:txBody>
            <a:bodyPr wrap="none">
              <a:spAutoFit/>
            </a:bodyPr>
            <a:lstStyle/>
            <a:p>
              <a:r>
                <a:rPr lang="el-GR"/>
                <a:t>Λ</a:t>
              </a:r>
            </a:p>
          </p:txBody>
        </p:sp>
      </p:grpSp>
      <p:sp>
        <p:nvSpPr>
          <p:cNvPr id="46086" name="Oval 15"/>
          <p:cNvSpPr>
            <a:spLocks noChangeArrowheads="1"/>
          </p:cNvSpPr>
          <p:nvPr/>
        </p:nvSpPr>
        <p:spPr bwMode="auto">
          <a:xfrm>
            <a:off x="2827338" y="5208588"/>
            <a:ext cx="649287" cy="558800"/>
          </a:xfrm>
          <a:prstGeom prst="ellipse">
            <a:avLst/>
          </a:prstGeom>
          <a:noFill/>
          <a:ln w="9525" algn="ctr">
            <a:solidFill>
              <a:schemeClr val="tx1"/>
            </a:solidFill>
            <a:round/>
            <a:headEnd/>
            <a:tailEnd/>
          </a:ln>
        </p:spPr>
        <p:txBody>
          <a:bodyPr wrap="none" anchor="ctr"/>
          <a:lstStyle/>
          <a:p>
            <a:pPr algn="ctr"/>
            <a:r>
              <a:rPr lang="en-US" sz="2000" b="1"/>
              <a:t>-</a:t>
            </a:r>
          </a:p>
        </p:txBody>
      </p:sp>
      <p:sp>
        <p:nvSpPr>
          <p:cNvPr id="46087" name="Freeform 16"/>
          <p:cNvSpPr>
            <a:spLocks/>
          </p:cNvSpPr>
          <p:nvPr/>
        </p:nvSpPr>
        <p:spPr bwMode="auto">
          <a:xfrm>
            <a:off x="2792413" y="4857750"/>
            <a:ext cx="468312" cy="414338"/>
          </a:xfrm>
          <a:custGeom>
            <a:avLst/>
            <a:gdLst>
              <a:gd name="T0" fmla="*/ 2147483647 w 312"/>
              <a:gd name="T1" fmla="*/ 2147483647 h 320"/>
              <a:gd name="T2" fmla="*/ 2147483647 w 312"/>
              <a:gd name="T3" fmla="*/ 2147483647 h 320"/>
              <a:gd name="T4" fmla="*/ 2147483647 w 312"/>
              <a:gd name="T5" fmla="*/ 2147483647 h 320"/>
              <a:gd name="T6" fmla="*/ 2147483647 w 312"/>
              <a:gd name="T7" fmla="*/ 2147483647 h 320"/>
              <a:gd name="T8" fmla="*/ 0 60000 65536"/>
              <a:gd name="T9" fmla="*/ 0 60000 65536"/>
              <a:gd name="T10" fmla="*/ 0 60000 65536"/>
              <a:gd name="T11" fmla="*/ 0 60000 65536"/>
              <a:gd name="T12" fmla="*/ 0 w 312"/>
              <a:gd name="T13" fmla="*/ 0 h 320"/>
              <a:gd name="T14" fmla="*/ 312 w 312"/>
              <a:gd name="T15" fmla="*/ 320 h 320"/>
            </a:gdLst>
            <a:ahLst/>
            <a:cxnLst>
              <a:cxn ang="T8">
                <a:pos x="T0" y="T1"/>
              </a:cxn>
              <a:cxn ang="T9">
                <a:pos x="T2" y="T3"/>
              </a:cxn>
              <a:cxn ang="T10">
                <a:pos x="T4" y="T5"/>
              </a:cxn>
              <a:cxn ang="T11">
                <a:pos x="T6" y="T7"/>
              </a:cxn>
            </a:cxnLst>
            <a:rect l="T12" t="T13" r="T14" b="T15"/>
            <a:pathLst>
              <a:path w="312" h="320">
                <a:moveTo>
                  <a:pt x="72" y="320"/>
                </a:moveTo>
                <a:cubicBezTo>
                  <a:pt x="36" y="224"/>
                  <a:pt x="0" y="128"/>
                  <a:pt x="24" y="80"/>
                </a:cubicBezTo>
                <a:cubicBezTo>
                  <a:pt x="48" y="32"/>
                  <a:pt x="168" y="0"/>
                  <a:pt x="216" y="32"/>
                </a:cubicBezTo>
                <a:cubicBezTo>
                  <a:pt x="264" y="64"/>
                  <a:pt x="296" y="232"/>
                  <a:pt x="312" y="272"/>
                </a:cubicBezTo>
              </a:path>
            </a:pathLst>
          </a:custGeom>
          <a:noFill/>
          <a:ln w="9525">
            <a:solidFill>
              <a:schemeClr val="tx1"/>
            </a:solidFill>
            <a:round/>
            <a:headEnd/>
            <a:tailEnd type="triangle" w="med" len="med"/>
          </a:ln>
        </p:spPr>
        <p:txBody>
          <a:bodyPr/>
          <a:lstStyle/>
          <a:p>
            <a:endParaRPr lang="en-US"/>
          </a:p>
        </p:txBody>
      </p:sp>
      <p:sp>
        <p:nvSpPr>
          <p:cNvPr id="46088" name="Text Box 17"/>
          <p:cNvSpPr txBox="1">
            <a:spLocks noChangeArrowheads="1"/>
          </p:cNvSpPr>
          <p:nvPr/>
        </p:nvSpPr>
        <p:spPr bwMode="auto">
          <a:xfrm>
            <a:off x="3182938" y="4724400"/>
            <a:ext cx="755650" cy="366713"/>
          </a:xfrm>
          <a:prstGeom prst="rect">
            <a:avLst/>
          </a:prstGeom>
          <a:noFill/>
          <a:ln w="9525" algn="ctr">
            <a:noFill/>
            <a:miter lim="800000"/>
            <a:headEnd/>
            <a:tailEnd/>
          </a:ln>
        </p:spPr>
        <p:txBody>
          <a:bodyPr wrap="none">
            <a:spAutoFit/>
          </a:bodyPr>
          <a:lstStyle/>
          <a:p>
            <a:r>
              <a:rPr lang="en-US"/>
              <a:t>aa,bb</a:t>
            </a:r>
          </a:p>
        </p:txBody>
      </p:sp>
      <p:sp>
        <p:nvSpPr>
          <p:cNvPr id="46089" name="Oval 19"/>
          <p:cNvSpPr>
            <a:spLocks noChangeArrowheads="1"/>
          </p:cNvSpPr>
          <p:nvPr/>
        </p:nvSpPr>
        <p:spPr bwMode="auto">
          <a:xfrm>
            <a:off x="4989513" y="5208588"/>
            <a:ext cx="649287" cy="558800"/>
          </a:xfrm>
          <a:prstGeom prst="ellipse">
            <a:avLst/>
          </a:prstGeom>
          <a:noFill/>
          <a:ln w="9525" algn="ctr">
            <a:solidFill>
              <a:schemeClr val="tx1"/>
            </a:solidFill>
            <a:round/>
            <a:headEnd/>
            <a:tailEnd/>
          </a:ln>
        </p:spPr>
        <p:txBody>
          <a:bodyPr wrap="none" anchor="ctr"/>
          <a:lstStyle/>
          <a:p>
            <a:pPr algn="ctr"/>
            <a:r>
              <a:rPr lang="en-US" sz="2000" b="1"/>
              <a:t>X</a:t>
            </a:r>
          </a:p>
        </p:txBody>
      </p:sp>
      <p:sp>
        <p:nvSpPr>
          <p:cNvPr id="46090" name="Text Box 21"/>
          <p:cNvSpPr txBox="1">
            <a:spLocks noChangeArrowheads="1"/>
          </p:cNvSpPr>
          <p:nvPr/>
        </p:nvSpPr>
        <p:spPr bwMode="auto">
          <a:xfrm>
            <a:off x="2254250" y="5348288"/>
            <a:ext cx="336550" cy="366712"/>
          </a:xfrm>
          <a:prstGeom prst="rect">
            <a:avLst/>
          </a:prstGeom>
          <a:noFill/>
          <a:ln w="9525" algn="ctr">
            <a:noFill/>
            <a:miter lim="800000"/>
            <a:headEnd/>
            <a:tailEnd/>
          </a:ln>
        </p:spPr>
        <p:txBody>
          <a:bodyPr wrap="none">
            <a:spAutoFit/>
          </a:bodyPr>
          <a:lstStyle/>
          <a:p>
            <a:r>
              <a:rPr lang="el-GR"/>
              <a:t>Λ</a:t>
            </a:r>
          </a:p>
        </p:txBody>
      </p:sp>
      <p:sp>
        <p:nvSpPr>
          <p:cNvPr id="46091" name="Freeform 23"/>
          <p:cNvSpPr>
            <a:spLocks/>
          </p:cNvSpPr>
          <p:nvPr/>
        </p:nvSpPr>
        <p:spPr bwMode="auto">
          <a:xfrm>
            <a:off x="3505200" y="5181600"/>
            <a:ext cx="1524000" cy="228600"/>
          </a:xfrm>
          <a:custGeom>
            <a:avLst/>
            <a:gdLst>
              <a:gd name="T0" fmla="*/ 0 w 960"/>
              <a:gd name="T1" fmla="*/ 2147483647 h 144"/>
              <a:gd name="T2" fmla="*/ 2147483647 w 960"/>
              <a:gd name="T3" fmla="*/ 0 h 144"/>
              <a:gd name="T4" fmla="*/ 2147483647 w 960"/>
              <a:gd name="T5" fmla="*/ 2147483647 h 144"/>
              <a:gd name="T6" fmla="*/ 0 60000 65536"/>
              <a:gd name="T7" fmla="*/ 0 60000 65536"/>
              <a:gd name="T8" fmla="*/ 0 60000 65536"/>
              <a:gd name="T9" fmla="*/ 0 w 960"/>
              <a:gd name="T10" fmla="*/ 0 h 144"/>
              <a:gd name="T11" fmla="*/ 960 w 960"/>
              <a:gd name="T12" fmla="*/ 144 h 144"/>
            </a:gdLst>
            <a:ahLst/>
            <a:cxnLst>
              <a:cxn ang="T6">
                <a:pos x="T0" y="T1"/>
              </a:cxn>
              <a:cxn ang="T7">
                <a:pos x="T2" y="T3"/>
              </a:cxn>
              <a:cxn ang="T8">
                <a:pos x="T4" y="T5"/>
              </a:cxn>
            </a:cxnLst>
            <a:rect l="T9" t="T10" r="T11" b="T12"/>
            <a:pathLst>
              <a:path w="960" h="144">
                <a:moveTo>
                  <a:pt x="0" y="144"/>
                </a:moveTo>
                <a:cubicBezTo>
                  <a:pt x="88" y="72"/>
                  <a:pt x="176" y="0"/>
                  <a:pt x="336" y="0"/>
                </a:cubicBezTo>
                <a:cubicBezTo>
                  <a:pt x="496" y="0"/>
                  <a:pt x="728" y="72"/>
                  <a:pt x="960" y="144"/>
                </a:cubicBezTo>
              </a:path>
            </a:pathLst>
          </a:custGeom>
          <a:noFill/>
          <a:ln w="19050">
            <a:solidFill>
              <a:schemeClr val="tx1"/>
            </a:solidFill>
            <a:round/>
            <a:headEnd/>
            <a:tailEnd type="triangle" w="med" len="med"/>
          </a:ln>
        </p:spPr>
        <p:txBody>
          <a:bodyPr/>
          <a:lstStyle/>
          <a:p>
            <a:endParaRPr lang="en-US"/>
          </a:p>
        </p:txBody>
      </p:sp>
      <p:sp>
        <p:nvSpPr>
          <p:cNvPr id="46092" name="Freeform 24"/>
          <p:cNvSpPr>
            <a:spLocks/>
          </p:cNvSpPr>
          <p:nvPr/>
        </p:nvSpPr>
        <p:spPr bwMode="auto">
          <a:xfrm>
            <a:off x="3429000" y="5638800"/>
            <a:ext cx="1600200" cy="266700"/>
          </a:xfrm>
          <a:custGeom>
            <a:avLst/>
            <a:gdLst>
              <a:gd name="T0" fmla="*/ 2147483647 w 1008"/>
              <a:gd name="T1" fmla="*/ 0 h 168"/>
              <a:gd name="T2" fmla="*/ 2147483647 w 1008"/>
              <a:gd name="T3" fmla="*/ 2147483647 h 168"/>
              <a:gd name="T4" fmla="*/ 2147483647 w 1008"/>
              <a:gd name="T5" fmla="*/ 2147483647 h 168"/>
              <a:gd name="T6" fmla="*/ 0 w 1008"/>
              <a:gd name="T7" fmla="*/ 0 h 168"/>
              <a:gd name="T8" fmla="*/ 0 60000 65536"/>
              <a:gd name="T9" fmla="*/ 0 60000 65536"/>
              <a:gd name="T10" fmla="*/ 0 60000 65536"/>
              <a:gd name="T11" fmla="*/ 0 60000 65536"/>
              <a:gd name="T12" fmla="*/ 0 w 1008"/>
              <a:gd name="T13" fmla="*/ 0 h 168"/>
              <a:gd name="T14" fmla="*/ 1008 w 1008"/>
              <a:gd name="T15" fmla="*/ 168 h 168"/>
            </a:gdLst>
            <a:ahLst/>
            <a:cxnLst>
              <a:cxn ang="T8">
                <a:pos x="T0" y="T1"/>
              </a:cxn>
              <a:cxn ang="T9">
                <a:pos x="T2" y="T3"/>
              </a:cxn>
              <a:cxn ang="T10">
                <a:pos x="T4" y="T5"/>
              </a:cxn>
              <a:cxn ang="T11">
                <a:pos x="T6" y="T7"/>
              </a:cxn>
            </a:cxnLst>
            <a:rect l="T12" t="T13" r="T14" b="T15"/>
            <a:pathLst>
              <a:path w="1008" h="168">
                <a:moveTo>
                  <a:pt x="1008" y="0"/>
                </a:moveTo>
                <a:cubicBezTo>
                  <a:pt x="888" y="60"/>
                  <a:pt x="768" y="120"/>
                  <a:pt x="672" y="144"/>
                </a:cubicBezTo>
                <a:cubicBezTo>
                  <a:pt x="576" y="168"/>
                  <a:pt x="544" y="168"/>
                  <a:pt x="432" y="144"/>
                </a:cubicBezTo>
                <a:cubicBezTo>
                  <a:pt x="320" y="120"/>
                  <a:pt x="160" y="60"/>
                  <a:pt x="0" y="0"/>
                </a:cubicBezTo>
              </a:path>
            </a:pathLst>
          </a:custGeom>
          <a:noFill/>
          <a:ln w="19050">
            <a:solidFill>
              <a:schemeClr val="tx1"/>
            </a:solidFill>
            <a:round/>
            <a:headEnd/>
            <a:tailEnd type="triangle" w="med" len="med"/>
          </a:ln>
        </p:spPr>
        <p:txBody>
          <a:bodyPr/>
          <a:lstStyle/>
          <a:p>
            <a:endParaRPr lang="en-US"/>
          </a:p>
        </p:txBody>
      </p:sp>
      <p:sp>
        <p:nvSpPr>
          <p:cNvPr id="46093" name="Line 25"/>
          <p:cNvSpPr>
            <a:spLocks noChangeShapeType="1"/>
          </p:cNvSpPr>
          <p:nvPr/>
        </p:nvSpPr>
        <p:spPr bwMode="auto">
          <a:xfrm flipH="1">
            <a:off x="2133600" y="5562600"/>
            <a:ext cx="685800" cy="152400"/>
          </a:xfrm>
          <a:prstGeom prst="line">
            <a:avLst/>
          </a:prstGeom>
          <a:noFill/>
          <a:ln w="19050">
            <a:solidFill>
              <a:schemeClr val="tx1"/>
            </a:solidFill>
            <a:round/>
            <a:headEnd/>
            <a:tailEnd type="triangle" w="med" len="med"/>
          </a:ln>
        </p:spPr>
        <p:txBody>
          <a:bodyPr/>
          <a:lstStyle/>
          <a:p>
            <a:endParaRPr lang="en-US"/>
          </a:p>
        </p:txBody>
      </p:sp>
      <p:sp>
        <p:nvSpPr>
          <p:cNvPr id="46094" name="Oval 26"/>
          <p:cNvSpPr>
            <a:spLocks noChangeArrowheads="1"/>
          </p:cNvSpPr>
          <p:nvPr/>
        </p:nvSpPr>
        <p:spPr bwMode="auto">
          <a:xfrm>
            <a:off x="1600200" y="5562600"/>
            <a:ext cx="533400" cy="533400"/>
          </a:xfrm>
          <a:prstGeom prst="ellipse">
            <a:avLst/>
          </a:prstGeom>
          <a:noFill/>
          <a:ln w="9525" algn="ctr">
            <a:solidFill>
              <a:schemeClr val="tx1"/>
            </a:solidFill>
            <a:round/>
            <a:headEnd/>
            <a:tailEnd/>
          </a:ln>
        </p:spPr>
        <p:txBody>
          <a:bodyPr wrap="none" anchor="ctr"/>
          <a:lstStyle/>
          <a:p>
            <a:pPr algn="ctr"/>
            <a:r>
              <a:rPr lang="en-US" sz="2000" b="1"/>
              <a:t>+</a:t>
            </a:r>
          </a:p>
        </p:txBody>
      </p:sp>
      <p:sp>
        <p:nvSpPr>
          <p:cNvPr id="46095" name="Text Box 27"/>
          <p:cNvSpPr txBox="1">
            <a:spLocks noChangeArrowheads="1"/>
          </p:cNvSpPr>
          <p:nvPr/>
        </p:nvSpPr>
        <p:spPr bwMode="auto">
          <a:xfrm>
            <a:off x="3810000" y="5805488"/>
            <a:ext cx="819150" cy="366712"/>
          </a:xfrm>
          <a:prstGeom prst="rect">
            <a:avLst/>
          </a:prstGeom>
          <a:noFill/>
          <a:ln w="9525" algn="ctr">
            <a:noFill/>
            <a:miter lim="800000"/>
            <a:headEnd/>
            <a:tailEnd/>
          </a:ln>
        </p:spPr>
        <p:txBody>
          <a:bodyPr wrap="none">
            <a:spAutoFit/>
          </a:bodyPr>
          <a:lstStyle/>
          <a:p>
            <a:r>
              <a:rPr lang="en-US"/>
              <a:t>ab, ba</a:t>
            </a:r>
            <a:endParaRPr lang="el-GR"/>
          </a:p>
        </p:txBody>
      </p:sp>
      <p:sp>
        <p:nvSpPr>
          <p:cNvPr id="46096" name="Text Box 28"/>
          <p:cNvSpPr txBox="1">
            <a:spLocks noChangeArrowheads="1"/>
          </p:cNvSpPr>
          <p:nvPr/>
        </p:nvSpPr>
        <p:spPr bwMode="auto">
          <a:xfrm>
            <a:off x="4114800" y="4876800"/>
            <a:ext cx="819150" cy="366713"/>
          </a:xfrm>
          <a:prstGeom prst="rect">
            <a:avLst/>
          </a:prstGeom>
          <a:noFill/>
          <a:ln w="9525" algn="ctr">
            <a:noFill/>
            <a:miter lim="800000"/>
            <a:headEnd/>
            <a:tailEnd/>
          </a:ln>
        </p:spPr>
        <p:txBody>
          <a:bodyPr wrap="none">
            <a:spAutoFit/>
          </a:bodyPr>
          <a:lstStyle/>
          <a:p>
            <a:r>
              <a:rPr lang="en-US"/>
              <a:t>ab, ba</a:t>
            </a:r>
            <a:endParaRPr lang="el-GR"/>
          </a:p>
        </p:txBody>
      </p:sp>
      <p:sp>
        <p:nvSpPr>
          <p:cNvPr id="46097" name="Freeform 29"/>
          <p:cNvSpPr>
            <a:spLocks/>
          </p:cNvSpPr>
          <p:nvPr/>
        </p:nvSpPr>
        <p:spPr bwMode="auto">
          <a:xfrm>
            <a:off x="5410200" y="4787900"/>
            <a:ext cx="457200" cy="546100"/>
          </a:xfrm>
          <a:custGeom>
            <a:avLst/>
            <a:gdLst>
              <a:gd name="T0" fmla="*/ 0 w 288"/>
              <a:gd name="T1" fmla="*/ 2147483647 h 344"/>
              <a:gd name="T2" fmla="*/ 2147483647 w 288"/>
              <a:gd name="T3" fmla="*/ 2147483647 h 344"/>
              <a:gd name="T4" fmla="*/ 2147483647 w 288"/>
              <a:gd name="T5" fmla="*/ 2147483647 h 344"/>
              <a:gd name="T6" fmla="*/ 2147483647 w 288"/>
              <a:gd name="T7" fmla="*/ 2147483647 h 344"/>
              <a:gd name="T8" fmla="*/ 0 60000 65536"/>
              <a:gd name="T9" fmla="*/ 0 60000 65536"/>
              <a:gd name="T10" fmla="*/ 0 60000 65536"/>
              <a:gd name="T11" fmla="*/ 0 60000 65536"/>
              <a:gd name="T12" fmla="*/ 0 w 288"/>
              <a:gd name="T13" fmla="*/ 0 h 344"/>
              <a:gd name="T14" fmla="*/ 288 w 288"/>
              <a:gd name="T15" fmla="*/ 344 h 344"/>
            </a:gdLst>
            <a:ahLst/>
            <a:cxnLst>
              <a:cxn ang="T8">
                <a:pos x="T0" y="T1"/>
              </a:cxn>
              <a:cxn ang="T9">
                <a:pos x="T2" y="T3"/>
              </a:cxn>
              <a:cxn ang="T10">
                <a:pos x="T4" y="T5"/>
              </a:cxn>
              <a:cxn ang="T11">
                <a:pos x="T6" y="T7"/>
              </a:cxn>
            </a:cxnLst>
            <a:rect l="T12" t="T13" r="T14" b="T15"/>
            <a:pathLst>
              <a:path w="288" h="344">
                <a:moveTo>
                  <a:pt x="0" y="248"/>
                </a:moveTo>
                <a:cubicBezTo>
                  <a:pt x="48" y="132"/>
                  <a:pt x="96" y="16"/>
                  <a:pt x="144" y="8"/>
                </a:cubicBezTo>
                <a:cubicBezTo>
                  <a:pt x="192" y="0"/>
                  <a:pt x="288" y="144"/>
                  <a:pt x="288" y="200"/>
                </a:cubicBezTo>
                <a:cubicBezTo>
                  <a:pt x="288" y="256"/>
                  <a:pt x="216" y="300"/>
                  <a:pt x="144" y="344"/>
                </a:cubicBezTo>
              </a:path>
            </a:pathLst>
          </a:custGeom>
          <a:noFill/>
          <a:ln w="19050">
            <a:solidFill>
              <a:schemeClr val="tx1"/>
            </a:solidFill>
            <a:round/>
            <a:headEnd/>
            <a:tailEnd type="triangle" w="med" len="med"/>
          </a:ln>
        </p:spPr>
        <p:txBody>
          <a:bodyPr/>
          <a:lstStyle/>
          <a:p>
            <a:endParaRPr lang="en-US"/>
          </a:p>
        </p:txBody>
      </p:sp>
      <p:sp>
        <p:nvSpPr>
          <p:cNvPr id="46098" name="Text Box 30"/>
          <p:cNvSpPr txBox="1">
            <a:spLocks noChangeArrowheads="1"/>
          </p:cNvSpPr>
          <p:nvPr/>
        </p:nvSpPr>
        <p:spPr bwMode="auto">
          <a:xfrm>
            <a:off x="5867400" y="4800600"/>
            <a:ext cx="755650" cy="366713"/>
          </a:xfrm>
          <a:prstGeom prst="rect">
            <a:avLst/>
          </a:prstGeom>
          <a:noFill/>
          <a:ln w="9525" algn="ctr">
            <a:noFill/>
            <a:miter lim="800000"/>
            <a:headEnd/>
            <a:tailEnd/>
          </a:ln>
        </p:spPr>
        <p:txBody>
          <a:bodyPr wrap="none">
            <a:spAutoFit/>
          </a:bodyPr>
          <a:lstStyle/>
          <a:p>
            <a:r>
              <a:rPr lang="en-US"/>
              <a:t>aa,bb</a:t>
            </a:r>
          </a:p>
        </p:txBody>
      </p:sp>
      <p:sp>
        <p:nvSpPr>
          <p:cNvPr id="117791" name="Text Box 31"/>
          <p:cNvSpPr txBox="1">
            <a:spLocks noChangeArrowheads="1"/>
          </p:cNvSpPr>
          <p:nvPr/>
        </p:nvSpPr>
        <p:spPr bwMode="auto">
          <a:xfrm>
            <a:off x="5410200" y="3200400"/>
            <a:ext cx="3225800" cy="1552575"/>
          </a:xfrm>
          <a:prstGeom prst="rect">
            <a:avLst/>
          </a:prstGeom>
          <a:noFill/>
          <a:ln w="9525" algn="ctr">
            <a:noFill/>
            <a:miter lim="800000"/>
            <a:headEnd/>
            <a:tailEnd/>
          </a:ln>
        </p:spPr>
        <p:txBody>
          <a:bodyPr wrap="none">
            <a:spAutoFit/>
          </a:bodyPr>
          <a:lstStyle/>
          <a:p>
            <a:pPr>
              <a:buFontTx/>
              <a:buChar char="•"/>
            </a:pPr>
            <a:r>
              <a:rPr lang="en-US" sz="2400">
                <a:solidFill>
                  <a:schemeClr val="folHlink"/>
                </a:solidFill>
              </a:rPr>
              <a:t> Language accepted?</a:t>
            </a:r>
          </a:p>
          <a:p>
            <a:pPr>
              <a:buFontTx/>
              <a:buChar char="•"/>
            </a:pPr>
            <a:endParaRPr lang="en-US" sz="2400">
              <a:solidFill>
                <a:schemeClr val="folHlink"/>
              </a:solidFill>
            </a:endParaRPr>
          </a:p>
          <a:p>
            <a:pPr>
              <a:buFontTx/>
              <a:buChar char="•"/>
            </a:pPr>
            <a:endParaRPr lang="en-US" sz="2400">
              <a:solidFill>
                <a:schemeClr val="folHlink"/>
              </a:solidFill>
            </a:endParaRPr>
          </a:p>
          <a:p>
            <a:pPr>
              <a:buFontTx/>
              <a:buChar char="•"/>
            </a:pPr>
            <a:r>
              <a:rPr lang="en-US" sz="2400">
                <a:solidFill>
                  <a:schemeClr val="folHlink"/>
                </a:solidFill>
              </a:rPr>
              <a:t> EVEN-EVEN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7791">
                                            <p:txEl>
                                              <p:pRg st="0" end="0"/>
                                            </p:txEl>
                                          </p:spTgt>
                                        </p:tgtEl>
                                        <p:attrNameLst>
                                          <p:attrName>style.visibility</p:attrName>
                                        </p:attrNameLst>
                                      </p:cBhvr>
                                      <p:to>
                                        <p:strVal val="visible"/>
                                      </p:to>
                                    </p:set>
                                    <p:animEffect transition="in" filter="blinds(horizontal)">
                                      <p:cBhvr>
                                        <p:cTn id="7" dur="500"/>
                                        <p:tgtEl>
                                          <p:spTgt spid="1177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7791">
                                            <p:txEl>
                                              <p:pRg st="3" end="3"/>
                                            </p:txEl>
                                          </p:spTgt>
                                        </p:tgtEl>
                                        <p:attrNameLst>
                                          <p:attrName>style.visibility</p:attrName>
                                        </p:attrNameLst>
                                      </p:cBhvr>
                                      <p:to>
                                        <p:strVal val="visible"/>
                                      </p:to>
                                    </p:set>
                                    <p:animEffect transition="in" filter="blinds(horizontal)">
                                      <p:cBhvr>
                                        <p:cTn id="12" dur="500"/>
                                        <p:tgtEl>
                                          <p:spTgt spid="1177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Lectures">
  <a:themeElements>
    <a:clrScheme name="1_Lect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Lectur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Lectu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Lectu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Lectu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Lectu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Lectu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Lectu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Lectu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Lectu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Lectu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Lectu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Lectu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Lectu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Finite Automata</Template>
  <TotalTime>11497</TotalTime>
  <Words>1142</Words>
  <Application>Microsoft Office PowerPoint</Application>
  <PresentationFormat>On-screen Show (4:3)</PresentationFormat>
  <Paragraphs>250</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1_Lectures</vt:lpstr>
      <vt:lpstr>Context Free Grammars for  Regular Languages </vt:lpstr>
      <vt:lpstr>Semi Word</vt:lpstr>
      <vt:lpstr>Regular Grammar</vt:lpstr>
      <vt:lpstr>Creating a CFG from an FA</vt:lpstr>
      <vt:lpstr>Example</vt:lpstr>
      <vt:lpstr>Regular Grammar</vt:lpstr>
      <vt:lpstr>Proof contd.</vt:lpstr>
      <vt:lpstr>Proof contd.</vt:lpstr>
      <vt:lpstr>Example</vt:lpstr>
      <vt:lpstr>Killing Λ-Productions</vt:lpstr>
      <vt:lpstr>Theorem 23</vt:lpstr>
      <vt:lpstr>PowerPoint Presentation</vt:lpstr>
      <vt:lpstr>Example</vt:lpstr>
      <vt:lpstr>Example</vt:lpstr>
      <vt:lpstr>Example</vt:lpstr>
      <vt:lpstr>Example Contd.</vt:lpstr>
      <vt:lpstr>Membership</vt:lpstr>
      <vt:lpstr>The Total Language Tree</vt:lpstr>
      <vt:lpstr>Example</vt:lpstr>
      <vt:lpstr>PowerPoint Presentation</vt:lpstr>
      <vt:lpstr>Example</vt:lpstr>
    </vt:vector>
  </TitlesOfParts>
  <Company>FAST-NU, Islamabad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Pumping Lemma</dc:title>
  <dc:creator>Muhammad Amjad Iqbal</dc:creator>
  <cp:lastModifiedBy>Administrator</cp:lastModifiedBy>
  <cp:revision>406</cp:revision>
  <dcterms:created xsi:type="dcterms:W3CDTF">2008-09-14T08:51:51Z</dcterms:created>
  <dcterms:modified xsi:type="dcterms:W3CDTF">2014-10-30T17:26:42Z</dcterms:modified>
</cp:coreProperties>
</file>