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sldIdLst>
    <p:sldId id="386" r:id="rId2"/>
    <p:sldId id="402" r:id="rId3"/>
    <p:sldId id="382" r:id="rId4"/>
    <p:sldId id="383" r:id="rId5"/>
    <p:sldId id="384" r:id="rId6"/>
    <p:sldId id="393" r:id="rId7"/>
    <p:sldId id="388" r:id="rId8"/>
    <p:sldId id="389" r:id="rId9"/>
    <p:sldId id="390" r:id="rId10"/>
    <p:sldId id="385" r:id="rId11"/>
    <p:sldId id="387" r:id="rId12"/>
    <p:sldId id="377" r:id="rId13"/>
    <p:sldId id="378" r:id="rId14"/>
    <p:sldId id="379" r:id="rId15"/>
    <p:sldId id="380" r:id="rId16"/>
    <p:sldId id="256" r:id="rId17"/>
    <p:sldId id="330" r:id="rId18"/>
    <p:sldId id="331" r:id="rId19"/>
    <p:sldId id="332" r:id="rId20"/>
    <p:sldId id="333" r:id="rId21"/>
    <p:sldId id="394" r:id="rId22"/>
    <p:sldId id="395" r:id="rId23"/>
    <p:sldId id="396" r:id="rId24"/>
    <p:sldId id="397" r:id="rId25"/>
    <p:sldId id="398" r:id="rId26"/>
    <p:sldId id="334" r:id="rId27"/>
    <p:sldId id="354" r:id="rId28"/>
    <p:sldId id="357" r:id="rId29"/>
    <p:sldId id="358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62" r:id="rId40"/>
    <p:sldId id="400" r:id="rId41"/>
    <p:sldId id="373" r:id="rId42"/>
    <p:sldId id="401" r:id="rId43"/>
    <p:sldId id="399" r:id="rId44"/>
    <p:sldId id="37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302E6E-9436-47F5-912B-E0C6CBA0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4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02E6E-9436-47F5-912B-E0C6CBA0E9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085A0-CCE4-43A6-8864-69ECAC49AD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A7E9F-A80B-4903-A200-36CC0809C9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0F68B-33E9-4639-B496-F2DA95E6FE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8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86B2D-15DD-443D-A952-83D0E000262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FC74-AED1-48F1-A950-11CC0CF492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9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744DF-394A-42BF-A04A-CE07B004D74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8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EE3AE-00FA-43C9-8749-52EE8A4098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DAB60-688C-4755-8A0C-F2C8E838F3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6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1FC11-ACEB-4C93-860B-0DD6D2F26E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6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652FF-90AE-4471-A5D7-A7964CC2FF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085A0-CCE4-43A6-8864-69ECAC49AD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664EB-55CE-4BEB-BA55-FEF97EF3B3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5AF44-15DC-4090-BA1D-E4EB559C15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5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3C6A7-4CC0-4330-9836-A377CFC002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7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6C887-C66C-4EAF-BEDD-6443AF478D8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2D75A-BB1B-4DF2-943E-05C8E8056B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9192B-9032-436A-B229-5B560B45A2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9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E7A37-1091-4344-A197-5421477941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9A0B8-BFF0-4CD1-9536-5849AA6B88E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1C12C-8C65-4CD9-9982-C7BCA126359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B00E4-EEE0-49AB-9829-0AB72C1AE4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085A0-CCE4-43A6-8864-69ECAC49AD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0AA1E-9374-417E-B35C-3F6E02C9F1B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3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3EC1C-F3D4-4B01-863D-C68598B548A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7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672D9-C8AF-4C2E-866A-E9929CF385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8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0B0B3-8FEA-4795-A249-9E044A5D54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1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ABC4D-6C46-4903-B6BD-891ADAC914F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7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ABC4D-6C46-4903-B6BD-891ADAC914F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8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2A22E-F8F9-474B-A0DF-63C1EF5F0A7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085A0-CCE4-43A6-8864-69ECAC49AD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744DF-394A-42BF-A04A-CE07B004D7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7480E-E343-46F6-A0E8-2B034CF7BD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0EE9A-B629-44A0-98CD-B3A1BFD05E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0EE9A-B629-44A0-98CD-B3A1BFD05E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085A0-CCE4-43A6-8864-69ECAC49AD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D4AF-605C-4205-987C-694ACBD2A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1CD4-969B-40B8-86AD-4C3102B8A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8478C-70BB-4ABD-B71E-E97081502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36C51-FD96-4F5E-A904-9CE2F5182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4C1B0-50B0-46CF-A2BC-C8D2E10BE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FFAA-8520-4EA9-9B9E-4DF205BBD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9E9F8-6E06-49CA-AABF-9CF5711BD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Prof. Busch - LSU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C9152-E082-4F55-927D-5D3E2CEC1E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44315-B2ED-45FA-A357-ABB84B688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48E89-800D-4F36-BDDD-E023F7574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F2B06-0419-4A78-A7DE-05A58D1D0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AFF5D-8872-4362-B7D8-7AA138D89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91590-BADF-4633-8E13-FB6EBEA8B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58D7-C6A5-4896-82B9-A464BCA7F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4B9CC-6236-4262-8F0C-6C770FFC9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Lecture 20: 				         	        Theory of Automata</a:t>
            </a:r>
            <a:r>
              <a:rPr lang="en-US" b="1" dirty="0">
                <a:solidFill>
                  <a:schemeClr val="tx2"/>
                </a:solidFill>
              </a:rPr>
              <a:t>:2015</a:t>
            </a:r>
          </a:p>
        </p:txBody>
      </p:sp>
      <p:sp>
        <p:nvSpPr>
          <p:cNvPr id="4103" name="Text Box 7"/>
          <p:cNvSpPr txBox="1">
            <a:spLocks noChangeArrowheads="1"/>
          </p:cNvSpPr>
          <p:nvPr userDrawn="1"/>
        </p:nvSpPr>
        <p:spPr bwMode="auto">
          <a:xfrm>
            <a:off x="304800" y="6248400"/>
            <a:ext cx="8534400" cy="3143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/>
              <a:t>National University of Computer and Emerging Sciences, FAST, Islamabad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0C9152-E082-4F55-927D-5D3E2CEC1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4.wmf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Simplification of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Context Free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9C735-2D33-45D0-B7D5-D1F1F97D3C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1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Variables</a:t>
            </a:r>
          </a:p>
        </p:txBody>
      </p:sp>
      <p:graphicFrame>
        <p:nvGraphicFramePr>
          <p:cNvPr id="4098" name="Object 1028"/>
          <p:cNvGraphicFramePr>
            <a:graphicFrameLocks noChangeAspect="1"/>
          </p:cNvGraphicFramePr>
          <p:nvPr/>
        </p:nvGraphicFramePr>
        <p:xfrm>
          <a:off x="298450" y="1193800"/>
          <a:ext cx="318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4" imgW="3187440" imgH="533160" progId="Equation.3">
                  <p:embed/>
                </p:oleObj>
              </mc:Choice>
              <mc:Fallback>
                <p:oleObj name="Equation" r:id="rId4" imgW="3187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193800"/>
                        <a:ext cx="3187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29"/>
          <p:cNvGraphicFramePr>
            <a:graphicFrameLocks noChangeAspect="1"/>
          </p:cNvGraphicFramePr>
          <p:nvPr/>
        </p:nvGraphicFramePr>
        <p:xfrm>
          <a:off x="5276850" y="1257300"/>
          <a:ext cx="1504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6" imgW="1193760" imgH="342720" progId="Equation.3">
                  <p:embed/>
                </p:oleObj>
              </mc:Choice>
              <mc:Fallback>
                <p:oleObj name="Equation" r:id="rId6" imgW="1193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257300"/>
                        <a:ext cx="1504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30"/>
          <p:cNvSpPr txBox="1">
            <a:spLocks noChangeArrowheads="1"/>
          </p:cNvSpPr>
          <p:nvPr/>
        </p:nvSpPr>
        <p:spPr bwMode="auto">
          <a:xfrm>
            <a:off x="228600" y="2057400"/>
            <a:ext cx="33169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/>
              <a:t>Nullable Variable</a:t>
            </a:r>
            <a:r>
              <a:rPr lang="en-US" dirty="0"/>
              <a:t>:</a:t>
            </a:r>
          </a:p>
        </p:txBody>
      </p:sp>
      <p:graphicFrame>
        <p:nvGraphicFramePr>
          <p:cNvPr id="4100" name="Object 1031"/>
          <p:cNvGraphicFramePr>
            <a:graphicFrameLocks noChangeAspect="1"/>
          </p:cNvGraphicFramePr>
          <p:nvPr/>
        </p:nvGraphicFramePr>
        <p:xfrm>
          <a:off x="5334000" y="2133600"/>
          <a:ext cx="2819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8" imgW="1993680" imgH="342720" progId="Equation.3">
                  <p:embed/>
                </p:oleObj>
              </mc:Choice>
              <mc:Fallback>
                <p:oleObj name="Equation" r:id="rId8" imgW="1993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2819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32"/>
          <p:cNvSpPr txBox="1">
            <a:spLocks noChangeArrowheads="1"/>
          </p:cNvSpPr>
          <p:nvPr/>
        </p:nvSpPr>
        <p:spPr bwMode="auto">
          <a:xfrm>
            <a:off x="990600" y="3124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4101" name="Object 1033"/>
          <p:cNvGraphicFramePr>
            <a:graphicFrameLocks noChangeAspect="1"/>
          </p:cNvGraphicFramePr>
          <p:nvPr/>
        </p:nvGraphicFramePr>
        <p:xfrm>
          <a:off x="3886200" y="3200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10" imgW="2184120" imgH="1955520" progId="Equation.3">
                  <p:embed/>
                </p:oleObj>
              </mc:Choice>
              <mc:Fallback>
                <p:oleObj name="Equation" r:id="rId10" imgW="218412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184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Line 1034"/>
          <p:cNvSpPr>
            <a:spLocks noChangeShapeType="1"/>
          </p:cNvSpPr>
          <p:nvPr/>
        </p:nvSpPr>
        <p:spPr bwMode="auto">
          <a:xfrm flipV="1">
            <a:off x="3200400" y="5334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9" name="Text Box 1035"/>
          <p:cNvSpPr txBox="1">
            <a:spLocks noChangeArrowheads="1"/>
          </p:cNvSpPr>
          <p:nvPr/>
        </p:nvSpPr>
        <p:spPr bwMode="auto">
          <a:xfrm>
            <a:off x="901133" y="5806281"/>
            <a:ext cx="226422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dirty="0"/>
              <a:t>Nullable variable</a:t>
            </a:r>
          </a:p>
        </p:txBody>
      </p:sp>
      <p:sp>
        <p:nvSpPr>
          <p:cNvPr id="4110" name="Line 1036"/>
          <p:cNvSpPr>
            <a:spLocks noChangeShapeType="1"/>
          </p:cNvSpPr>
          <p:nvPr/>
        </p:nvSpPr>
        <p:spPr bwMode="auto">
          <a:xfrm flipH="1" flipV="1">
            <a:off x="4724400" y="52578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2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60711"/>
              </p:ext>
            </p:extLst>
          </p:nvPr>
        </p:nvGraphicFramePr>
        <p:xfrm>
          <a:off x="5334000" y="5850051"/>
          <a:ext cx="3041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12" imgW="2412720" imgH="431640" progId="Equation.3">
                  <p:embed/>
                </p:oleObj>
              </mc:Choice>
              <mc:Fallback>
                <p:oleObj name="Equation" r:id="rId12" imgW="241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50051"/>
                        <a:ext cx="30416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Line 1038"/>
          <p:cNvSpPr>
            <a:spLocks noChangeShapeType="1"/>
          </p:cNvSpPr>
          <p:nvPr/>
        </p:nvSpPr>
        <p:spPr bwMode="auto">
          <a:xfrm>
            <a:off x="0" y="2895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2C75F4-6699-496B-92ED-80BD187D72E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122" name="Object 1026"/>
          <p:cNvGraphicFramePr>
            <a:graphicFrameLocks noChangeAspect="1"/>
          </p:cNvGraphicFramePr>
          <p:nvPr/>
        </p:nvGraphicFramePr>
        <p:xfrm>
          <a:off x="3124200" y="2174875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4" imgW="1409400" imgH="380880" progId="Equation.3">
                  <p:embed/>
                </p:oleObj>
              </mc:Choice>
              <mc:Fallback>
                <p:oleObj name="Equation" r:id="rId4" imgW="1409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74875"/>
                        <a:ext cx="1409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/>
          <p:cNvGraphicFramePr>
            <a:graphicFrameLocks noChangeAspect="1"/>
          </p:cNvGraphicFramePr>
          <p:nvPr/>
        </p:nvGraphicFramePr>
        <p:xfrm>
          <a:off x="152400" y="1295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6" imgW="2184120" imgH="1955520" progId="Equation.3">
                  <p:embed/>
                </p:oleObj>
              </mc:Choice>
              <mc:Fallback>
                <p:oleObj name="Equation" r:id="rId6" imgW="218412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2184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1028"/>
          <p:cNvSpPr>
            <a:spLocks noChangeArrowheads="1"/>
          </p:cNvSpPr>
          <p:nvPr/>
        </p:nvSpPr>
        <p:spPr bwMode="auto">
          <a:xfrm>
            <a:off x="2667000" y="10668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5124" name="Object 1029"/>
          <p:cNvGraphicFramePr>
            <a:graphicFrameLocks noChangeAspect="1"/>
          </p:cNvGraphicFramePr>
          <p:nvPr/>
        </p:nvGraphicFramePr>
        <p:xfrm>
          <a:off x="5791200" y="1524000"/>
          <a:ext cx="2990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8" imgW="2374560" imgH="1041120" progId="Equation.3">
                  <p:embed/>
                </p:oleObj>
              </mc:Choice>
              <mc:Fallback>
                <p:oleObj name="Equation" r:id="rId8" imgW="23745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29908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Line 1031"/>
          <p:cNvSpPr>
            <a:spLocks noChangeShapeType="1"/>
          </p:cNvSpPr>
          <p:nvPr/>
        </p:nvSpPr>
        <p:spPr bwMode="auto">
          <a:xfrm>
            <a:off x="0" y="2743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1" name="Line 1032"/>
          <p:cNvSpPr>
            <a:spLocks noChangeShapeType="1"/>
          </p:cNvSpPr>
          <p:nvPr/>
        </p:nvSpPr>
        <p:spPr bwMode="auto">
          <a:xfrm flipV="1">
            <a:off x="0" y="26670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2" name="Text Box 1033"/>
          <p:cNvSpPr txBox="1">
            <a:spLocks noChangeArrowheads="1"/>
          </p:cNvSpPr>
          <p:nvPr/>
        </p:nvSpPr>
        <p:spPr bwMode="auto">
          <a:xfrm>
            <a:off x="1765754" y="404700"/>
            <a:ext cx="165782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/>
              <a:t>Removing </a:t>
            </a:r>
          </a:p>
        </p:txBody>
      </p:sp>
      <p:graphicFrame>
        <p:nvGraphicFramePr>
          <p:cNvPr id="5125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97651"/>
              </p:ext>
            </p:extLst>
          </p:nvPr>
        </p:nvGraphicFramePr>
        <p:xfrm>
          <a:off x="4114800" y="391319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10" imgW="2565360" imgH="431640" progId="Equation.3">
                  <p:embed/>
                </p:oleObj>
              </mc:Choice>
              <mc:Fallback>
                <p:oleObj name="Equation" r:id="rId10" imgW="2565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1319"/>
                        <a:ext cx="34226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035"/>
          <p:cNvSpPr txBox="1">
            <a:spLocks noChangeArrowheads="1"/>
          </p:cNvSpPr>
          <p:nvPr/>
        </p:nvSpPr>
        <p:spPr bwMode="auto">
          <a:xfrm>
            <a:off x="228600" y="43434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/>
              <a:t>After we remove all the                       </a:t>
            </a:r>
          </a:p>
          <a:p>
            <a:r>
              <a:rPr lang="en-US" sz="3200" dirty="0"/>
              <a:t>all the nullable variables disappear</a:t>
            </a:r>
          </a:p>
          <a:p>
            <a:r>
              <a:rPr lang="en-US" sz="3200" dirty="0"/>
              <a:t>(except for the start variable)</a:t>
            </a:r>
          </a:p>
        </p:txBody>
      </p:sp>
      <p:graphicFrame>
        <p:nvGraphicFramePr>
          <p:cNvPr id="5126" name="Object 1036"/>
          <p:cNvGraphicFramePr>
            <a:graphicFrameLocks noChangeAspect="1"/>
          </p:cNvGraphicFramePr>
          <p:nvPr/>
        </p:nvGraphicFramePr>
        <p:xfrm>
          <a:off x="5029200" y="4343400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12" imgW="2565360" imgH="431640" progId="Equation.3">
                  <p:embed/>
                </p:oleObj>
              </mc:Choice>
              <mc:Fallback>
                <p:oleObj name="Equation" r:id="rId12" imgW="2565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34226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51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8B5862-6428-41A9-A2F9-3957846631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2667000"/>
            <a:ext cx="4038600" cy="2514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So the new CFG is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a | </a:t>
            </a:r>
            <a:r>
              <a:rPr lang="en-US" sz="2400" dirty="0" err="1">
                <a:sym typeface="Wingdings" pitchFamily="2" charset="2"/>
              </a:rPr>
              <a:t>Xb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aYa</a:t>
            </a:r>
            <a:r>
              <a:rPr lang="en-US" sz="2400" dirty="0">
                <a:sym typeface="Wingdings" pitchFamily="2" charset="2"/>
              </a:rPr>
              <a:t> |b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X  Y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Y  b | X</a:t>
            </a:r>
            <a:endParaRPr lang="en-US" sz="2400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33400" y="958396"/>
            <a:ext cx="37496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Consider the CFG</a:t>
            </a:r>
          </a:p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a | </a:t>
            </a:r>
            <a:r>
              <a:rPr lang="en-US" sz="2400" dirty="0" err="1">
                <a:sym typeface="Wingdings" pitchFamily="2" charset="2"/>
              </a:rPr>
              <a:t>Xb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aYa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X  Y | </a:t>
            </a:r>
            <a:r>
              <a:rPr lang="el-GR" sz="2400" dirty="0"/>
              <a:t>λ</a:t>
            </a:r>
            <a:endParaRPr lang="en-US" sz="2400" dirty="0"/>
          </a:p>
          <a:p>
            <a:r>
              <a:rPr lang="en-US" sz="2400" dirty="0"/>
              <a:t>Y </a:t>
            </a:r>
            <a:r>
              <a:rPr lang="en-US" sz="2400" dirty="0">
                <a:sym typeface="Wingdings" pitchFamily="2" charset="2"/>
              </a:rPr>
              <a:t> b | X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991053"/>
            <a:ext cx="43434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 and Y are nullable</a:t>
            </a:r>
          </a:p>
          <a:p>
            <a:r>
              <a:rPr lang="en-US" sz="2400" dirty="0">
                <a:sym typeface="Wingdings" pitchFamily="2" charset="2"/>
              </a:rPr>
              <a:t>X      as    X  </a:t>
            </a:r>
            <a:r>
              <a:rPr lang="el-GR" sz="2400" dirty="0"/>
              <a:t>λ</a:t>
            </a:r>
            <a:endParaRPr lang="en-US" sz="2400" dirty="0"/>
          </a:p>
          <a:p>
            <a:r>
              <a:rPr lang="en-US" sz="2400" dirty="0"/>
              <a:t>Y       as   Y</a:t>
            </a:r>
            <a:r>
              <a:rPr lang="en-US" sz="2400" dirty="0">
                <a:sym typeface="Wingdings" pitchFamily="2" charset="2"/>
              </a:rPr>
              <a:t>  X </a:t>
            </a:r>
            <a:r>
              <a:rPr lang="el-GR" sz="2400" dirty="0"/>
              <a:t>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90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5BA70-D17D-475A-A943-7B612BEF645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2667000"/>
            <a:ext cx="4038600" cy="342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So the new CFG is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a | </a:t>
            </a:r>
            <a:r>
              <a:rPr lang="en-US" sz="2400" dirty="0" err="1">
                <a:sym typeface="Wingdings" pitchFamily="2" charset="2"/>
              </a:rPr>
              <a:t>Xa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aX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bX</a:t>
            </a:r>
            <a:r>
              <a:rPr lang="en-US" sz="2400" dirty="0">
                <a:sym typeface="Wingdings" pitchFamily="2" charset="2"/>
              </a:rPr>
              <a:t> | a | b</a:t>
            </a:r>
            <a:endParaRPr lang="en-US" sz="2400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032125" y="950913"/>
            <a:ext cx="374967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Consider the CFG</a:t>
            </a:r>
          </a:p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Xa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aX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bX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l-GR" sz="2400" dirty="0"/>
              <a:t>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1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B39D3-261A-4179-B766-B0639E66C5E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3733800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S </a:t>
            </a:r>
            <a:r>
              <a:rPr lang="en-US" sz="3200" dirty="0">
                <a:sym typeface="Wingdings" pitchFamily="2" charset="2"/>
              </a:rPr>
              <a:t> XY        </a:t>
            </a:r>
          </a:p>
          <a:p>
            <a:r>
              <a:rPr lang="en-US" sz="3200" dirty="0">
                <a:sym typeface="Wingdings" pitchFamily="2" charset="2"/>
              </a:rPr>
              <a:t>X  </a:t>
            </a:r>
            <a:r>
              <a:rPr lang="en-US" sz="3200" dirty="0" err="1">
                <a:sym typeface="Wingdings" pitchFamily="2" charset="2"/>
              </a:rPr>
              <a:t>Zb</a:t>
            </a:r>
            <a:endParaRPr lang="en-US" sz="3200" dirty="0">
              <a:sym typeface="Wingdings" pitchFamily="2" charset="2"/>
            </a:endParaRPr>
          </a:p>
          <a:p>
            <a:r>
              <a:rPr lang="en-US" sz="3200" dirty="0">
                <a:sym typeface="Wingdings" pitchFamily="2" charset="2"/>
              </a:rPr>
              <a:t>Y  </a:t>
            </a:r>
            <a:r>
              <a:rPr lang="en-US" sz="3200" dirty="0" err="1">
                <a:sym typeface="Wingdings" pitchFamily="2" charset="2"/>
              </a:rPr>
              <a:t>bW</a:t>
            </a:r>
            <a:r>
              <a:rPr lang="en-US" sz="3200" dirty="0">
                <a:sym typeface="Wingdings" pitchFamily="2" charset="2"/>
              </a:rPr>
              <a:t>  </a:t>
            </a:r>
          </a:p>
          <a:p>
            <a:r>
              <a:rPr lang="en-US" sz="3200" dirty="0">
                <a:sym typeface="Wingdings" pitchFamily="2" charset="2"/>
              </a:rPr>
              <a:t>Z  AB</a:t>
            </a:r>
          </a:p>
          <a:p>
            <a:r>
              <a:rPr lang="en-US" sz="3200" dirty="0">
                <a:sym typeface="Wingdings" pitchFamily="2" charset="2"/>
              </a:rPr>
              <a:t>W  Z  </a:t>
            </a:r>
          </a:p>
          <a:p>
            <a:r>
              <a:rPr lang="en-US" sz="3200" dirty="0">
                <a:sym typeface="Wingdings" pitchFamily="2" charset="2"/>
              </a:rPr>
              <a:t>A  </a:t>
            </a:r>
            <a:r>
              <a:rPr lang="en-US" sz="3200" dirty="0" err="1">
                <a:sym typeface="Wingdings" pitchFamily="2" charset="2"/>
              </a:rPr>
              <a:t>aA</a:t>
            </a:r>
            <a:r>
              <a:rPr lang="en-US" sz="3200" dirty="0">
                <a:sym typeface="Wingdings" pitchFamily="2" charset="2"/>
              </a:rPr>
              <a:t> | </a:t>
            </a:r>
            <a:r>
              <a:rPr lang="en-US" sz="3200" dirty="0" err="1">
                <a:sym typeface="Wingdings" pitchFamily="2" charset="2"/>
              </a:rPr>
              <a:t>bA</a:t>
            </a:r>
            <a:r>
              <a:rPr lang="en-US" sz="3200" dirty="0">
                <a:sym typeface="Wingdings" pitchFamily="2" charset="2"/>
              </a:rPr>
              <a:t> | </a:t>
            </a:r>
            <a:r>
              <a:rPr lang="el-GR" sz="3200" dirty="0">
                <a:sym typeface="Wingdings" pitchFamily="2" charset="2"/>
              </a:rPr>
              <a:t>λ</a:t>
            </a:r>
            <a:endParaRPr lang="en-US" sz="3200" dirty="0">
              <a:sym typeface="Wingdings" pitchFamily="2" charset="2"/>
            </a:endParaRPr>
          </a:p>
          <a:p>
            <a:r>
              <a:rPr lang="en-US" sz="3200" dirty="0">
                <a:sym typeface="Wingdings" pitchFamily="2" charset="2"/>
              </a:rPr>
              <a:t>B  Ba | Bb | </a:t>
            </a:r>
            <a:r>
              <a:rPr lang="el-GR" sz="3200" dirty="0">
                <a:sym typeface="Wingdings" pitchFamily="2" charset="2"/>
              </a:rPr>
              <a:t>λ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724400" y="2984500"/>
            <a:ext cx="426085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 Null-able Non-terminals are?</a:t>
            </a:r>
          </a:p>
          <a:p>
            <a:pPr>
              <a:buFontTx/>
              <a:buChar char="•"/>
            </a:pPr>
            <a:endParaRPr lang="en-US" sz="2400" dirty="0">
              <a:solidFill>
                <a:srgbClr val="33CC33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 A, B, Z and W</a:t>
            </a:r>
          </a:p>
        </p:txBody>
      </p:sp>
    </p:spTree>
    <p:extLst>
      <p:ext uri="{BB962C8B-B14F-4D97-AF65-F5344CB8AC3E}">
        <p14:creationId xmlns:p14="http://schemas.microsoft.com/office/powerpoint/2010/main" val="9444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237F0-9754-401C-BFE5-0E858B0B76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 Contd.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048000" y="2743200"/>
            <a:ext cx="3581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So the new CFG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XY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Zb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Y  </a:t>
            </a:r>
            <a:r>
              <a:rPr lang="en-US" sz="2400" dirty="0" err="1">
                <a:sym typeface="Wingdings" pitchFamily="2" charset="2"/>
              </a:rPr>
              <a:t>bW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Z  AB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W  Z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A 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bA</a:t>
            </a:r>
            <a:r>
              <a:rPr lang="en-US" sz="2400" dirty="0">
                <a:sym typeface="Wingdings" pitchFamily="2" charset="2"/>
              </a:rPr>
              <a:t>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ym typeface="Wingdings" pitchFamily="2" charset="2"/>
              </a:rPr>
              <a:t>B  </a:t>
            </a:r>
            <a:r>
              <a:rPr lang="en-US" sz="2400" dirty="0" err="1">
                <a:sym typeface="Wingdings" pitchFamily="2" charset="2"/>
              </a:rPr>
              <a:t>Ba</a:t>
            </a:r>
            <a:r>
              <a:rPr lang="en-US" sz="2400" dirty="0">
                <a:sym typeface="Wingdings" pitchFamily="2" charset="2"/>
              </a:rPr>
              <a:t> | Bb | a | b</a:t>
            </a:r>
            <a:endParaRPr lang="en-US" sz="2400" dirty="0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28600" y="400050"/>
            <a:ext cx="3048000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 </a:t>
            </a:r>
            <a:r>
              <a:rPr lang="en-US" sz="2000" dirty="0">
                <a:sym typeface="Wingdings" pitchFamily="2" charset="2"/>
              </a:rPr>
              <a:t> XY        </a:t>
            </a:r>
          </a:p>
          <a:p>
            <a:r>
              <a:rPr lang="en-US" sz="2000" dirty="0">
                <a:sym typeface="Wingdings" pitchFamily="2" charset="2"/>
              </a:rPr>
              <a:t>X  </a:t>
            </a:r>
            <a:r>
              <a:rPr lang="en-US" sz="2000" dirty="0" err="1">
                <a:sym typeface="Wingdings" pitchFamily="2" charset="2"/>
              </a:rPr>
              <a:t>Zb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Y  </a:t>
            </a:r>
            <a:r>
              <a:rPr lang="en-US" sz="2000" dirty="0" err="1">
                <a:sym typeface="Wingdings" pitchFamily="2" charset="2"/>
              </a:rPr>
              <a:t>bW</a:t>
            </a:r>
            <a:r>
              <a:rPr lang="en-US" sz="2000" dirty="0">
                <a:sym typeface="Wingdings" pitchFamily="2" charset="2"/>
              </a:rPr>
              <a:t>  </a:t>
            </a:r>
          </a:p>
          <a:p>
            <a:r>
              <a:rPr lang="en-US" sz="2000" dirty="0">
                <a:sym typeface="Wingdings" pitchFamily="2" charset="2"/>
              </a:rPr>
              <a:t>Z  AB</a:t>
            </a:r>
          </a:p>
          <a:p>
            <a:r>
              <a:rPr lang="en-US" sz="2000" dirty="0">
                <a:sym typeface="Wingdings" pitchFamily="2" charset="2"/>
              </a:rPr>
              <a:t>W  Z  </a:t>
            </a:r>
          </a:p>
          <a:p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l-GR" sz="2000" dirty="0">
                <a:sym typeface="Wingdings" pitchFamily="2" charset="2"/>
              </a:rPr>
              <a:t>λ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B  Ba | Bb | </a:t>
            </a:r>
            <a:r>
              <a:rPr lang="el-GR" sz="2000" dirty="0">
                <a:sym typeface="Wingdings" pitchFamily="2" charset="2"/>
              </a:rPr>
              <a:t>λ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91000" y="1066800"/>
            <a:ext cx="39523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 A, B, Z and W are nullable</a:t>
            </a:r>
          </a:p>
        </p:txBody>
      </p:sp>
    </p:spTree>
    <p:extLst>
      <p:ext uri="{BB962C8B-B14F-4D97-AF65-F5344CB8AC3E}">
        <p14:creationId xmlns:p14="http://schemas.microsoft.com/office/powerpoint/2010/main" val="10276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1"/>
            <a:ext cx="7772400" cy="2057400"/>
          </a:xfrm>
        </p:spPr>
        <p:txBody>
          <a:bodyPr/>
          <a:lstStyle/>
          <a:p>
            <a:pPr eaLnBrk="1" hangingPunct="1"/>
            <a:r>
              <a:rPr lang="en-US" dirty="0"/>
              <a:t>Context Free Grammars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Killing Unit Productions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8005D-483C-4A9F-8733-CBC7749922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Killing unit-productions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Definition: </a:t>
            </a:r>
            <a:r>
              <a:rPr lang="en-US" dirty="0"/>
              <a:t>A production of the form</a:t>
            </a:r>
          </a:p>
          <a:p>
            <a:pPr marL="908050" lvl="1" indent="0" eaLnBrk="1" hangingPunct="1">
              <a:buNone/>
            </a:pPr>
            <a:r>
              <a:rPr lang="en-US" b="1" dirty="0">
                <a:solidFill>
                  <a:srgbClr val="FF0000"/>
                </a:solidFill>
              </a:rPr>
              <a:t>Nonterminal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</a:rPr>
              <a:t> one Nonterminal</a:t>
            </a:r>
          </a:p>
          <a:p>
            <a:pPr marL="909638" eaLnBrk="1" hangingPunct="1">
              <a:buFontTx/>
              <a:buNone/>
            </a:pPr>
            <a:r>
              <a:rPr lang="en-US" dirty="0"/>
              <a:t>    is called a </a:t>
            </a:r>
            <a:r>
              <a:rPr lang="en-US" b="1" dirty="0"/>
              <a:t>unit production</a:t>
            </a:r>
            <a:r>
              <a:rPr lang="en-US" dirty="0"/>
              <a:t>.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7030A0"/>
                </a:solidFill>
              </a:rPr>
              <a:t>The following theorem allows us to get rid of unit productions:</a:t>
            </a:r>
          </a:p>
          <a:p>
            <a:pPr eaLnBrk="1" hangingPunct="1">
              <a:buFontTx/>
              <a:buNone/>
            </a:pPr>
            <a:r>
              <a:rPr lang="en-US" b="1" dirty="0"/>
              <a:t>Theorem 24: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2060"/>
                </a:solidFill>
              </a:rPr>
              <a:t>If there is a CFG for the language L that </a:t>
            </a:r>
            <a:r>
              <a:rPr lang="en-US" dirty="0">
                <a:solidFill>
                  <a:srgbClr val="FF0000"/>
                </a:solidFill>
              </a:rPr>
              <a:t>has no</a:t>
            </a:r>
          </a:p>
          <a:p>
            <a:pPr eaLnBrk="1" hangingPunct="1">
              <a:buFontTx/>
              <a:buNone/>
            </a:pPr>
            <a:r>
              <a:rPr lang="el-GR" dirty="0">
                <a:solidFill>
                  <a:srgbClr val="FF000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productions</a:t>
            </a:r>
            <a:r>
              <a:rPr lang="en-US" dirty="0">
                <a:solidFill>
                  <a:srgbClr val="002060"/>
                </a:solidFill>
              </a:rPr>
              <a:t>, then there is also a CFG for L with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2060"/>
                </a:solidFill>
              </a:rPr>
              <a:t>no </a:t>
            </a:r>
            <a:r>
              <a:rPr lang="el-GR" dirty="0">
                <a:solidFill>
                  <a:srgbClr val="00206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002060"/>
                </a:solidFill>
              </a:rPr>
              <a:t>-productions and </a:t>
            </a:r>
            <a:r>
              <a:rPr lang="en-US" b="1" dirty="0">
                <a:solidFill>
                  <a:srgbClr val="002060"/>
                </a:solidFill>
              </a:rPr>
              <a:t>no unit productions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E4E2E-20BB-44E8-B68B-703ABD9DAE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Proof of Theorem 24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7030A0"/>
                </a:solidFill>
              </a:rPr>
              <a:t>This is another proof by constructive algorithm</a:t>
            </a:r>
          </a:p>
          <a:p>
            <a:pPr eaLnBrk="1" hangingPunct="1"/>
            <a:r>
              <a:rPr lang="en-US" sz="2400" b="1" dirty="0"/>
              <a:t>Algorithm: </a:t>
            </a:r>
            <a:r>
              <a:rPr lang="en-US" sz="2400" dirty="0"/>
              <a:t>For every pair of nonterminals A and B, if the CFG has a unit production 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B, or if there is a chain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A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…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 B</a:t>
            </a:r>
          </a:p>
          <a:p>
            <a:pPr eaLnBrk="1" hangingPunct="1">
              <a:buFontTx/>
              <a:buNone/>
            </a:pPr>
            <a:r>
              <a:rPr lang="en-US" sz="2400" dirty="0"/>
              <a:t> where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are nonterminals, create new productions</a:t>
            </a:r>
          </a:p>
          <a:p>
            <a:pPr eaLnBrk="1" hangingPunct="1">
              <a:buFontTx/>
              <a:buNone/>
            </a:pPr>
            <a:r>
              <a:rPr lang="en-US" sz="2400" dirty="0"/>
              <a:t>as follows:</a:t>
            </a:r>
          </a:p>
          <a:p>
            <a:pPr eaLnBrk="1" hangingPunct="1"/>
            <a:r>
              <a:rPr lang="en-US" sz="2400" dirty="0"/>
              <a:t>If the non-unit productions from B are</a:t>
            </a:r>
          </a:p>
          <a:p>
            <a:pPr eaLnBrk="1" hangingPunct="1">
              <a:buFontTx/>
              <a:buNone/>
            </a:pPr>
            <a:r>
              <a:rPr lang="en-US" sz="2400" dirty="0"/>
              <a:t>		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| s</a:t>
            </a:r>
            <a:r>
              <a:rPr lang="en-US" sz="2400" baseline="-25000" dirty="0"/>
              <a:t>2</a:t>
            </a:r>
            <a:r>
              <a:rPr lang="en-US" sz="2400" dirty="0"/>
              <a:t>| …</a:t>
            </a:r>
          </a:p>
          <a:p>
            <a:pPr eaLnBrk="1" hangingPunct="1">
              <a:buFontTx/>
              <a:buNone/>
            </a:pPr>
            <a:r>
              <a:rPr lang="en-US" sz="2400" dirty="0"/>
              <a:t>where s</a:t>
            </a:r>
            <a:r>
              <a:rPr lang="en-US" sz="2400" baseline="-25000" dirty="0"/>
              <a:t>1</a:t>
            </a:r>
            <a:r>
              <a:rPr lang="en-US" sz="2400" dirty="0"/>
              <a:t>, s</a:t>
            </a:r>
            <a:r>
              <a:rPr lang="en-US" sz="2400" baseline="-25000" dirty="0"/>
              <a:t>2</a:t>
            </a:r>
            <a:r>
              <a:rPr lang="en-US" sz="2400" dirty="0"/>
              <a:t>, ... are strings, we create the productions</a:t>
            </a:r>
          </a:p>
          <a:p>
            <a:pPr eaLnBrk="1" hangingPunct="1">
              <a:buFontTx/>
              <a:buNone/>
            </a:pPr>
            <a:r>
              <a:rPr lang="en-US" sz="2400" dirty="0"/>
              <a:t>		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| s</a:t>
            </a:r>
            <a:r>
              <a:rPr lang="en-US" sz="2400" baseline="-25000" dirty="0"/>
              <a:t>2</a:t>
            </a:r>
            <a:r>
              <a:rPr lang="en-US" sz="2400" dirty="0"/>
              <a:t>| …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246FB-6FB7-4D2F-A25E-B34B70B7A91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the CFG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A| bb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 |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non-unit productions 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bb    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    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And unit productions 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S </a:t>
            </a:r>
            <a:r>
              <a:rPr lang="en-US" dirty="0">
                <a:sym typeface="Wingdings" pitchFamily="2" charset="2"/>
              </a:rPr>
              <a:t>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A 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B  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of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Substitution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</a:t>
            </a:r>
            <a:r>
              <a:rPr lang="el-GR" dirty="0"/>
              <a:t>λ</a:t>
            </a:r>
            <a:r>
              <a:rPr lang="en-US" dirty="0"/>
              <a:t>-productions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Unit Productions/Chain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Useless symbols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Augmented a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Left 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Left Factoring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44315-B2ED-45FA-A357-ABB84B6889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1C3123-5CF9-46C5-B3E7-ED0A405EB1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 contd.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Let’s list all unit productions and their sequences and create new productions: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 		gives		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 		gives 		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 		gives 		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S 		gives 		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S 		gives 		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 		gives	 	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Eliminating all unit productions, the new CFG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S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bb | b |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b | a | bb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	B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a | bb | b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This CFG generates a finite language since there are no nonterminals in any strings produced from S.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3505200" y="4343400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S </a:t>
            </a:r>
            <a:r>
              <a:rPr lang="en-US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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 A| bb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A </a:t>
            </a:r>
            <a:r>
              <a:rPr lang="en-US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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 B | b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B </a:t>
            </a:r>
            <a:r>
              <a:rPr lang="en-US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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 S |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4209C1-6349-4096-B846-CA7604111A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Unit-Productions</a:t>
            </a:r>
          </a:p>
        </p:txBody>
      </p:sp>
      <p:graphicFrame>
        <p:nvGraphicFramePr>
          <p:cNvPr id="6146" name="Object 1027"/>
          <p:cNvGraphicFramePr>
            <a:graphicFrameLocks noChangeAspect="1"/>
          </p:cNvGraphicFramePr>
          <p:nvPr/>
        </p:nvGraphicFramePr>
        <p:xfrm>
          <a:off x="4679950" y="102870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1193760" imgH="342720" progId="Equation.3">
                  <p:embed/>
                </p:oleObj>
              </mc:Choice>
              <mc:Fallback>
                <p:oleObj name="Equation" r:id="rId3" imgW="1193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28700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028"/>
          <p:cNvSpPr txBox="1">
            <a:spLocks noChangeArrowheads="1"/>
          </p:cNvSpPr>
          <p:nvPr/>
        </p:nvSpPr>
        <p:spPr bwMode="auto">
          <a:xfrm>
            <a:off x="441325" y="939800"/>
            <a:ext cx="326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Production:</a:t>
            </a:r>
          </a:p>
        </p:txBody>
      </p:sp>
      <p:sp>
        <p:nvSpPr>
          <p:cNvPr id="6152" name="Text Box 1029"/>
          <p:cNvSpPr txBox="1">
            <a:spLocks noChangeArrowheads="1"/>
          </p:cNvSpPr>
          <p:nvPr/>
        </p:nvSpPr>
        <p:spPr bwMode="auto">
          <a:xfrm>
            <a:off x="2362200" y="1600200"/>
            <a:ext cx="6056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(a single variable in both sides)</a:t>
            </a:r>
          </a:p>
        </p:txBody>
      </p:sp>
      <p:graphicFrame>
        <p:nvGraphicFramePr>
          <p:cNvPr id="6147" name="Object 1030"/>
          <p:cNvGraphicFramePr>
            <a:graphicFrameLocks noChangeAspect="1"/>
          </p:cNvGraphicFramePr>
          <p:nvPr/>
        </p:nvGraphicFramePr>
        <p:xfrm>
          <a:off x="3124200" y="289560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5" imgW="1600200" imgH="3466800" progId="Equation.3">
                  <p:embed/>
                </p:oleObj>
              </mc:Choice>
              <mc:Fallback>
                <p:oleObj name="Equation" r:id="rId5" imgW="160020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031"/>
          <p:cNvSpPr txBox="1">
            <a:spLocks noChangeArrowheads="1"/>
          </p:cNvSpPr>
          <p:nvPr/>
        </p:nvSpPr>
        <p:spPr bwMode="auto">
          <a:xfrm>
            <a:off x="441325" y="27686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6154" name="Line 1032"/>
          <p:cNvSpPr>
            <a:spLocks noChangeShapeType="1"/>
          </p:cNvSpPr>
          <p:nvPr/>
        </p:nvSpPr>
        <p:spPr bwMode="auto">
          <a:xfrm>
            <a:off x="0" y="22860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5" name="AutoShape 1034"/>
          <p:cNvSpPr>
            <a:spLocks noChangeArrowheads="1"/>
          </p:cNvSpPr>
          <p:nvPr/>
        </p:nvSpPr>
        <p:spPr bwMode="auto">
          <a:xfrm>
            <a:off x="2971800" y="4343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AutoShape 1036"/>
          <p:cNvSpPr>
            <a:spLocks noChangeArrowheads="1"/>
          </p:cNvSpPr>
          <p:nvPr/>
        </p:nvSpPr>
        <p:spPr bwMode="auto">
          <a:xfrm>
            <a:off x="2971800" y="510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Text Box 1037"/>
          <p:cNvSpPr txBox="1">
            <a:spLocks noChangeArrowheads="1"/>
          </p:cNvSpPr>
          <p:nvPr/>
        </p:nvSpPr>
        <p:spPr bwMode="auto">
          <a:xfrm>
            <a:off x="5410200" y="4724400"/>
            <a:ext cx="3336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Productions</a:t>
            </a:r>
          </a:p>
        </p:txBody>
      </p:sp>
      <p:sp>
        <p:nvSpPr>
          <p:cNvPr id="6158" name="Line 1038"/>
          <p:cNvSpPr>
            <a:spLocks noChangeShapeType="1"/>
          </p:cNvSpPr>
          <p:nvPr/>
        </p:nvSpPr>
        <p:spPr bwMode="auto">
          <a:xfrm>
            <a:off x="48006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9" name="Line 1039"/>
          <p:cNvSpPr>
            <a:spLocks noChangeShapeType="1"/>
          </p:cNvSpPr>
          <p:nvPr/>
        </p:nvSpPr>
        <p:spPr bwMode="auto">
          <a:xfrm flipV="1">
            <a:off x="48006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DA7F5-AB10-43AF-A288-63DE0507A1F6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98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" imgW="1600200" imgH="3466800" progId="Equation.3">
                  <p:embed/>
                </p:oleObj>
              </mc:Choice>
              <mc:Fallback>
                <p:oleObj name="Equation" r:id="rId3" imgW="160020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3"/>
          <p:cNvSpPr>
            <a:spLocks noChangeArrowheads="1"/>
          </p:cNvSpPr>
          <p:nvPr/>
        </p:nvSpPr>
        <p:spPr bwMode="auto">
          <a:xfrm>
            <a:off x="2743200" y="25908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3352800" y="37750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1269720" imgH="380880" progId="Equation.3">
                  <p:embed/>
                </p:oleObj>
              </mc:Choice>
              <mc:Fallback>
                <p:oleObj name="Equation" r:id="rId5" imgW="1269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5075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6203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7" imgW="2438280" imgH="2717640" progId="Equation.3">
                  <p:embed/>
                </p:oleObj>
              </mc:Choice>
              <mc:Fallback>
                <p:oleObj name="Equation" r:id="rId7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152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 flipV="1">
            <a:off x="228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365125" y="711200"/>
            <a:ext cx="5567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Removal of unit productions:</a:t>
            </a:r>
          </a:p>
        </p:txBody>
      </p:sp>
    </p:spTree>
    <p:extLst>
      <p:ext uri="{BB962C8B-B14F-4D97-AF65-F5344CB8AC3E}">
        <p14:creationId xmlns:p14="http://schemas.microsoft.com/office/powerpoint/2010/main" val="45586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7BB1F-B2C7-46FE-BA68-6135A36894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200" name="AutoShape 2"/>
          <p:cNvSpPr>
            <a:spLocks noChangeArrowheads="1"/>
          </p:cNvSpPr>
          <p:nvPr/>
        </p:nvSpPr>
        <p:spPr bwMode="auto">
          <a:xfrm>
            <a:off x="2971800" y="26670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Remove</a:t>
            </a:r>
          </a:p>
          <a:p>
            <a:pPr algn="ctr"/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3" imgW="2438280" imgH="2717640" progId="Equation.3">
                  <p:embed/>
                </p:oleObj>
              </mc:Choice>
              <mc:Fallback>
                <p:oleObj name="Equation" r:id="rId3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6432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5" imgW="2438280" imgH="2717640" progId="Equation.3">
                  <p:embed/>
                </p:oleObj>
              </mc:Choice>
              <mc:Fallback>
                <p:oleObj name="Equation" r:id="rId5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5"/>
          <p:cNvSpPr>
            <a:spLocks noChangeShapeType="1"/>
          </p:cNvSpPr>
          <p:nvPr/>
        </p:nvSpPr>
        <p:spPr bwMode="auto">
          <a:xfrm>
            <a:off x="1828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 flipV="1">
            <a:off x="1828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3581400" y="38100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7" imgW="1409400" imgH="406080" progId="Equation.3">
                  <p:embed/>
                </p:oleObj>
              </mc:Choice>
              <mc:Fallback>
                <p:oleObj name="Equation" r:id="rId7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6705600" y="457200"/>
          <a:ext cx="161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9" imgW="1295280" imgH="342720" progId="Equation.3">
                  <p:embed/>
                </p:oleObj>
              </mc:Choice>
              <mc:Fallback>
                <p:oleObj name="Equation" r:id="rId9" imgW="1295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16129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1524000" y="1066800"/>
            <a:ext cx="5516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can be removed immediately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1524000" y="381000"/>
            <a:ext cx="49403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productions of form</a:t>
            </a:r>
          </a:p>
        </p:txBody>
      </p:sp>
    </p:spTree>
    <p:extLst>
      <p:ext uri="{BB962C8B-B14F-4D97-AF65-F5344CB8AC3E}">
        <p14:creationId xmlns:p14="http://schemas.microsoft.com/office/powerpoint/2010/main" val="351792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5486D1-CC92-4345-9E62-169C76CB7BB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223" name="AutoShape 3074"/>
          <p:cNvSpPr>
            <a:spLocks noChangeArrowheads="1"/>
          </p:cNvSpPr>
          <p:nvPr/>
        </p:nvSpPr>
        <p:spPr bwMode="auto">
          <a:xfrm>
            <a:off x="2667000" y="28194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9218" name="Object 3072"/>
          <p:cNvGraphicFramePr>
            <a:graphicFrameLocks noChangeAspect="1"/>
          </p:cNvGraphicFramePr>
          <p:nvPr/>
        </p:nvGraphicFramePr>
        <p:xfrm>
          <a:off x="3352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1269720" imgH="380880" progId="Equation.3">
                  <p:embed/>
                </p:oleObj>
              </mc:Choice>
              <mc:Fallback>
                <p:oleObj name="Equation" r:id="rId3" imgW="1269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073"/>
          <p:cNvGraphicFramePr>
            <a:graphicFrameLocks noChangeAspect="1"/>
          </p:cNvGraphicFramePr>
          <p:nvPr/>
        </p:nvGraphicFramePr>
        <p:xfrm>
          <a:off x="5715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3263760" imgH="1955520" progId="Equation.3">
                  <p:embed/>
                </p:oleObj>
              </mc:Choice>
              <mc:Fallback>
                <p:oleObj name="Equation" r:id="rId5" imgW="32637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074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7" imgW="2438280" imgH="2717640" progId="Equation.3">
                  <p:embed/>
                </p:oleObj>
              </mc:Choice>
              <mc:Fallback>
                <p:oleObj name="Equation" r:id="rId7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3078"/>
          <p:cNvSpPr>
            <a:spLocks noChangeShapeType="1"/>
          </p:cNvSpPr>
          <p:nvPr/>
        </p:nvSpPr>
        <p:spPr bwMode="auto">
          <a:xfrm>
            <a:off x="152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3079"/>
          <p:cNvSpPr>
            <a:spLocks noChangeShapeType="1"/>
          </p:cNvSpPr>
          <p:nvPr/>
        </p:nvSpPr>
        <p:spPr bwMode="auto">
          <a:xfrm flipV="1">
            <a:off x="152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B5003-44A7-4927-9C34-AC21343809E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246" name="Text Box 2050"/>
          <p:cNvSpPr txBox="1">
            <a:spLocks noChangeArrowheads="1"/>
          </p:cNvSpPr>
          <p:nvPr/>
        </p:nvSpPr>
        <p:spPr bwMode="auto">
          <a:xfrm>
            <a:off x="288925" y="254000"/>
            <a:ext cx="5792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Remove repeated productions</a:t>
            </a:r>
          </a:p>
        </p:txBody>
      </p:sp>
      <p:sp>
        <p:nvSpPr>
          <p:cNvPr id="10247" name="AutoShape 2051"/>
          <p:cNvSpPr>
            <a:spLocks noChangeArrowheads="1"/>
          </p:cNvSpPr>
          <p:nvPr/>
        </p:nvSpPr>
        <p:spPr bwMode="auto">
          <a:xfrm>
            <a:off x="3810000" y="3733800"/>
            <a:ext cx="1981200" cy="485775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6432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2438280" imgH="1955520" progId="Equation.3">
                  <p:embed/>
                </p:oleObj>
              </mc:Choice>
              <mc:Fallback>
                <p:oleObj name="Equation" r:id="rId3" imgW="24382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49"/>
          <p:cNvGraphicFramePr>
            <a:graphicFrameLocks noChangeAspect="1"/>
          </p:cNvGraphicFramePr>
          <p:nvPr/>
        </p:nvGraphicFramePr>
        <p:xfrm>
          <a:off x="228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5" imgW="3263760" imgH="1955520" progId="Equation.3">
                  <p:embed/>
                </p:oleObj>
              </mc:Choice>
              <mc:Fallback>
                <p:oleObj name="Equation" r:id="rId5" imgW="32637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2054"/>
          <p:cNvSpPr txBox="1">
            <a:spLocks noChangeArrowheads="1"/>
          </p:cNvSpPr>
          <p:nvPr/>
        </p:nvSpPr>
        <p:spPr bwMode="auto">
          <a:xfrm>
            <a:off x="6291263" y="2057400"/>
            <a:ext cx="28527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Final grammar</a:t>
            </a:r>
          </a:p>
        </p:txBody>
      </p:sp>
      <p:sp>
        <p:nvSpPr>
          <p:cNvPr id="10249" name="Line 2055"/>
          <p:cNvSpPr>
            <a:spLocks noChangeShapeType="1"/>
          </p:cNvSpPr>
          <p:nvPr/>
        </p:nvSpPr>
        <p:spPr bwMode="auto">
          <a:xfrm>
            <a:off x="2895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Line 2056"/>
          <p:cNvSpPr>
            <a:spLocks noChangeShapeType="1"/>
          </p:cNvSpPr>
          <p:nvPr/>
        </p:nvSpPr>
        <p:spPr bwMode="auto">
          <a:xfrm flipV="1">
            <a:off x="2895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Oval 2057"/>
          <p:cNvSpPr>
            <a:spLocks noChangeArrowheads="1"/>
          </p:cNvSpPr>
          <p:nvPr/>
        </p:nvSpPr>
        <p:spPr bwMode="auto">
          <a:xfrm>
            <a:off x="1143000" y="2743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98650-0A64-403E-ADE1-6641FC49726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Useless Symbols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49530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dirty="0"/>
              <a:t>For a variable to be useful two conditions must be satisfied.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The variable must occur in a sentential form of the grammar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There must be a derivation of a terminal string from the variable.</a:t>
            </a:r>
          </a:p>
          <a:p>
            <a:pPr marL="781050" lvl="1" indent="-381000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 variable that occurs in a sentential form is said to be reachable from 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 two part procedure is presented to eliminate useless symbols.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E08C4-7EF3-431A-97F9-3215C7E8CE4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remove useless symbols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PART-I </a:t>
            </a:r>
            <a:r>
              <a:rPr lang="en-US" dirty="0"/>
              <a:t>  </a:t>
            </a:r>
            <a:r>
              <a:rPr lang="en-US" sz="2400" dirty="0">
                <a:solidFill>
                  <a:srgbClr val="0070C0"/>
                </a:solidFill>
              </a:rPr>
              <a:t>(from bottom to upward) </a:t>
            </a:r>
          </a:p>
          <a:p>
            <a:pPr eaLnBrk="1" hangingPunct="1">
              <a:buFontTx/>
              <a:buNone/>
            </a:pPr>
            <a:r>
              <a:rPr lang="en-US" dirty="0"/>
              <a:t>Identify variables that derive terminal strings</a:t>
            </a:r>
          </a:p>
          <a:p>
            <a:pPr eaLnBrk="1" hangingPunct="1">
              <a:buFontTx/>
              <a:buNone/>
            </a:pPr>
            <a:r>
              <a:rPr lang="en-US" dirty="0"/>
              <a:t>Remove non-terminals that do not derive terminal strings.</a:t>
            </a:r>
          </a:p>
          <a:p>
            <a:pPr eaLnBrk="1" hangingPunct="1">
              <a:buFontTx/>
              <a:buNone/>
            </a:pPr>
            <a:r>
              <a:rPr lang="en-US" dirty="0"/>
              <a:t>e.g. following grammar G = 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aS</a:t>
            </a:r>
            <a:r>
              <a:rPr lang="en-US" dirty="0">
                <a:sym typeface="Wingdings" pitchFamily="2" charset="2"/>
              </a:rPr>
              <a:t> | A | C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				A  a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				B  </a:t>
            </a:r>
            <a:r>
              <a:rPr lang="en-US" dirty="0" err="1">
                <a:sym typeface="Wingdings" pitchFamily="2" charset="2"/>
              </a:rPr>
              <a:t>aa</a:t>
            </a:r>
            <a:endParaRPr lang="en-US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				C  CB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6BC06-5DA1-4F1C-B932-51A3F7A248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aS</a:t>
            </a:r>
            <a:r>
              <a:rPr lang="en-US" dirty="0">
                <a:sym typeface="Wingdings" pitchFamily="2" charset="2"/>
              </a:rPr>
              <a:t> | A |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A 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B  </a:t>
            </a:r>
            <a:r>
              <a:rPr lang="en-US" dirty="0" err="1">
                <a:sym typeface="Wingdings" pitchFamily="2" charset="2"/>
              </a:rPr>
              <a:t>aa</a:t>
            </a:r>
            <a:endParaRPr lang="en-US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C  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We can identify variables that derive terminal strings.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i.e. A  a              	B  </a:t>
            </a:r>
            <a:r>
              <a:rPr lang="en-US" dirty="0" err="1">
                <a:sym typeface="Wingdings" pitchFamily="2" charset="2"/>
              </a:rPr>
              <a:t>aa</a:t>
            </a:r>
            <a:endParaRPr lang="en-US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And S A  a		TERM = {S, A, B}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But C does not derive terminal, thus C is useless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4AF73-1F54-47CC-893A-99A63FC43F4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3300"/>
                </a:solidFill>
                <a:sym typeface="Wingdings" pitchFamily="2" charset="2"/>
              </a:rPr>
              <a:t>PART – II </a:t>
            </a:r>
            <a:r>
              <a:rPr lang="en-US" sz="2000" dirty="0">
                <a:solidFill>
                  <a:srgbClr val="0070C0"/>
                </a:solidFill>
              </a:rPr>
              <a:t>(from Top down)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Rename the grammar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GT = 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aS</a:t>
            </a:r>
            <a:r>
              <a:rPr lang="en-US" sz="2000" dirty="0">
                <a:sym typeface="Wingdings" pitchFamily="2" charset="2"/>
              </a:rPr>
              <a:t> |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		A 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		B  </a:t>
            </a:r>
            <a:r>
              <a:rPr lang="en-US" sz="2000" dirty="0" err="1">
                <a:sym typeface="Wingdings" pitchFamily="2" charset="2"/>
              </a:rPr>
              <a:t>aa</a:t>
            </a: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Now draw a graph and delete nodes not reachable from 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As 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B is unreachable </a:t>
            </a:r>
            <a:r>
              <a:rPr lang="en-US" sz="2000" dirty="0">
                <a:sym typeface="Wingdings" pitchFamily="2" charset="2"/>
              </a:rPr>
              <a:t>so delete it and the final grammar will be G</a:t>
            </a:r>
            <a:r>
              <a:rPr lang="en-US" sz="2000" baseline="-25000" dirty="0">
                <a:sym typeface="Wingdings" pitchFamily="2" charset="2"/>
              </a:rPr>
              <a:t>V</a:t>
            </a:r>
            <a:r>
              <a:rPr lang="en-US" sz="2000" dirty="0">
                <a:sym typeface="Wingdings" pitchFamily="2" charset="2"/>
              </a:rPr>
              <a:t>= 	      </a:t>
            </a:r>
            <a:r>
              <a:rPr lang="en-US" sz="2000" dirty="0" err="1">
                <a:sym typeface="Wingdings" pitchFamily="2" charset="2"/>
              </a:rPr>
              <a:t>SaS</a:t>
            </a:r>
            <a:r>
              <a:rPr lang="en-US" sz="2000" dirty="0">
                <a:sym typeface="Wingdings" pitchFamily="2" charset="2"/>
              </a:rPr>
              <a:t> |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aseline="-25000" dirty="0">
                <a:sym typeface="Wingdings" pitchFamily="2" charset="2"/>
              </a:rPr>
              <a:t>		         </a:t>
            </a:r>
            <a:r>
              <a:rPr lang="en-US" sz="2000" dirty="0">
                <a:sym typeface="Wingdings" pitchFamily="2" charset="2"/>
              </a:rPr>
              <a:t>A  a</a:t>
            </a:r>
          </a:p>
        </p:txBody>
      </p:sp>
      <p:grpSp>
        <p:nvGrpSpPr>
          <p:cNvPr id="59397" name="Group 12"/>
          <p:cNvGrpSpPr>
            <a:grpSpLocks/>
          </p:cNvGrpSpPr>
          <p:nvPr/>
        </p:nvGrpSpPr>
        <p:grpSpPr bwMode="auto">
          <a:xfrm>
            <a:off x="1355725" y="3595688"/>
            <a:ext cx="4511675" cy="1128712"/>
            <a:chOff x="326" y="2985"/>
            <a:chExt cx="2842" cy="711"/>
          </a:xfrm>
        </p:grpSpPr>
        <p:sp>
          <p:nvSpPr>
            <p:cNvPr id="59398" name="Oval 4"/>
            <p:cNvSpPr>
              <a:spLocks noChangeArrowheads="1"/>
            </p:cNvSpPr>
            <p:nvPr/>
          </p:nvSpPr>
          <p:spPr bwMode="auto">
            <a:xfrm>
              <a:off x="624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59399" name="Line 5"/>
            <p:cNvSpPr>
              <a:spLocks noChangeShapeType="1"/>
            </p:cNvSpPr>
            <p:nvPr/>
          </p:nvSpPr>
          <p:spPr bwMode="auto">
            <a:xfrm>
              <a:off x="960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rrowheads="1"/>
            </p:cNvSpPr>
            <p:nvPr/>
          </p:nvSpPr>
          <p:spPr bwMode="auto">
            <a:xfrm>
              <a:off x="1776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9401" name="Freeform 7"/>
            <p:cNvSpPr>
              <a:spLocks/>
            </p:cNvSpPr>
            <p:nvPr/>
          </p:nvSpPr>
          <p:spPr bwMode="auto">
            <a:xfrm>
              <a:off x="464" y="3040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416"/>
                <a:gd name="T14" fmla="*/ 352 w 352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Text Box 8"/>
            <p:cNvSpPr txBox="1">
              <a:spLocks noChangeArrowheads="1"/>
            </p:cNvSpPr>
            <p:nvPr/>
          </p:nvSpPr>
          <p:spPr bwMode="auto">
            <a:xfrm>
              <a:off x="326" y="3095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9403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04" name="Freeform 10"/>
            <p:cNvSpPr>
              <a:spLocks/>
            </p:cNvSpPr>
            <p:nvPr/>
          </p:nvSpPr>
          <p:spPr bwMode="auto">
            <a:xfrm>
              <a:off x="2672" y="2992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416"/>
                <a:gd name="T14" fmla="*/ 352 w 352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Text Box 11"/>
            <p:cNvSpPr txBox="1">
              <a:spLocks noChangeArrowheads="1"/>
            </p:cNvSpPr>
            <p:nvPr/>
          </p:nvSpPr>
          <p:spPr bwMode="auto">
            <a:xfrm>
              <a:off x="2412" y="2985"/>
              <a:ext cx="2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F467C-D5DD-4C21-A878-51325E2FA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Substitution Rule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8750" y="2590800"/>
          <a:ext cx="21209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4" imgW="2120760" imgH="3466800" progId="Equation.3">
                  <p:embed/>
                </p:oleObj>
              </mc:Choice>
              <mc:Fallback>
                <p:oleObj name="Equation" r:id="rId4" imgW="212076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590800"/>
                        <a:ext cx="21209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AutoShape 5"/>
          <p:cNvSpPr>
            <a:spLocks noChangeArrowheads="1"/>
          </p:cNvSpPr>
          <p:nvPr/>
        </p:nvSpPr>
        <p:spPr bwMode="auto">
          <a:xfrm>
            <a:off x="2514600" y="32004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5791200" y="1447800"/>
            <a:ext cx="2119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5638800" y="2895600"/>
          <a:ext cx="3390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6" imgW="3390840" imgH="2717640" progId="Equation.3">
                  <p:embed/>
                </p:oleObj>
              </mc:Choice>
              <mc:Fallback>
                <p:oleObj name="Equation" r:id="rId6" imgW="33908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3909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3124200" y="43434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8" imgW="1320480" imgH="431640" progId="Equation.3">
                  <p:embed/>
                </p:oleObj>
              </mc:Choice>
              <mc:Fallback>
                <p:oleObj name="Equation" r:id="rId8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373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0291C-101D-43AD-82A7-42C8912ADBD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Useless Productions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429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4" imgW="1803240" imgH="2717640" progId="Equation.3">
                  <p:embed/>
                </p:oleObj>
              </mc:Choice>
              <mc:Fallback>
                <p:oleObj name="Equation" r:id="rId4" imgW="1803240" imgH="271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4724400"/>
            <a:ext cx="8891588" cy="1409700"/>
            <a:chOff x="0" y="3072"/>
            <a:chExt cx="5601" cy="888"/>
          </a:xfrm>
        </p:grpSpPr>
        <p:graphicFrame>
          <p:nvGraphicFramePr>
            <p:cNvPr id="2051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6" imgW="8737560" imgH="419040" progId="Equation.3">
                    <p:embed/>
                  </p:oleObj>
                </mc:Choice>
                <mc:Fallback>
                  <p:oleObj name="Equation" r:id="rId6" imgW="873756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43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itchFamily="66" charset="0"/>
                </a:rPr>
                <a:t>Some derivations never terminate...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itchFamily="66" charset="0"/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0986D-91DE-4F03-837D-909B801DE6E9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625400" imgH="2717640" progId="Equation.3">
                  <p:embed/>
                </p:oleObj>
              </mc:Choice>
              <mc:Fallback>
                <p:oleObj name="Equation" r:id="rId4" imgW="1625400" imgH="2717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39750" y="487363"/>
            <a:ext cx="36512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Another grammar: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Not reachable from S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3079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itchFamily="66" charset="0"/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FBFFD-A4A6-4E0A-8CAC-C69D08DDDDB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03" name="Text Box 2"/>
          <p:cNvSpPr txBox="1">
            <a:spLocks noChangeArrowheads="1"/>
          </p:cNvSpPr>
          <p:nvPr/>
        </p:nvSpPr>
        <p:spPr bwMode="auto">
          <a:xfrm>
            <a:off x="365125" y="411163"/>
            <a:ext cx="225107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In general:</a:t>
            </a:r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1774825" y="11684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if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219450" y="1270000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4" imgW="4127400" imgH="419040" progId="Equation.3">
                  <p:embed/>
                </p:oleObj>
              </mc:Choice>
              <mc:Fallback>
                <p:oleObj name="Equation" r:id="rId4" imgW="4127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270000"/>
                        <a:ext cx="412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1676400" y="3429000"/>
            <a:ext cx="524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then variable        is useful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648200" y="35052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6" imgW="368280" imgH="406080" progId="Equation.3">
                  <p:embed/>
                </p:oleObj>
              </mc:Choice>
              <mc:Fallback>
                <p:oleObj name="Equation" r:id="rId6" imgW="3682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533400" y="4495800"/>
            <a:ext cx="6564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otherwise, variable        is useless</a:t>
            </a: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4572000" y="4572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8" imgW="368280" imgH="406080" progId="Equation.3">
                  <p:embed/>
                </p:oleObj>
              </mc:Choice>
              <mc:Fallback>
                <p:oleObj name="Equation" r:id="rId8" imgW="3682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Line 9"/>
          <p:cNvSpPr>
            <a:spLocks noChangeShapeType="1"/>
          </p:cNvSpPr>
          <p:nvPr/>
        </p:nvSpPr>
        <p:spPr bwMode="auto">
          <a:xfrm flipH="1" flipV="1">
            <a:off x="7734300" y="1752600"/>
            <a:ext cx="1143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7264400" y="2209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9" imgW="1879560" imgH="533160" progId="Equation.3">
                  <p:embed/>
                </p:oleObj>
              </mc:Choice>
              <mc:Fallback>
                <p:oleObj name="Equation" r:id="rId9" imgW="187956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2209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6934200" y="400050"/>
            <a:ext cx="2098675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contains only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terminals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CD1D1-E0C5-42AC-A06E-DD176AD7E2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914400" y="588962"/>
            <a:ext cx="63754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A production               is useless 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if any of its variables is useless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657600" y="4572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4" imgW="1333440" imgH="419040" progId="Equation.3">
                  <p:embed/>
                </p:oleObj>
              </mc:Choice>
              <mc:Fallback>
                <p:oleObj name="Equation" r:id="rId4" imgW="13334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200400" y="1905000"/>
          <a:ext cx="18034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6" imgW="1803240" imgH="4241520" progId="Equation.3">
                  <p:embed/>
                </p:oleObj>
              </mc:Choice>
              <mc:Fallback>
                <p:oleObj name="Equation" r:id="rId6" imgW="1803240" imgH="4241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8034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2692400"/>
            <a:ext cx="5046663" cy="3708400"/>
            <a:chOff x="1776" y="1696"/>
            <a:chExt cx="3179" cy="2336"/>
          </a:xfrm>
        </p:grpSpPr>
        <p:sp>
          <p:nvSpPr>
            <p:cNvPr id="5139" name="Text Box 6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Productions</a:t>
              </a:r>
            </a:p>
          </p:txBody>
        </p:sp>
        <p:grpSp>
          <p:nvGrpSpPr>
            <p:cNvPr id="5140" name="Group 7"/>
            <p:cNvGrpSpPr>
              <a:grpSpLocks/>
            </p:cNvGrpSpPr>
            <p:nvPr/>
          </p:nvGrpSpPr>
          <p:grpSpPr bwMode="auto">
            <a:xfrm>
              <a:off x="1776" y="2080"/>
              <a:ext cx="2654" cy="1952"/>
              <a:chOff x="1776" y="2080"/>
              <a:chExt cx="2654" cy="1952"/>
            </a:xfrm>
          </p:grpSpPr>
          <p:sp>
            <p:nvSpPr>
              <p:cNvPr id="5141" name="Oval 8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29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2" name="Oval 9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14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3" name="Oval 10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153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4" name="Oval 11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153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5" name="Text Box 12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5146" name="Text Box 13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5147" name="Text Box 14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5148" name="Text Box 1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0" y="3429000"/>
            <a:ext cx="4038600" cy="2865438"/>
            <a:chOff x="480" y="2160"/>
            <a:chExt cx="2544" cy="1805"/>
          </a:xfrm>
        </p:grpSpPr>
        <p:sp>
          <p:nvSpPr>
            <p:cNvPr id="5128" name="Text Box 17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Variables</a:t>
              </a:r>
            </a:p>
          </p:txBody>
        </p:sp>
        <p:grpSp>
          <p:nvGrpSpPr>
            <p:cNvPr id="5129" name="Group 18"/>
            <p:cNvGrpSpPr>
              <a:grpSpLocks/>
            </p:cNvGrpSpPr>
            <p:nvPr/>
          </p:nvGrpSpPr>
          <p:grpSpPr bwMode="auto">
            <a:xfrm>
              <a:off x="816" y="2592"/>
              <a:ext cx="2208" cy="1373"/>
              <a:chOff x="816" y="2592"/>
              <a:chExt cx="2208" cy="1373"/>
            </a:xfrm>
          </p:grpSpPr>
          <p:grpSp>
            <p:nvGrpSpPr>
              <p:cNvPr id="5130" name="Group 19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51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5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51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</p:grpSp>
          <p:grpSp>
            <p:nvGrpSpPr>
              <p:cNvPr id="5131" name="Group 23"/>
              <p:cNvGrpSpPr>
                <a:grpSpLocks/>
              </p:cNvGrpSpPr>
              <p:nvPr/>
            </p:nvGrpSpPr>
            <p:grpSpPr bwMode="auto">
              <a:xfrm>
                <a:off x="1920" y="2592"/>
                <a:ext cx="1104" cy="1344"/>
                <a:chOff x="1920" y="2592"/>
                <a:chExt cx="1104" cy="1344"/>
              </a:xfrm>
            </p:grpSpPr>
            <p:sp>
              <p:nvSpPr>
                <p:cNvPr id="5132" name="Oval 24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33" name="Oval 25"/>
                <p:cNvSpPr>
                  <a:spLocks noChangeArrowheads="1"/>
                </p:cNvSpPr>
                <p:nvPr/>
              </p:nvSpPr>
              <p:spPr bwMode="auto">
                <a:xfrm>
                  <a:off x="192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34" name="Oval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384" cy="43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35" name="Oval 27"/>
                <p:cNvSpPr>
                  <a:spLocks noChangeArrowheads="1"/>
                </p:cNvSpPr>
                <p:nvPr/>
              </p:nvSpPr>
              <p:spPr bwMode="auto">
                <a:xfrm>
                  <a:off x="264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4B5B6-7D82-4373-B296-D5A09611FB0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Removing Useless Productions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1295400"/>
            <a:ext cx="3711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Example Grammar: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124200" y="23622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2831760" imgH="2717640" progId="Equation.3">
                  <p:embed/>
                </p:oleObj>
              </mc:Choice>
              <mc:Fallback>
                <p:oleObj name="Equation" r:id="rId4" imgW="283176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A2F56-D10E-4696-9D7F-E53F0F8E29A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685800" y="501650"/>
            <a:ext cx="14462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>
                <a:solidFill>
                  <a:srgbClr val="FF3300"/>
                </a:solidFill>
                <a:latin typeface="Comic Sans MS" pitchFamily="66" charset="0"/>
              </a:rPr>
              <a:t>First: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2438400" y="436563"/>
            <a:ext cx="6659563" cy="1163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find all variables that can produce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strings with only terminals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4" imgW="2831760" imgH="2717640" progId="Equation.3">
                  <p:embed/>
                </p:oleObj>
              </mc:Choice>
              <mc:Fallback>
                <p:oleObj name="Equation" r:id="rId4" imgW="283176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019800" y="2819400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6" imgW="1244520" imgH="533160" progId="Equation.3">
                  <p:embed/>
                </p:oleObj>
              </mc:Choice>
              <mc:Fallback>
                <p:oleObj name="Equation" r:id="rId6" imgW="12445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1244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52400" y="3581400"/>
            <a:ext cx="1828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76200" y="4419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019800" y="4038600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8" imgW="1384200" imgH="419040" progId="Equation.3">
                  <p:embed/>
                </p:oleObj>
              </mc:Choice>
              <mc:Fallback>
                <p:oleObj name="Equation" r:id="rId8" imgW="13842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1143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5943600" y="51054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10" imgW="1726920" imgH="533160" progId="Equation.3">
                  <p:embed/>
                </p:oleObj>
              </mc:Choice>
              <mc:Fallback>
                <p:oleObj name="Equation" r:id="rId10" imgW="17269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54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038600" y="2743200"/>
            <a:ext cx="1743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Round 1: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4038600" y="5105400"/>
            <a:ext cx="18081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Round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nimBg="1"/>
      <p:bldP spid="167943" grpId="0" animBg="1"/>
      <p:bldP spid="167946" grpId="0" autoUpdateAnimBg="0"/>
      <p:bldP spid="16794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B4A71-DFB7-469D-A0DC-E852E5D583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60706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that produce terminal symbols: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4" imgW="2831760" imgH="2717640" progId="Equation.3">
                  <p:embed/>
                </p:oleObj>
              </mc:Choice>
              <mc:Fallback>
                <p:oleObj name="Equation" r:id="rId4" imgW="2831760" imgH="271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7086600" y="1143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6" imgW="1726920" imgH="533160" progId="Equation.3">
                  <p:embed/>
                </p:oleObj>
              </mc:Choice>
              <mc:Fallback>
                <p:oleObj name="Equation" r:id="rId6" imgW="172692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1430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5"/>
          <p:cNvSpPr>
            <a:spLocks noChangeShapeType="1"/>
          </p:cNvSpPr>
          <p:nvPr/>
        </p:nvSpPr>
        <p:spPr bwMode="auto">
          <a:xfrm flipV="1">
            <a:off x="228600" y="51054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>
            <a:off x="304800" y="510540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AutoShape 7"/>
          <p:cNvSpPr>
            <a:spLocks noChangeArrowheads="1"/>
          </p:cNvSpPr>
          <p:nvPr/>
        </p:nvSpPr>
        <p:spPr bwMode="auto">
          <a:xfrm>
            <a:off x="4191000" y="4267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6292850" y="3562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8" imgW="2209680" imgH="1955520" progId="Equation.3">
                  <p:embed/>
                </p:oleObj>
              </mc:Choice>
              <mc:Fallback>
                <p:oleObj name="Equation" r:id="rId8" imgW="2209680" imgH="1955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3562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584325" y="1798638"/>
            <a:ext cx="46148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133600" y="5867400"/>
            <a:ext cx="47783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8E52E-AFB2-425E-AE3C-B70BE47049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224" name="Text Box 2"/>
          <p:cNvSpPr txBox="1">
            <a:spLocks noChangeArrowheads="1"/>
          </p:cNvSpPr>
          <p:nvPr/>
        </p:nvSpPr>
        <p:spPr bwMode="auto">
          <a:xfrm>
            <a:off x="457200" y="577850"/>
            <a:ext cx="19383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 dirty="0">
                <a:solidFill>
                  <a:srgbClr val="FF3300"/>
                </a:solidFill>
                <a:latin typeface="Comic Sans MS" pitchFamily="66" charset="0"/>
              </a:rPr>
              <a:t>Second:</a:t>
            </a:r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2514600" y="665162"/>
            <a:ext cx="33670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Find all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reachable from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5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4" imgW="2209680" imgH="1955520" progId="Equation.3">
                  <p:embed/>
                </p:oleObj>
              </mc:Choice>
              <mc:Fallback>
                <p:oleObj name="Equation" r:id="rId4" imgW="2209680" imgH="1955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Oval 5"/>
          <p:cNvSpPr>
            <a:spLocks noChangeArrowheads="1"/>
          </p:cNvSpPr>
          <p:nvPr/>
        </p:nvSpPr>
        <p:spPr bwMode="auto">
          <a:xfrm>
            <a:off x="44958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4648200" y="419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Oval 7"/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60833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Oval 9"/>
          <p:cNvSpPr>
            <a:spLocks noChangeArrowheads="1"/>
          </p:cNvSpPr>
          <p:nvPr/>
        </p:nvSpPr>
        <p:spPr bwMode="auto">
          <a:xfrm>
            <a:off x="7696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78359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10" imgW="330120" imgH="368280" progId="Equation.3">
                  <p:embed/>
                </p:oleObj>
              </mc:Choice>
              <mc:Fallback>
                <p:oleObj name="Equation" r:id="rId10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Freeform 11"/>
          <p:cNvSpPr>
            <a:spLocks/>
          </p:cNvSpPr>
          <p:nvPr/>
        </p:nvSpPr>
        <p:spPr bwMode="auto">
          <a:xfrm>
            <a:off x="4394200" y="3251200"/>
            <a:ext cx="812800" cy="863600"/>
          </a:xfrm>
          <a:custGeom>
            <a:avLst/>
            <a:gdLst>
              <a:gd name="T0" fmla="*/ 2147483647 w 512"/>
              <a:gd name="T1" fmla="*/ 2147483647 h 544"/>
              <a:gd name="T2" fmla="*/ 2147483647 w 512"/>
              <a:gd name="T3" fmla="*/ 2147483647 h 544"/>
              <a:gd name="T4" fmla="*/ 2147483647 w 512"/>
              <a:gd name="T5" fmla="*/ 2147483647 h 544"/>
              <a:gd name="T6" fmla="*/ 2147483647 w 512"/>
              <a:gd name="T7" fmla="*/ 2147483647 h 544"/>
              <a:gd name="T8" fmla="*/ 2147483647 w 512"/>
              <a:gd name="T9" fmla="*/ 2147483647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544"/>
              <a:gd name="T17" fmla="*/ 512 w 512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544">
                <a:moveTo>
                  <a:pt x="352" y="544"/>
                </a:moveTo>
                <a:cubicBezTo>
                  <a:pt x="432" y="444"/>
                  <a:pt x="512" y="344"/>
                  <a:pt x="496" y="256"/>
                </a:cubicBezTo>
                <a:cubicBezTo>
                  <a:pt x="480" y="168"/>
                  <a:pt x="336" y="32"/>
                  <a:pt x="256" y="16"/>
                </a:cubicBezTo>
                <a:cubicBezTo>
                  <a:pt x="176" y="0"/>
                  <a:pt x="32" y="72"/>
                  <a:pt x="16" y="160"/>
                </a:cubicBezTo>
                <a:cubicBezTo>
                  <a:pt x="0" y="248"/>
                  <a:pt x="80" y="396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3886200" y="2362200"/>
            <a:ext cx="4873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Use a Dependency Graph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7107238" y="4876800"/>
            <a:ext cx="2036762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   not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</a:t>
            </a:r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5638800" y="12954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781B2-DF82-46D5-A84A-AEDFCBFEEE0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1981200" y="436563"/>
            <a:ext cx="4556125" cy="1163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 from S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577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4" imgW="2209680" imgH="1955520" progId="Equation.3">
                  <p:embed/>
                </p:oleObj>
              </mc:Choice>
              <mc:Fallback>
                <p:oleObj name="Equation" r:id="rId4" imgW="2209680" imgH="1955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4"/>
          <p:cNvSpPr>
            <a:spLocks noChangeShapeType="1"/>
          </p:cNvSpPr>
          <p:nvPr/>
        </p:nvSpPr>
        <p:spPr bwMode="auto">
          <a:xfrm flipV="1">
            <a:off x="457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381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AutoShape 6"/>
          <p:cNvSpPr>
            <a:spLocks noChangeArrowheads="1"/>
          </p:cNvSpPr>
          <p:nvPr/>
        </p:nvSpPr>
        <p:spPr bwMode="auto">
          <a:xfrm>
            <a:off x="4038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6216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6" imgW="2209680" imgH="1193760" progId="Equation.3">
                  <p:embed/>
                </p:oleObj>
              </mc:Choice>
              <mc:Fallback>
                <p:oleObj name="Equation" r:id="rId6" imgW="22096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2913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Final Grammar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422525" y="1676400"/>
            <a:ext cx="46148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133600" y="5410200"/>
            <a:ext cx="47783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111E7-4EA9-428B-A67D-ACB0C9BA275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following CFG </a:t>
            </a:r>
          </a:p>
          <a:p>
            <a:pPr eaLnBrk="1" hangingPunct="1">
              <a:buFontTx/>
              <a:buNone/>
            </a:pPr>
            <a:r>
              <a:rPr lang="en-US" dirty="0"/>
              <a:t>G:	S </a:t>
            </a:r>
            <a:r>
              <a:rPr lang="en-US" dirty="0">
                <a:sym typeface="Wingdings" pitchFamily="2" charset="2"/>
              </a:rPr>
              <a:t> AC | BS | B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A  </a:t>
            </a:r>
            <a:r>
              <a:rPr lang="en-US" dirty="0" err="1">
                <a:sym typeface="Wingdings" pitchFamily="2" charset="2"/>
              </a:rPr>
              <a:t>aA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aF</a:t>
            </a:r>
            <a:endParaRPr lang="en-US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B  CF | b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C </a:t>
            </a:r>
            <a:r>
              <a:rPr lang="en-US" dirty="0" err="1">
                <a:sym typeface="Wingdings" pitchFamily="2" charset="2"/>
              </a:rPr>
              <a:t>cC</a:t>
            </a:r>
            <a:r>
              <a:rPr lang="en-US" dirty="0">
                <a:sym typeface="Wingdings" pitchFamily="2" charset="2"/>
              </a:rPr>
              <a:t> | D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D </a:t>
            </a:r>
            <a:r>
              <a:rPr lang="en-US" dirty="0" err="1">
                <a:sym typeface="Wingdings" pitchFamily="2" charset="2"/>
              </a:rPr>
              <a:t>aD</a:t>
            </a:r>
            <a:r>
              <a:rPr lang="en-US" dirty="0">
                <a:sym typeface="Wingdings" pitchFamily="2" charset="2"/>
              </a:rPr>
              <a:t> | BD | C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E  </a:t>
            </a:r>
            <a:r>
              <a:rPr lang="en-US" dirty="0" err="1">
                <a:sym typeface="Wingdings" pitchFamily="2" charset="2"/>
              </a:rPr>
              <a:t>aA</a:t>
            </a:r>
            <a:r>
              <a:rPr lang="en-US" dirty="0">
                <a:sym typeface="Wingdings" pitchFamily="2" charset="2"/>
              </a:rPr>
              <a:t> | BSA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	F  </a:t>
            </a:r>
            <a:r>
              <a:rPr lang="en-US" dirty="0" err="1">
                <a:sym typeface="Wingdings" pitchFamily="2" charset="2"/>
              </a:rPr>
              <a:t>bB</a:t>
            </a:r>
            <a:r>
              <a:rPr lang="en-US" dirty="0">
                <a:sym typeface="Wingdings" pitchFamily="2" charset="2"/>
              </a:rPr>
              <a:t> | b</a:t>
            </a:r>
          </a:p>
          <a:p>
            <a:pPr algn="ctr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 Two stage procedure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1A678-92B8-4924-A066-738CA5DCE8E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400800" y="5105400"/>
            <a:ext cx="2119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360643"/>
              </p:ext>
            </p:extLst>
          </p:nvPr>
        </p:nvGraphicFramePr>
        <p:xfrm>
          <a:off x="2133600" y="4725988"/>
          <a:ext cx="3733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4" imgW="4978080" imgH="2057400" progId="Equation.3">
                  <p:embed/>
                </p:oleObj>
              </mc:Choice>
              <mc:Fallback>
                <p:oleObj name="Equation" r:id="rId4" imgW="497808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5988"/>
                        <a:ext cx="37338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2667000" y="609600"/>
          <a:ext cx="26670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6" imgW="3390840" imgH="2717640" progId="Equation.3">
                  <p:embed/>
                </p:oleObj>
              </mc:Choice>
              <mc:Fallback>
                <p:oleObj name="Equation" r:id="rId6" imgW="33908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667000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AutoShape 9"/>
          <p:cNvSpPr>
            <a:spLocks noChangeArrowheads="1"/>
          </p:cNvSpPr>
          <p:nvPr/>
        </p:nvSpPr>
        <p:spPr bwMode="auto">
          <a:xfrm>
            <a:off x="15240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 </a:t>
            </a:r>
            <a:endParaRPr lang="en-US" i="1">
              <a:solidFill>
                <a:schemeClr val="tx1"/>
              </a:solidFill>
            </a:endParaRP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3048000" y="363061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8" imgW="1625400" imgH="419040" progId="Equation.3">
                  <p:embed/>
                </p:oleObj>
              </mc:Choice>
              <mc:Fallback>
                <p:oleObj name="Equation" r:id="rId8" imgW="1625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30613"/>
                        <a:ext cx="162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95600" y="4613729"/>
            <a:ext cx="457200" cy="533400"/>
            <a:chOff x="1824" y="2976"/>
            <a:chExt cx="288" cy="336"/>
          </a:xfrm>
        </p:grpSpPr>
        <p:sp>
          <p:nvSpPr>
            <p:cNvPr id="2061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2" name="Line 12"/>
            <p:cNvSpPr>
              <a:spLocks noChangeShapeType="1"/>
            </p:cNvSpPr>
            <p:nvPr/>
          </p:nvSpPr>
          <p:spPr bwMode="auto">
            <a:xfrm flipH="1"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95600" y="5735638"/>
            <a:ext cx="762000" cy="533400"/>
            <a:chOff x="1824" y="3744"/>
            <a:chExt cx="480" cy="336"/>
          </a:xfrm>
        </p:grpSpPr>
        <p:sp>
          <p:nvSpPr>
            <p:cNvPr id="2059" name="Line 13"/>
            <p:cNvSpPr>
              <a:spLocks noChangeShapeType="1"/>
            </p:cNvSpPr>
            <p:nvPr/>
          </p:nvSpPr>
          <p:spPr bwMode="auto">
            <a:xfrm>
              <a:off x="1824" y="3744"/>
              <a:ext cx="43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" name="Line 14"/>
            <p:cNvSpPr>
              <a:spLocks noChangeShapeType="1"/>
            </p:cNvSpPr>
            <p:nvPr/>
          </p:nvSpPr>
          <p:spPr bwMode="auto">
            <a:xfrm flipH="1">
              <a:off x="1824" y="3744"/>
              <a:ext cx="48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0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44315-B2ED-45FA-A357-ABB84B6889D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" y="1524000"/>
            <a:ext cx="8382000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36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56529-5C98-4614-86CA-847494CDDFA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57200" y="1219200"/>
            <a:ext cx="251460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S </a:t>
            </a:r>
            <a:r>
              <a:rPr lang="en-US" sz="2200" dirty="0">
                <a:sym typeface="Wingdings" pitchFamily="2" charset="2"/>
              </a:rPr>
              <a:t> AC | BS | B</a:t>
            </a:r>
          </a:p>
          <a:p>
            <a:r>
              <a:rPr lang="en-US" sz="2200" dirty="0">
                <a:sym typeface="Wingdings" pitchFamily="2" charset="2"/>
              </a:rPr>
              <a:t>A  </a:t>
            </a:r>
            <a:r>
              <a:rPr lang="en-US" sz="2200" dirty="0" err="1">
                <a:sym typeface="Wingdings" pitchFamily="2" charset="2"/>
              </a:rPr>
              <a:t>aA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 err="1">
                <a:sym typeface="Wingdings" pitchFamily="2" charset="2"/>
              </a:rPr>
              <a:t>aF</a:t>
            </a:r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B  CF | b</a:t>
            </a:r>
          </a:p>
          <a:p>
            <a:r>
              <a:rPr lang="en-US" sz="2200" dirty="0">
                <a:sym typeface="Wingdings" pitchFamily="2" charset="2"/>
              </a:rPr>
              <a:t>C </a:t>
            </a:r>
            <a:r>
              <a:rPr lang="en-US" sz="2200" dirty="0" err="1">
                <a:sym typeface="Wingdings" pitchFamily="2" charset="2"/>
              </a:rPr>
              <a:t>cC</a:t>
            </a:r>
            <a:r>
              <a:rPr lang="en-US" sz="2200" dirty="0">
                <a:sym typeface="Wingdings" pitchFamily="2" charset="2"/>
              </a:rPr>
              <a:t> | D</a:t>
            </a:r>
          </a:p>
          <a:p>
            <a:r>
              <a:rPr lang="en-US" sz="2200" dirty="0">
                <a:sym typeface="Wingdings" pitchFamily="2" charset="2"/>
              </a:rPr>
              <a:t>D </a:t>
            </a:r>
            <a:r>
              <a:rPr lang="en-US" sz="2200" dirty="0" err="1">
                <a:sym typeface="Wingdings" pitchFamily="2" charset="2"/>
              </a:rPr>
              <a:t>aD</a:t>
            </a:r>
            <a:r>
              <a:rPr lang="en-US" sz="2200" dirty="0">
                <a:sym typeface="Wingdings" pitchFamily="2" charset="2"/>
              </a:rPr>
              <a:t> | BD | C</a:t>
            </a:r>
          </a:p>
          <a:p>
            <a:r>
              <a:rPr lang="en-US" sz="2200" dirty="0">
                <a:sym typeface="Wingdings" pitchFamily="2" charset="2"/>
              </a:rPr>
              <a:t>E  </a:t>
            </a:r>
            <a:r>
              <a:rPr lang="en-US" sz="2200" dirty="0" err="1">
                <a:sym typeface="Wingdings" pitchFamily="2" charset="2"/>
              </a:rPr>
              <a:t>aA</a:t>
            </a:r>
            <a:r>
              <a:rPr lang="en-US" sz="2200" dirty="0">
                <a:sym typeface="Wingdings" pitchFamily="2" charset="2"/>
              </a:rPr>
              <a:t> | BSA</a:t>
            </a:r>
          </a:p>
          <a:p>
            <a:r>
              <a:rPr lang="en-US" sz="2200" dirty="0">
                <a:sym typeface="Wingdings" pitchFamily="2" charset="2"/>
              </a:rPr>
              <a:t>F  </a:t>
            </a:r>
            <a:r>
              <a:rPr lang="en-US" sz="2200" dirty="0" err="1">
                <a:sym typeface="Wingdings" pitchFamily="2" charset="2"/>
              </a:rPr>
              <a:t>bB</a:t>
            </a:r>
            <a:r>
              <a:rPr lang="en-US" sz="2200" dirty="0">
                <a:sym typeface="Wingdings" pitchFamily="2" charset="2"/>
              </a:rPr>
              <a:t> | b</a:t>
            </a:r>
          </a:p>
        </p:txBody>
      </p:sp>
      <p:sp>
        <p:nvSpPr>
          <p:cNvPr id="174121" name="Rectangle 41"/>
          <p:cNvSpPr>
            <a:spLocks noChangeArrowheads="1"/>
          </p:cNvSpPr>
          <p:nvPr/>
        </p:nvSpPr>
        <p:spPr bwMode="auto">
          <a:xfrm>
            <a:off x="5943600" y="585005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F, A, S, E}</a:t>
            </a:r>
          </a:p>
        </p:txBody>
      </p:sp>
      <p:sp>
        <p:nvSpPr>
          <p:cNvPr id="174119" name="Rectangle 39"/>
          <p:cNvSpPr>
            <a:spLocks noChangeArrowheads="1"/>
          </p:cNvSpPr>
          <p:nvPr/>
        </p:nvSpPr>
        <p:spPr bwMode="auto">
          <a:xfrm>
            <a:off x="3200400" y="585005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F, A, S, E}</a:t>
            </a:r>
          </a:p>
        </p:txBody>
      </p:sp>
      <p:sp>
        <p:nvSpPr>
          <p:cNvPr id="174117" name="Rectangle 37"/>
          <p:cNvSpPr>
            <a:spLocks noChangeArrowheads="1"/>
          </p:cNvSpPr>
          <p:nvPr/>
        </p:nvSpPr>
        <p:spPr bwMode="auto">
          <a:xfrm>
            <a:off x="457200" y="585005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3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5943600" y="5394438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F, A, S}</a:t>
            </a:r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3200400" y="5394438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F, A, S, E}</a:t>
            </a:r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457200" y="5394438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2</a:t>
            </a: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5943600" y="4938826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F}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3200400" y="4938826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F, A, S}</a:t>
            </a: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457200" y="4938826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1</a:t>
            </a: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943600" y="4483213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 }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200400" y="4483213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{B, F}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457200" y="4483213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0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943600" y="402760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PREV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200400" y="402760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TERM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57200" y="4027601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>Iteration</a:t>
            </a:r>
          </a:p>
        </p:txBody>
      </p:sp>
      <p:sp>
        <p:nvSpPr>
          <p:cNvPr id="62484" name="Line 12"/>
          <p:cNvSpPr>
            <a:spLocks noChangeShapeType="1"/>
          </p:cNvSpPr>
          <p:nvPr/>
        </p:nvSpPr>
        <p:spPr bwMode="auto">
          <a:xfrm>
            <a:off x="457200" y="4027601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13"/>
          <p:cNvSpPr>
            <a:spLocks noChangeShapeType="1"/>
          </p:cNvSpPr>
          <p:nvPr/>
        </p:nvSpPr>
        <p:spPr bwMode="auto">
          <a:xfrm>
            <a:off x="457200" y="44832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Line 14"/>
          <p:cNvSpPr>
            <a:spLocks noChangeShapeType="1"/>
          </p:cNvSpPr>
          <p:nvPr/>
        </p:nvSpPr>
        <p:spPr bwMode="auto">
          <a:xfrm>
            <a:off x="457200" y="630566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15"/>
          <p:cNvSpPr>
            <a:spLocks noChangeShapeType="1"/>
          </p:cNvSpPr>
          <p:nvPr/>
        </p:nvSpPr>
        <p:spPr bwMode="auto">
          <a:xfrm>
            <a:off x="457200" y="4027601"/>
            <a:ext cx="0" cy="22780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Line 16"/>
          <p:cNvSpPr>
            <a:spLocks noChangeShapeType="1"/>
          </p:cNvSpPr>
          <p:nvPr/>
        </p:nvSpPr>
        <p:spPr bwMode="auto">
          <a:xfrm>
            <a:off x="3200400" y="4027601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Line 17"/>
          <p:cNvSpPr>
            <a:spLocks noChangeShapeType="1"/>
          </p:cNvSpPr>
          <p:nvPr/>
        </p:nvSpPr>
        <p:spPr bwMode="auto">
          <a:xfrm>
            <a:off x="5943600" y="4027601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18"/>
          <p:cNvSpPr>
            <a:spLocks noChangeShapeType="1"/>
          </p:cNvSpPr>
          <p:nvPr/>
        </p:nvSpPr>
        <p:spPr bwMode="auto">
          <a:xfrm>
            <a:off x="8686800" y="4027601"/>
            <a:ext cx="0" cy="22780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Line 23"/>
          <p:cNvSpPr>
            <a:spLocks noChangeShapeType="1"/>
          </p:cNvSpPr>
          <p:nvPr/>
        </p:nvSpPr>
        <p:spPr bwMode="auto">
          <a:xfrm>
            <a:off x="457200" y="4938826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31"/>
          <p:cNvSpPr>
            <a:spLocks noChangeShapeType="1"/>
          </p:cNvSpPr>
          <p:nvPr/>
        </p:nvSpPr>
        <p:spPr bwMode="auto">
          <a:xfrm>
            <a:off x="457200" y="5394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8" name="Line 38"/>
          <p:cNvSpPr>
            <a:spLocks noChangeShapeType="1"/>
          </p:cNvSpPr>
          <p:nvPr/>
        </p:nvSpPr>
        <p:spPr bwMode="auto">
          <a:xfrm>
            <a:off x="457200" y="5850051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9" name="Rectangle 49"/>
          <p:cNvSpPr>
            <a:spLocks noChangeArrowheads="1"/>
          </p:cNvSpPr>
          <p:nvPr/>
        </p:nvSpPr>
        <p:spPr bwMode="auto">
          <a:xfrm>
            <a:off x="5127171" y="968714"/>
            <a:ext cx="3254829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New Grammar from</a:t>
            </a:r>
          </a:p>
          <a:p>
            <a:r>
              <a:rPr lang="en-US" sz="2400" dirty="0"/>
              <a:t>TERM will be</a:t>
            </a:r>
          </a:p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r>
              <a:rPr lang="en-US" sz="2400" dirty="0"/>
              <a:t>:</a:t>
            </a:r>
          </a:p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BS | B</a:t>
            </a:r>
          </a:p>
          <a:p>
            <a:r>
              <a:rPr lang="en-US" sz="2400" dirty="0">
                <a:sym typeface="Wingdings" pitchFamily="2" charset="2"/>
              </a:rPr>
              <a:t>A 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aF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B  b</a:t>
            </a:r>
          </a:p>
          <a:p>
            <a:r>
              <a:rPr lang="en-US" sz="2400" dirty="0">
                <a:sym typeface="Wingdings" pitchFamily="2" charset="2"/>
              </a:rPr>
              <a:t>E 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BSA</a:t>
            </a:r>
          </a:p>
          <a:p>
            <a:r>
              <a:rPr lang="en-US" sz="2400" dirty="0">
                <a:sym typeface="Wingdings" pitchFamily="2" charset="2"/>
              </a:rPr>
              <a:t>F  </a:t>
            </a:r>
            <a:r>
              <a:rPr lang="en-US" sz="2400" dirty="0" err="1">
                <a:sym typeface="Wingdings" pitchFamily="2" charset="2"/>
              </a:rPr>
              <a:t>bB</a:t>
            </a:r>
            <a:r>
              <a:rPr lang="en-US" sz="2400" dirty="0">
                <a:sym typeface="Wingdings" pitchFamily="2" charset="2"/>
              </a:rPr>
              <a:t> |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629" y="436396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Satge-1 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Construction of the set of Variables that derive terminal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58D7-C6A5-4896-82B9-A464BCA7F99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3779"/>
            <a:ext cx="8153400" cy="431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016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56529-5C98-4614-86CA-847494CDDFA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8600" y="892629"/>
            <a:ext cx="25908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Original Grammar</a:t>
            </a:r>
          </a:p>
          <a:p>
            <a:r>
              <a:rPr lang="en-US" sz="2200" dirty="0"/>
              <a:t>S </a:t>
            </a:r>
            <a:r>
              <a:rPr lang="en-US" sz="2200" dirty="0">
                <a:sym typeface="Wingdings" pitchFamily="2" charset="2"/>
              </a:rPr>
              <a:t> AC | BS | B</a:t>
            </a:r>
          </a:p>
          <a:p>
            <a:r>
              <a:rPr lang="en-US" sz="2200" dirty="0">
                <a:sym typeface="Wingdings" pitchFamily="2" charset="2"/>
              </a:rPr>
              <a:t>A  </a:t>
            </a:r>
            <a:r>
              <a:rPr lang="en-US" sz="2200" dirty="0" err="1">
                <a:sym typeface="Wingdings" pitchFamily="2" charset="2"/>
              </a:rPr>
              <a:t>aA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dirty="0" err="1">
                <a:sym typeface="Wingdings" pitchFamily="2" charset="2"/>
              </a:rPr>
              <a:t>aF</a:t>
            </a:r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B  CF | b</a:t>
            </a:r>
          </a:p>
          <a:p>
            <a:r>
              <a:rPr lang="en-US" sz="2200" dirty="0">
                <a:sym typeface="Wingdings" pitchFamily="2" charset="2"/>
              </a:rPr>
              <a:t>C </a:t>
            </a:r>
            <a:r>
              <a:rPr lang="en-US" sz="2200" dirty="0" err="1">
                <a:sym typeface="Wingdings" pitchFamily="2" charset="2"/>
              </a:rPr>
              <a:t>cC</a:t>
            </a:r>
            <a:r>
              <a:rPr lang="en-US" sz="2200" dirty="0">
                <a:sym typeface="Wingdings" pitchFamily="2" charset="2"/>
              </a:rPr>
              <a:t> | D</a:t>
            </a:r>
          </a:p>
          <a:p>
            <a:r>
              <a:rPr lang="en-US" sz="2200" dirty="0">
                <a:sym typeface="Wingdings" pitchFamily="2" charset="2"/>
              </a:rPr>
              <a:t>D </a:t>
            </a:r>
            <a:r>
              <a:rPr lang="en-US" sz="2200" dirty="0" err="1">
                <a:sym typeface="Wingdings" pitchFamily="2" charset="2"/>
              </a:rPr>
              <a:t>aD</a:t>
            </a:r>
            <a:r>
              <a:rPr lang="en-US" sz="2200" dirty="0">
                <a:sym typeface="Wingdings" pitchFamily="2" charset="2"/>
              </a:rPr>
              <a:t> | BD | C</a:t>
            </a:r>
          </a:p>
          <a:p>
            <a:r>
              <a:rPr lang="en-US" sz="2200" dirty="0">
                <a:sym typeface="Wingdings" pitchFamily="2" charset="2"/>
              </a:rPr>
              <a:t>E  </a:t>
            </a:r>
            <a:r>
              <a:rPr lang="en-US" sz="2200" dirty="0" err="1">
                <a:sym typeface="Wingdings" pitchFamily="2" charset="2"/>
              </a:rPr>
              <a:t>aA</a:t>
            </a:r>
            <a:r>
              <a:rPr lang="en-US" sz="2200" dirty="0">
                <a:sym typeface="Wingdings" pitchFamily="2" charset="2"/>
              </a:rPr>
              <a:t> | BSA</a:t>
            </a:r>
          </a:p>
          <a:p>
            <a:r>
              <a:rPr lang="en-US" sz="2200" dirty="0">
                <a:sym typeface="Wingdings" pitchFamily="2" charset="2"/>
              </a:rPr>
              <a:t>F  </a:t>
            </a:r>
            <a:r>
              <a:rPr lang="en-US" sz="2200" dirty="0" err="1">
                <a:sym typeface="Wingdings" pitchFamily="2" charset="2"/>
              </a:rPr>
              <a:t>bB</a:t>
            </a:r>
            <a:r>
              <a:rPr lang="en-US" sz="2200" dirty="0">
                <a:sym typeface="Wingdings" pitchFamily="2" charset="2"/>
              </a:rPr>
              <a:t> | b</a:t>
            </a:r>
          </a:p>
        </p:txBody>
      </p:sp>
      <p:sp>
        <p:nvSpPr>
          <p:cNvPr id="174121" name="Rectangle 41"/>
          <p:cNvSpPr>
            <a:spLocks noChangeArrowheads="1"/>
          </p:cNvSpPr>
          <p:nvPr/>
        </p:nvSpPr>
        <p:spPr bwMode="auto">
          <a:xfrm>
            <a:off x="5943600" y="5640388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174119" name="Rectangle 39"/>
          <p:cNvSpPr>
            <a:spLocks noChangeArrowheads="1"/>
          </p:cNvSpPr>
          <p:nvPr/>
        </p:nvSpPr>
        <p:spPr bwMode="auto">
          <a:xfrm>
            <a:off x="3657600" y="5640388"/>
            <a:ext cx="22860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174117" name="Rectangle 37"/>
          <p:cNvSpPr>
            <a:spLocks noChangeArrowheads="1"/>
          </p:cNvSpPr>
          <p:nvPr/>
        </p:nvSpPr>
        <p:spPr bwMode="auto">
          <a:xfrm>
            <a:off x="457200" y="5640388"/>
            <a:ext cx="1288143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5943600" y="5184775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{B}</a:t>
            </a:r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3657600" y="5184775"/>
            <a:ext cx="22860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{S, B}</a:t>
            </a:r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457200" y="5184775"/>
            <a:ext cx="12954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2</a:t>
            </a: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5943600" y="4729163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{S}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3657600" y="4729163"/>
            <a:ext cx="22860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{S}</a:t>
            </a: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457200" y="4729163"/>
            <a:ext cx="12954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1</a:t>
            </a: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943600" y="4273550"/>
            <a:ext cx="27432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 }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657600" y="4114800"/>
            <a:ext cx="22860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i="1" dirty="0"/>
              <a:t>ᶲ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457200" y="4273550"/>
            <a:ext cx="1288143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0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943600" y="3817938"/>
            <a:ext cx="2743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/>
              <a:t>NEW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581400" y="3817938"/>
            <a:ext cx="23622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/>
              <a:t>PREV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57200" y="3817938"/>
            <a:ext cx="12954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Iteration</a:t>
            </a:r>
          </a:p>
        </p:txBody>
      </p:sp>
      <p:sp>
        <p:nvSpPr>
          <p:cNvPr id="62484" name="Line 12"/>
          <p:cNvSpPr>
            <a:spLocks noChangeShapeType="1"/>
          </p:cNvSpPr>
          <p:nvPr/>
        </p:nvSpPr>
        <p:spPr bwMode="auto">
          <a:xfrm>
            <a:off x="457200" y="3817938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13"/>
          <p:cNvSpPr>
            <a:spLocks noChangeShapeType="1"/>
          </p:cNvSpPr>
          <p:nvPr/>
        </p:nvSpPr>
        <p:spPr bwMode="auto">
          <a:xfrm>
            <a:off x="457200" y="4273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Line 14"/>
          <p:cNvSpPr>
            <a:spLocks noChangeShapeType="1"/>
          </p:cNvSpPr>
          <p:nvPr/>
        </p:nvSpPr>
        <p:spPr bwMode="auto">
          <a:xfrm>
            <a:off x="457200" y="60960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15"/>
          <p:cNvSpPr>
            <a:spLocks noChangeShapeType="1"/>
          </p:cNvSpPr>
          <p:nvPr/>
        </p:nvSpPr>
        <p:spPr bwMode="auto">
          <a:xfrm>
            <a:off x="457200" y="3817938"/>
            <a:ext cx="0" cy="22780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Line 16"/>
          <p:cNvSpPr>
            <a:spLocks noChangeShapeType="1"/>
          </p:cNvSpPr>
          <p:nvPr/>
        </p:nvSpPr>
        <p:spPr bwMode="auto">
          <a:xfrm>
            <a:off x="1745343" y="38179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Line 17"/>
          <p:cNvSpPr>
            <a:spLocks noChangeShapeType="1"/>
          </p:cNvSpPr>
          <p:nvPr/>
        </p:nvSpPr>
        <p:spPr bwMode="auto">
          <a:xfrm>
            <a:off x="5943600" y="38179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18"/>
          <p:cNvSpPr>
            <a:spLocks noChangeShapeType="1"/>
          </p:cNvSpPr>
          <p:nvPr/>
        </p:nvSpPr>
        <p:spPr bwMode="auto">
          <a:xfrm>
            <a:off x="8686800" y="3817938"/>
            <a:ext cx="0" cy="22780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Line 23"/>
          <p:cNvSpPr>
            <a:spLocks noChangeShapeType="1"/>
          </p:cNvSpPr>
          <p:nvPr/>
        </p:nvSpPr>
        <p:spPr bwMode="auto">
          <a:xfrm>
            <a:off x="457200" y="47291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31"/>
          <p:cNvSpPr>
            <a:spLocks noChangeShapeType="1"/>
          </p:cNvSpPr>
          <p:nvPr/>
        </p:nvSpPr>
        <p:spPr bwMode="auto">
          <a:xfrm>
            <a:off x="457200" y="518477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8" name="Line 38"/>
          <p:cNvSpPr>
            <a:spLocks noChangeShapeType="1"/>
          </p:cNvSpPr>
          <p:nvPr/>
        </p:nvSpPr>
        <p:spPr bwMode="auto">
          <a:xfrm>
            <a:off x="457200" y="56403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9" name="Rectangle 49"/>
          <p:cNvSpPr>
            <a:spLocks noChangeArrowheads="1"/>
          </p:cNvSpPr>
          <p:nvPr/>
        </p:nvSpPr>
        <p:spPr bwMode="auto">
          <a:xfrm>
            <a:off x="2819400" y="957420"/>
            <a:ext cx="29718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New Grammar from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TERM will be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G</a:t>
            </a:r>
            <a:r>
              <a:rPr lang="en-US" sz="2200" baseline="-25000" dirty="0">
                <a:solidFill>
                  <a:srgbClr val="0070C0"/>
                </a:solidFill>
              </a:rPr>
              <a:t>T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 </a:t>
            </a:r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BS | B</a:t>
            </a:r>
          </a:p>
          <a:p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A  </a:t>
            </a:r>
            <a:r>
              <a:rPr lang="en-US" sz="2200" dirty="0" err="1">
                <a:solidFill>
                  <a:srgbClr val="0070C0"/>
                </a:solidFill>
                <a:sym typeface="Wingdings" pitchFamily="2" charset="2"/>
              </a:rPr>
              <a:t>aA</a:t>
            </a:r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 | </a:t>
            </a:r>
            <a:r>
              <a:rPr lang="en-US" sz="2200" dirty="0" err="1">
                <a:solidFill>
                  <a:srgbClr val="0070C0"/>
                </a:solidFill>
                <a:sym typeface="Wingdings" pitchFamily="2" charset="2"/>
              </a:rPr>
              <a:t>aF</a:t>
            </a:r>
            <a:endParaRPr lang="en-US" sz="2200" dirty="0">
              <a:solidFill>
                <a:srgbClr val="0070C0"/>
              </a:solidFill>
              <a:sym typeface="Wingdings" pitchFamily="2" charset="2"/>
            </a:endParaRPr>
          </a:p>
          <a:p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B  b</a:t>
            </a:r>
          </a:p>
          <a:p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E  </a:t>
            </a:r>
            <a:r>
              <a:rPr lang="en-US" sz="2200" dirty="0" err="1">
                <a:solidFill>
                  <a:srgbClr val="0070C0"/>
                </a:solidFill>
                <a:sym typeface="Wingdings" pitchFamily="2" charset="2"/>
              </a:rPr>
              <a:t>aA</a:t>
            </a:r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 | BSA</a:t>
            </a:r>
          </a:p>
          <a:p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F  </a:t>
            </a:r>
            <a:r>
              <a:rPr lang="en-US" sz="2200" dirty="0" err="1">
                <a:solidFill>
                  <a:srgbClr val="0070C0"/>
                </a:solidFill>
                <a:sym typeface="Wingdings" pitchFamily="2" charset="2"/>
              </a:rPr>
              <a:t>bB</a:t>
            </a:r>
            <a:r>
              <a:rPr lang="en-US" sz="2200" dirty="0">
                <a:solidFill>
                  <a:srgbClr val="0070C0"/>
                </a:solidFill>
                <a:sym typeface="Wingdings" pitchFamily="2" charset="2"/>
              </a:rPr>
              <a:t> | b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581400" y="3817937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1752600" y="5640387"/>
            <a:ext cx="15240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752600" y="5184774"/>
            <a:ext cx="15240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{S, B}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52600" y="4729162"/>
            <a:ext cx="15240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{S, B}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752600" y="4273549"/>
            <a:ext cx="1524000" cy="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{S}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752600" y="3817937"/>
            <a:ext cx="1828800" cy="455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/>
              <a:t>REACH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5972628" y="971140"/>
            <a:ext cx="3171371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Final Grammar will be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</a:t>
            </a:r>
            <a:r>
              <a:rPr lang="en-US" sz="2400" baseline="-250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BS | B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   B 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33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Construction of the set of Reachable Variables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2362200" y="76423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174114" grpId="0"/>
      <p:bldP spid="174112" grpId="0"/>
      <p:bldP spid="174110" grpId="0"/>
      <p:bldP spid="174106" grpId="0"/>
      <p:bldP spid="174104" grpId="0"/>
      <p:bldP spid="174102" grpId="0"/>
      <p:bldP spid="174091" grpId="0"/>
      <p:bldP spid="174090" grpId="0"/>
      <p:bldP spid="174089" grpId="0"/>
      <p:bldP spid="174088" grpId="0"/>
      <p:bldP spid="174087" grpId="0"/>
      <p:bldP spid="174086" grpId="0"/>
      <p:bldP spid="62484" grpId="0" animBg="1"/>
      <p:bldP spid="62485" grpId="0" animBg="1"/>
      <p:bldP spid="62491" grpId="0" animBg="1"/>
      <p:bldP spid="62492" grpId="0" animBg="1"/>
      <p:bldP spid="174118" grpId="0" animBg="1"/>
      <p:bldP spid="174129" grpId="0"/>
      <p:bldP spid="33" grpId="0"/>
      <p:bldP spid="34" grpId="0"/>
      <p:bldP spid="35" grpId="0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7076AD-3CD7-4A51-8264-9DCA6499A6C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Removing All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200" b="1" dirty="0">
                <a:solidFill>
                  <a:srgbClr val="FF3300"/>
                </a:solidFill>
              </a:rPr>
              <a:t>Step 0:</a:t>
            </a:r>
            <a:r>
              <a:rPr lang="en-US" dirty="0"/>
              <a:t>  Adding a new start symbol by S</a:t>
            </a:r>
            <a:r>
              <a:rPr lang="en-US" baseline="-25000" dirty="0"/>
              <a:t>0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S        </a:t>
            </a:r>
            <a:r>
              <a:rPr lang="en-US" dirty="0"/>
              <a:t>if the original start symbol ‘S’ is recursive.</a:t>
            </a:r>
            <a:endParaRPr lang="en-US" baseline="-25000" dirty="0"/>
          </a:p>
          <a:p>
            <a:pPr eaLnBrk="1" hangingPunct="1"/>
            <a:r>
              <a:rPr lang="en-US" sz="3200" b="1" dirty="0">
                <a:solidFill>
                  <a:srgbClr val="FF3300"/>
                </a:solidFill>
              </a:rPr>
              <a:t>Step 1:</a:t>
            </a:r>
            <a:r>
              <a:rPr lang="en-US" dirty="0"/>
              <a:t>  Remove Nullable Variables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3200" b="1" dirty="0">
                <a:solidFill>
                  <a:srgbClr val="FF3300"/>
                </a:solidFill>
              </a:rPr>
              <a:t>Step 2:</a:t>
            </a:r>
            <a:r>
              <a:rPr lang="en-US" dirty="0"/>
              <a:t>  Remove Unit-Productions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3200" b="1" dirty="0">
                <a:solidFill>
                  <a:srgbClr val="FF3300"/>
                </a:solidFill>
              </a:rPr>
              <a:t>Step 3:</a:t>
            </a:r>
            <a:r>
              <a:rPr lang="en-US" dirty="0"/>
              <a:t>  Remove Useless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42C8F-99EF-4C80-B620-85E8BE73E6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9" name="Text Box 2"/>
          <p:cNvSpPr txBox="1">
            <a:spLocks noChangeArrowheads="1"/>
          </p:cNvSpPr>
          <p:nvPr/>
        </p:nvSpPr>
        <p:spPr bwMode="auto">
          <a:xfrm>
            <a:off x="169862" y="803276"/>
            <a:ext cx="2251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In general: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96518"/>
              </p:ext>
            </p:extLst>
          </p:nvPr>
        </p:nvGraphicFramePr>
        <p:xfrm>
          <a:off x="2652712" y="685800"/>
          <a:ext cx="1854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4" imgW="1854000" imgH="2057400" progId="Equation.3">
                  <p:embed/>
                </p:oleObj>
              </mc:Choice>
              <mc:Fallback>
                <p:oleObj name="Equation" r:id="rId4" imgW="18540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2" y="685800"/>
                        <a:ext cx="18542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4"/>
          <p:cNvSpPr>
            <a:spLocks noChangeArrowheads="1"/>
          </p:cNvSpPr>
          <p:nvPr/>
        </p:nvSpPr>
        <p:spPr bwMode="auto">
          <a:xfrm>
            <a:off x="12954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 </a:t>
            </a:r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286000" y="5562600"/>
          <a:ext cx="298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6" imgW="2984400" imgH="571320" progId="Equation.3">
                  <p:embed/>
                </p:oleObj>
              </mc:Choice>
              <mc:Fallback>
                <p:oleObj name="Equation" r:id="rId6" imgW="2984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2984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6324600" y="5181600"/>
            <a:ext cx="20875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819400" y="363061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8" imgW="1485720" imgH="571320" progId="Equation.3">
                  <p:embed/>
                </p:oleObj>
              </mc:Choice>
              <mc:Fallback>
                <p:oleObj name="Equation" r:id="rId8" imgW="14857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30613"/>
                        <a:ext cx="1485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03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1"/>
            <a:ext cx="7772400" cy="2057400"/>
          </a:xfrm>
        </p:spPr>
        <p:txBody>
          <a:bodyPr/>
          <a:lstStyle/>
          <a:p>
            <a:pPr eaLnBrk="1" hangingPunct="1"/>
            <a:r>
              <a:rPr lang="en-US" dirty="0"/>
              <a:t>Context Free Grammars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Killing </a:t>
            </a:r>
            <a:r>
              <a:rPr lang="el-GR" dirty="0">
                <a:solidFill>
                  <a:srgbClr val="FF000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184231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CC7AE-7B7B-4A54-A063-4DFF64041F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Killing </a:t>
            </a:r>
            <a:r>
              <a:rPr lang="el-GR" sz="3200" dirty="0">
                <a:cs typeface="Arial" charset="0"/>
              </a:rPr>
              <a:t>λ</a:t>
            </a:r>
            <a:r>
              <a:rPr lang="en-US" sz="3200" dirty="0">
                <a:cs typeface="Arial" charset="0"/>
              </a:rPr>
              <a:t>-Productions</a:t>
            </a:r>
            <a:endParaRPr lang="el-GR" sz="3200" dirty="0">
              <a:cs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876800"/>
          </a:xfrm>
        </p:spPr>
        <p:txBody>
          <a:bodyPr/>
          <a:lstStyle/>
          <a:p>
            <a:pPr eaLnBrk="1" hangingPunct="1">
              <a:buNone/>
            </a:pPr>
            <a:r>
              <a:rPr lang="el-GR" dirty="0">
                <a:solidFill>
                  <a:srgbClr val="FF000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-Productions are undesirable.</a:t>
            </a:r>
          </a:p>
          <a:p>
            <a:pPr eaLnBrk="1" hangingPunct="1">
              <a:buFontTx/>
              <a:buNone/>
            </a:pPr>
            <a:r>
              <a:rPr lang="en-US" dirty="0">
                <a:cs typeface="Arial" charset="0"/>
              </a:rPr>
              <a:t>In a given CFG, we call a non-terminal N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nullable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  <a:cs typeface="Arial" charset="0"/>
              </a:rPr>
              <a:t>if there is a production N </a:t>
            </a:r>
            <a:r>
              <a:rPr lang="en-US" dirty="0">
                <a:solidFill>
                  <a:srgbClr val="7030A0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l-GR" dirty="0">
                <a:solidFill>
                  <a:srgbClr val="7030A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7030A0"/>
                </a:solidFill>
                <a:cs typeface="Arial" charset="0"/>
              </a:rPr>
              <a:t>, </a:t>
            </a:r>
            <a:r>
              <a:rPr lang="en-US" dirty="0">
                <a:cs typeface="Arial" charset="0"/>
              </a:rPr>
              <a:t>or </a:t>
            </a:r>
          </a:p>
          <a:p>
            <a:pPr eaLnBrk="1" hangingPunct="1"/>
            <a:r>
              <a:rPr lang="en-US" dirty="0">
                <a:cs typeface="Arial" charset="0"/>
              </a:rPr>
              <a:t>there is a derivation that starts at N and lead to a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dirty="0">
                <a:cs typeface="Arial" charset="0"/>
              </a:rPr>
              <a:t>		N </a:t>
            </a:r>
            <a:r>
              <a:rPr lang="en-US" dirty="0">
                <a:cs typeface="Arial" charset="0"/>
                <a:sym typeface="Wingdings" pitchFamily="2" charset="2"/>
              </a:rPr>
              <a:t> ……… </a:t>
            </a:r>
            <a:r>
              <a:rPr lang="el-GR" dirty="0">
                <a:cs typeface="Arial" charset="0"/>
              </a:rPr>
              <a:t> λ</a:t>
            </a:r>
            <a:r>
              <a:rPr lang="en-US" dirty="0">
                <a:cs typeface="Arial" charset="0"/>
                <a:sym typeface="Wingdings" pitchFamily="2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7030A0"/>
                </a:solidFill>
                <a:cs typeface="Arial" charset="0"/>
              </a:rPr>
              <a:t>We can replace </a:t>
            </a:r>
            <a:r>
              <a:rPr lang="el-GR" dirty="0">
                <a:solidFill>
                  <a:srgbClr val="7030A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7030A0"/>
                </a:solidFill>
                <a:cs typeface="Arial" charset="0"/>
              </a:rPr>
              <a:t>-production with appropriate non-</a:t>
            </a:r>
            <a:r>
              <a:rPr lang="el-GR" dirty="0">
                <a:solidFill>
                  <a:srgbClr val="7030A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7030A0"/>
                </a:solidFill>
                <a:cs typeface="Arial" charset="0"/>
              </a:rPr>
              <a:t> productions.</a:t>
            </a:r>
          </a:p>
          <a:p>
            <a:pPr eaLnBrk="1" hangingPunct="1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3120B-07AA-46BF-A345-0BC85A3031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Theorem 23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51816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2400" dirty="0"/>
              <a:t>If L is CFL generated by a CFG having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-productions, then there is a different CFG that has no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 and still generates either the whole language L (if L does not include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) or else generate the language of all the words in L other than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rgbClr val="7030A0"/>
                </a:solidFill>
                <a:cs typeface="Arial" charset="0"/>
              </a:rPr>
              <a:t>Proof by Construction (Replacement Rule):</a:t>
            </a:r>
          </a:p>
          <a:p>
            <a:pPr marL="933450" lvl="1" indent="-4191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>
                <a:cs typeface="Arial" charset="0"/>
              </a:rPr>
              <a:t>Workout the Nullable Non-terminal</a:t>
            </a:r>
          </a:p>
          <a:p>
            <a:pPr marL="933450" lvl="1" indent="-4191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>
                <a:cs typeface="Arial" charset="0"/>
              </a:rPr>
              <a:t>Delete all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-Productions.</a:t>
            </a:r>
          </a:p>
          <a:p>
            <a:pPr marL="933450" lvl="1" indent="-4191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>
                <a:cs typeface="Arial" charset="0"/>
              </a:rPr>
              <a:t>Add the following productions:</a:t>
            </a:r>
          </a:p>
          <a:p>
            <a:pPr marL="92075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70C0"/>
                </a:solidFill>
                <a:cs typeface="Arial" charset="0"/>
              </a:rPr>
              <a:t>For every production of the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old string </a:t>
            </a:r>
            <a:r>
              <a:rPr lang="en-US" sz="2400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Add new production of the form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X  .., </a:t>
            </a:r>
            <a:r>
              <a:rPr lang="en-US" sz="2400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where right side will</a:t>
            </a:r>
          </a:p>
          <a:p>
            <a:pPr marL="920750" indent="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account for every modification of the old string that can be formed by deleting all possible subsets of nullable </a:t>
            </a:r>
            <a:r>
              <a:rPr lang="en-US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non-Terminals, except that we do not allow X  </a:t>
            </a:r>
            <a:r>
              <a:rPr lang="el-GR" dirty="0">
                <a:solidFill>
                  <a:srgbClr val="0070C0"/>
                </a:solidFill>
                <a:cs typeface="Arial" charset="0"/>
              </a:rPr>
              <a:t>λ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, to be formed if all the character in old string are nullable</a:t>
            </a:r>
            <a:r>
              <a:rPr lang="en-US" dirty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8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3120B-07AA-46BF-A345-0BC85A3031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Delete all the Null productions and add new productions e.g.</a:t>
            </a:r>
          </a:p>
          <a:p>
            <a:r>
              <a:rPr lang="en-US" sz="2400" dirty="0"/>
              <a:t>consider the productions of a certain CFG X → </a:t>
            </a:r>
            <a:r>
              <a:rPr lang="en-US" sz="2400" dirty="0" err="1"/>
              <a:t>aNbNa</a:t>
            </a:r>
            <a:r>
              <a:rPr lang="en-US" sz="2400" dirty="0"/>
              <a:t>, N → </a:t>
            </a:r>
            <a:r>
              <a:rPr lang="el-GR" sz="2400" dirty="0"/>
              <a:t>λ</a:t>
            </a:r>
            <a:r>
              <a:rPr lang="en-US" sz="2400" dirty="0"/>
              <a:t>, delete the production N → </a:t>
            </a:r>
            <a:r>
              <a:rPr lang="el-GR" sz="2400" dirty="0"/>
              <a:t>λ</a:t>
            </a:r>
            <a:r>
              <a:rPr lang="en-US" sz="2400" dirty="0"/>
              <a:t> and using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production X → </a:t>
            </a:r>
            <a:r>
              <a:rPr lang="en-US" sz="2400" dirty="0" err="1">
                <a:solidFill>
                  <a:srgbClr val="FF0000"/>
                </a:solidFill>
              </a:rPr>
              <a:t>aNbNa</a:t>
            </a:r>
            <a:r>
              <a:rPr lang="en-US" sz="2400" dirty="0">
                <a:solidFill>
                  <a:srgbClr val="FF0000"/>
                </a:solidFill>
              </a:rPr>
              <a:t>, add the new productions           </a:t>
            </a:r>
            <a:r>
              <a:rPr lang="en-US" sz="2400" dirty="0">
                <a:solidFill>
                  <a:srgbClr val="002060"/>
                </a:solidFill>
              </a:rPr>
              <a:t>X → </a:t>
            </a:r>
            <a:r>
              <a:rPr lang="en-US" sz="2400" dirty="0" err="1">
                <a:solidFill>
                  <a:srgbClr val="002060"/>
                </a:solidFill>
              </a:rPr>
              <a:t>aNba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X → </a:t>
            </a:r>
            <a:r>
              <a:rPr lang="en-US" sz="2400" dirty="0" err="1">
                <a:solidFill>
                  <a:srgbClr val="002060"/>
                </a:solidFill>
              </a:rPr>
              <a:t>abNa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>
                <a:solidFill>
                  <a:srgbClr val="002060"/>
                </a:solidFill>
              </a:rPr>
              <a:t>X → aba</a:t>
            </a:r>
          </a:p>
          <a:p>
            <a:r>
              <a:rPr lang="en-US" sz="2400" dirty="0"/>
              <a:t>Thus the new CFG will contain the productions </a:t>
            </a:r>
          </a:p>
          <a:p>
            <a:pPr>
              <a:buNone/>
            </a:pPr>
            <a:r>
              <a:rPr lang="en-US" sz="2400" dirty="0"/>
              <a:t>	X → </a:t>
            </a:r>
            <a:r>
              <a:rPr lang="en-US" sz="2400" dirty="0" err="1"/>
              <a:t>aNba</a:t>
            </a:r>
            <a:r>
              <a:rPr lang="en-US" sz="2400" dirty="0"/>
              <a:t> | </a:t>
            </a:r>
            <a:r>
              <a:rPr lang="en-US" sz="2400" dirty="0" err="1"/>
              <a:t>abNa</a:t>
            </a:r>
            <a:r>
              <a:rPr lang="en-US" sz="2400" dirty="0"/>
              <a:t> | aba | </a:t>
            </a:r>
            <a:r>
              <a:rPr lang="en-US" sz="2400" dirty="0" err="1"/>
              <a:t>aNbNa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Note: It is to be noted that X → </a:t>
            </a:r>
            <a:r>
              <a:rPr lang="en-US" sz="2400" dirty="0" err="1">
                <a:solidFill>
                  <a:srgbClr val="FF0000"/>
                </a:solidFill>
              </a:rPr>
              <a:t>aNbNa</a:t>
            </a:r>
            <a:r>
              <a:rPr lang="en-US" sz="2400" dirty="0">
                <a:solidFill>
                  <a:srgbClr val="FF0000"/>
                </a:solidFill>
              </a:rPr>
              <a:t> will still be included in the new CFG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theme/theme1.xml><?xml version="1.0" encoding="utf-8"?>
<a:theme xmlns:a="http://schemas.openxmlformats.org/drawingml/2006/main" name="1_Lectures">
  <a:themeElements>
    <a:clrScheme name="1_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Finite Automata</Template>
  <TotalTime>25406</TotalTime>
  <Words>1452</Words>
  <Application>Microsoft Office PowerPoint</Application>
  <PresentationFormat>On-screen Show (4:3)</PresentationFormat>
  <Paragraphs>415</Paragraphs>
  <Slides>44</Slides>
  <Notes>36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Comic Sans MS</vt:lpstr>
      <vt:lpstr>Wingdings</vt:lpstr>
      <vt:lpstr>1_Lectures</vt:lpstr>
      <vt:lpstr>Equation</vt:lpstr>
      <vt:lpstr>Simplification of   Context Free Grammars</vt:lpstr>
      <vt:lpstr>Simplification of CFGs</vt:lpstr>
      <vt:lpstr>A Substitution Rule</vt:lpstr>
      <vt:lpstr>PowerPoint Presentation</vt:lpstr>
      <vt:lpstr>PowerPoint Presentation</vt:lpstr>
      <vt:lpstr>Context Free Grammars  Killing λ-Productions</vt:lpstr>
      <vt:lpstr>Killing λ-Productions</vt:lpstr>
      <vt:lpstr>Theorem 23</vt:lpstr>
      <vt:lpstr>PowerPoint Presentation</vt:lpstr>
      <vt:lpstr>Nullable Variables</vt:lpstr>
      <vt:lpstr>PowerPoint Presentation</vt:lpstr>
      <vt:lpstr>Example</vt:lpstr>
      <vt:lpstr>Example</vt:lpstr>
      <vt:lpstr>Example</vt:lpstr>
      <vt:lpstr>Example Contd.</vt:lpstr>
      <vt:lpstr>Context Free Grammars  Killing Unit Productions</vt:lpstr>
      <vt:lpstr>Killing unit-productions</vt:lpstr>
      <vt:lpstr>Proof of Theorem 24</vt:lpstr>
      <vt:lpstr>Example</vt:lpstr>
      <vt:lpstr>Example contd.</vt:lpstr>
      <vt:lpstr>Unit-Productions</vt:lpstr>
      <vt:lpstr>PowerPoint Presentation</vt:lpstr>
      <vt:lpstr>PowerPoint Presentation</vt:lpstr>
      <vt:lpstr>PowerPoint Presentation</vt:lpstr>
      <vt:lpstr>PowerPoint Presentation</vt:lpstr>
      <vt:lpstr>Useless Symbols</vt:lpstr>
      <vt:lpstr>Algorithm to remove useless symbols</vt:lpstr>
      <vt:lpstr>Example</vt:lpstr>
      <vt:lpstr>Example</vt:lpstr>
      <vt:lpstr>Useless Productions</vt:lpstr>
      <vt:lpstr>PowerPoint Presentation</vt:lpstr>
      <vt:lpstr>PowerPoint Presentation</vt:lpstr>
      <vt:lpstr>PowerPoint Presentation</vt:lpstr>
      <vt:lpstr>Removing Useless Productions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Removing All</vt:lpstr>
    </vt:vector>
  </TitlesOfParts>
  <Company>FAST-NU, Islamabad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</dc:title>
  <dc:creator>Muhammad Amjad Iqbal</dc:creator>
  <cp:lastModifiedBy>Faryal F. Saud</cp:lastModifiedBy>
  <cp:revision>440</cp:revision>
  <dcterms:created xsi:type="dcterms:W3CDTF">2008-09-14T08:51:51Z</dcterms:created>
  <dcterms:modified xsi:type="dcterms:W3CDTF">2018-10-12T08:04:32Z</dcterms:modified>
</cp:coreProperties>
</file>