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7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7" r:id="rId11"/>
    <p:sldId id="259" r:id="rId12"/>
    <p:sldId id="260" r:id="rId13"/>
    <p:sldId id="262" r:id="rId14"/>
    <p:sldId id="26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0929"/>
  </p:normalViewPr>
  <p:slideViewPr>
    <p:cSldViewPr>
      <p:cViewPr varScale="1">
        <p:scale>
          <a:sx n="66" d="100"/>
          <a:sy n="66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DA2E32-29A4-41F9-B88D-3D186B213E72}" type="datetimeFigureOut">
              <a:rPr lang="en-US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59716B-1C39-4DD4-8470-8E434B165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7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op-down_parsin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BACDC0-C468-4017-94ED-9CA23F768D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57B3F3-A925-4BB8-89B1-674523ECF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FBED1-AB74-4C42-ADDD-D6508B49EE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7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D2B5FA-0DCB-4C03-847F-5A2CF424D6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3C9413-3AB0-4CD8-8FA5-872691A05B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CC2499-EEDF-4383-9F9C-8015034DCE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AD23D8-BF57-4446-AB7F-B2C4622BB7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2AF91D-6941-488B-85B5-9E8A924529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1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DE6DCA-FACF-4021-88D6-81D5A7B35D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0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1B167-BB68-4323-843D-A61582ED45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2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E559BE-6FED-42A1-BC52-313E18C8CA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1D01A-1F78-4F30-8257-4368CE2FAE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83586F-FFBC-4DC5-BB40-AB68E59C18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8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2FF6D4-F669-47BE-8214-EB2938FA47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B2C66A-FCB4-4D31-8E8B-FE6446298B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275451-DD04-4D26-8FB4-4841A52281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6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F97E55-09DB-4A53-90FC-F04861ABBC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0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3B392A-717F-461B-9368-904D178C9AB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2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BA4EAA-32F1-490E-A61F-5F72A41A3E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0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D4E5B8-2649-44A1-8C4A-0B6F8A61FCF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0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86D6E7-2015-4850-B4A1-509E9E0A6D7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2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64A4F6-4036-42A0-949B-E131F3D37B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1B6A0-D846-4AFB-A681-8DFA34F959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09ABDF-F901-4CFA-8209-3D43744F598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002B6E-9596-4C86-B871-6EFC01BAB44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E12D440-4232-44BE-B13F-D208A561EF68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31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70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DD8C35-4D3B-400F-A61E-CBA16088DD6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06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BDA22C4-5004-4124-AB21-438C06FA3658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32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07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3667BC-98F4-46AC-AD3B-5B0F083CC39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Given a grammar in GNF and a derivable string in the grammar with length </a:t>
            </a:r>
            <a:r>
              <a:rPr lang="en-US" altLang="en-US" i="1" dirty="0">
                <a:latin typeface="Arial" panose="020B0604020202020204" pitchFamily="34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, any </a:t>
            </a:r>
            <a:r>
              <a:rPr lang="en-US" altLang="en-US" dirty="0">
                <a:latin typeface="Arial" panose="020B0604020202020204" pitchFamily="34" charset="0"/>
                <a:hlinkClick r:id="rId3" tooltip="Top-down parsing"/>
              </a:rPr>
              <a:t>top-down parser</a:t>
            </a:r>
            <a:r>
              <a:rPr lang="en-US" altLang="en-US" dirty="0">
                <a:latin typeface="Arial" panose="020B0604020202020204" pitchFamily="34" charset="0"/>
              </a:rPr>
              <a:t> will halt at depth </a:t>
            </a:r>
            <a:r>
              <a:rPr lang="en-US" altLang="en-US" i="1" dirty="0">
                <a:latin typeface="Arial" panose="020B0604020202020204" pitchFamily="34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2D62973-9C8B-4217-8141-911D371BF558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33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13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C79918-9BB9-4B6B-A61F-9E958D189E71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94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461D9-352A-4807-B74E-85285138E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FB06D-B4FB-40DD-B236-B055EB3750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F3FB2-E19E-4A4D-B90A-B661EBCE53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3C435A-645F-4DCE-A00C-4A83AE842C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DEB4D-1F91-4F5B-BB66-DF9CBC0D1B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4F8979-CA83-46C5-8D65-A0E7541990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5359-7EFF-436D-8162-D95334C43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D0AD-073C-41B2-8C02-68963F965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E6EFD-964F-4FC4-98CC-576400AF5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1DAB-F90C-4FB3-94A7-5F01F499F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9472-042D-4749-9EDC-50E02B9CC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29A95-0A73-4ED4-AA51-23A4819AB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1D88D-FBE8-4275-A996-EDC9C575E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B08DC-EB58-4A9F-9B5F-3EBCE0B0B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63532-A569-4C64-889C-0FE7D9CB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6A606-5819-4CF9-899C-B2991DB41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3A7CF-F537-482E-AD87-57C7BCD8E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957388-66AD-46EC-967B-D3C4FCFB4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Greibach Normal Form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of a Chomsky normal form grammar to Greibach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44885-A80E-4E7F-865D-62F3F9F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E5359-7EFF-436D-8162-D95334C438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dirty="0"/>
              <a:t>Convert from Chomsky to Greibach in two steps:</a:t>
            </a:r>
          </a:p>
          <a:p>
            <a:pPr marL="660400" indent="-660400" eaLnBrk="1" hangingPunct="1">
              <a:buFontTx/>
              <a:buAutoNum type="arabicPeriod"/>
            </a:pPr>
            <a:r>
              <a:rPr lang="en-US" dirty="0"/>
              <a:t>From Chomsky to intermediate grammar</a:t>
            </a:r>
          </a:p>
          <a:p>
            <a:pPr marL="1035050" lvl="1" indent="-577850" eaLnBrk="1" hangingPunct="1">
              <a:buFontTx/>
              <a:buAutoNum type="alphaLcPeriod"/>
            </a:pPr>
            <a:r>
              <a:rPr lang="en-US" dirty="0"/>
              <a:t>Eliminate direct left recursion</a:t>
            </a:r>
          </a:p>
          <a:p>
            <a:pPr marL="1035050" lvl="1" indent="-577850" eaLnBrk="1" hangingPunct="1">
              <a:buFontTx/>
              <a:buAutoNum type="alphaLcPeriod"/>
            </a:pPr>
            <a:r>
              <a:rPr lang="en-US" dirty="0"/>
              <a:t>Use </a:t>
            </a: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 err="1">
                <a:sym typeface="Symbol" pitchFamily="18" charset="2"/>
              </a:rPr>
              <a:t>uBv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rules t</a:t>
            </a:r>
            <a:r>
              <a:rPr lang="en-US" dirty="0"/>
              <a:t>ransformations to improve references (explained later)</a:t>
            </a:r>
          </a:p>
          <a:p>
            <a:pPr marL="660400" indent="-660400" eaLnBrk="1" hangingPunct="1">
              <a:buFontTx/>
              <a:buAutoNum type="arabicPeriod"/>
            </a:pPr>
            <a:r>
              <a:rPr lang="en-US" dirty="0"/>
              <a:t>From intermediate grammar into Greibach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56176-054D-43AE-B232-C3084936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Eliminate direct left recursion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dirty="0"/>
              <a:t>Before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u="sng" dirty="0">
                <a:sym typeface="Symbol" pitchFamily="18" charset="2"/>
              </a:rPr>
              <a:t>a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>
                <a:sym typeface="Symbol" pitchFamily="18" charset="2"/>
              </a:rPr>
              <a:t>b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After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i="1" dirty="0" err="1">
                <a:sym typeface="Symbol" pitchFamily="18" charset="2"/>
              </a:rPr>
              <a:t>b</a:t>
            </a:r>
            <a:r>
              <a:rPr lang="en-US" i="1" dirty="0" err="1">
                <a:sym typeface="Symbol" pitchFamily="18" charset="2"/>
              </a:rPr>
              <a:t>Z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>
                <a:sym typeface="Symbol" pitchFamily="18" charset="2"/>
              </a:rPr>
              <a:t>b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Z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u="sng" dirty="0" err="1">
                <a:sym typeface="Symbol" pitchFamily="18" charset="2"/>
              </a:rPr>
              <a:t>a</a:t>
            </a:r>
            <a:r>
              <a:rPr lang="en-US" i="1" dirty="0" err="1">
                <a:sym typeface="Symbol" pitchFamily="18" charset="2"/>
              </a:rPr>
              <a:t>Z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u="sng" dirty="0">
                <a:sym typeface="Symbol" pitchFamily="18" charset="2"/>
              </a:rPr>
              <a:t>a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Remove the rule with direct left recursion, and create a new one with recursion on the right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 flipH="1">
            <a:off x="21336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 flipH="1">
            <a:off x="26670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1F97A-1D61-42C6-ADB3-4317EEC7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Eliminate direct left recursion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dirty="0"/>
              <a:t>Before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u="sng" dirty="0">
                <a:sym typeface="Symbol" pitchFamily="18" charset="2"/>
              </a:rPr>
              <a:t>a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u="sng" dirty="0">
                <a:sym typeface="Symbol" pitchFamily="18" charset="2"/>
              </a:rPr>
              <a:t>b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>
                <a:sym typeface="Symbol" pitchFamily="18" charset="2"/>
              </a:rPr>
              <a:t>b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>
                <a:sym typeface="Symbol" pitchFamily="18" charset="2"/>
              </a:rPr>
              <a:t>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After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b="1" i="1" dirty="0" err="1">
                <a:sym typeface="Symbol" pitchFamily="18" charset="2"/>
              </a:rPr>
              <a:t>b</a:t>
            </a:r>
            <a:r>
              <a:rPr lang="en-US" i="1" u="sng" dirty="0" err="1">
                <a:sym typeface="Symbol" pitchFamily="18" charset="2"/>
              </a:rPr>
              <a:t>Z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 err="1">
                <a:sym typeface="Symbol" pitchFamily="18" charset="2"/>
              </a:rPr>
              <a:t>c</a:t>
            </a:r>
            <a:r>
              <a:rPr lang="en-US" i="1" u="sng" dirty="0" err="1">
                <a:sym typeface="Symbol" pitchFamily="18" charset="2"/>
              </a:rPr>
              <a:t>Z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>
                <a:sym typeface="Symbol" pitchFamily="18" charset="2"/>
              </a:rPr>
              <a:t>b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b="1" i="1" dirty="0">
                <a:sym typeface="Symbol" pitchFamily="18" charset="2"/>
              </a:rPr>
              <a:t>c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i="1" dirty="0"/>
              <a:t>Z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u="sng" dirty="0" err="1">
                <a:sym typeface="Symbol" pitchFamily="18" charset="2"/>
              </a:rPr>
              <a:t>a</a:t>
            </a:r>
            <a:r>
              <a:rPr lang="en-US" i="1" dirty="0" err="1">
                <a:sym typeface="Symbol" pitchFamily="18" charset="2"/>
              </a:rPr>
              <a:t>Z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u="sng" dirty="0" err="1">
                <a:sym typeface="Symbol" pitchFamily="18" charset="2"/>
              </a:rPr>
              <a:t>b</a:t>
            </a:r>
            <a:r>
              <a:rPr lang="en-US" i="1" dirty="0" err="1">
                <a:sym typeface="Symbol" pitchFamily="18" charset="2"/>
              </a:rPr>
              <a:t>Z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u="sng" dirty="0">
                <a:sym typeface="Symbol" pitchFamily="18" charset="2"/>
              </a:rPr>
              <a:t>a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i="1" u="sng" dirty="0">
                <a:sym typeface="Symbol" pitchFamily="18" charset="2"/>
              </a:rPr>
              <a:t>b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Remove the rules with direct left recursion, and create new ones with recursion on the right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2209800" y="2895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2895600" y="2895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335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3733800" y="2895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FD280F-558A-4753-9A4A-5CB3DA5F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70C0"/>
                </a:solidFill>
              </a:rPr>
              <a:t>Substitution Rule</a:t>
            </a:r>
            <a:br>
              <a:rPr lang="en-US">
                <a:solidFill>
                  <a:srgbClr val="0070C0"/>
                </a:solidFill>
              </a:rPr>
            </a:br>
            <a:r>
              <a:rPr lang="en-US" sz="3600">
                <a:solidFill>
                  <a:srgbClr val="7030A0"/>
                </a:solidFill>
              </a:rPr>
              <a:t>Transform </a:t>
            </a:r>
            <a:r>
              <a:rPr lang="en-US" sz="3600" i="1">
                <a:solidFill>
                  <a:srgbClr val="7030A0"/>
                </a:solidFill>
              </a:rPr>
              <a:t>A </a:t>
            </a:r>
            <a:r>
              <a:rPr lang="en-US" sz="3600">
                <a:solidFill>
                  <a:srgbClr val="7030A0"/>
                </a:solidFill>
                <a:sym typeface="Symbol" pitchFamily="18" charset="2"/>
              </a:rPr>
              <a:t> </a:t>
            </a:r>
            <a:r>
              <a:rPr lang="en-US" sz="3600" i="1">
                <a:solidFill>
                  <a:srgbClr val="7030A0"/>
                </a:solidFill>
                <a:sym typeface="Symbol" pitchFamily="18" charset="2"/>
              </a:rPr>
              <a:t>uBv </a:t>
            </a:r>
            <a:r>
              <a:rPr lang="en-US" sz="3600">
                <a:solidFill>
                  <a:srgbClr val="7030A0"/>
                </a:solidFill>
                <a:sym typeface="Symbol" pitchFamily="18" charset="2"/>
              </a:rPr>
              <a:t>rules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Before</a:t>
            </a:r>
          </a:p>
          <a:p>
            <a:pPr lvl="1" eaLnBrk="1" hangingPunct="1">
              <a:buFontTx/>
              <a:buNone/>
            </a:pP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uBb</a:t>
            </a:r>
          </a:p>
          <a:p>
            <a:pPr lvl="1" eaLnBrk="1" hangingPunct="1">
              <a:buFontTx/>
              <a:buNone/>
            </a:pPr>
            <a:r>
              <a:rPr lang="en-US" i="1"/>
              <a:t>B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w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w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|…| w</a:t>
            </a:r>
            <a:r>
              <a:rPr lang="en-US" i="1" baseline="-25000">
                <a:sym typeface="Symbol" pitchFamily="18" charset="2"/>
              </a:rPr>
              <a:t>n</a:t>
            </a:r>
          </a:p>
          <a:p>
            <a:pPr eaLnBrk="1" hangingPunct="1"/>
            <a:r>
              <a:rPr lang="en-US">
                <a:sym typeface="Symbol" pitchFamily="18" charset="2"/>
              </a:rPr>
              <a:t>After</a:t>
            </a:r>
          </a:p>
          <a:p>
            <a:pPr lvl="1" eaLnBrk="1" hangingPunct="1">
              <a:buFontTx/>
              <a:buNone/>
            </a:pPr>
            <a:r>
              <a:rPr lang="en-US"/>
              <a:t>Add</a:t>
            </a:r>
            <a:r>
              <a:rPr lang="en-US" i="1"/>
              <a:t> 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uw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b | uw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b |…| uw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Delete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FF0000"/>
                </a:solidFill>
              </a:rPr>
              <a:t>A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uBb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48496-FCF2-4B5D-885E-DA5CDB9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Conversion: Step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/>
              <a:t>Goal: construct intermediate grammar in this format</a:t>
            </a:r>
          </a:p>
          <a:p>
            <a:pPr marL="1035050" lvl="1" indent="-577850" eaLnBrk="1" hangingPunct="1">
              <a:buFontTx/>
              <a:buAutoNum type="romanLcPeriod"/>
            </a:pP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aw</a:t>
            </a:r>
          </a:p>
          <a:p>
            <a:pPr marL="1035050" lvl="1" indent="-577850" eaLnBrk="1" hangingPunct="1">
              <a:buFontTx/>
              <a:buAutoNum type="romanLcPeriod"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Bw</a:t>
            </a:r>
          </a:p>
          <a:p>
            <a:pPr marL="1035050" lvl="1" indent="-577850" eaLnBrk="1" hangingPunct="1">
              <a:buFontTx/>
              <a:buAutoNum type="romanLcPeriod"/>
            </a:pP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 </a:t>
            </a:r>
          </a:p>
          <a:p>
            <a:pPr marL="1035050" lvl="1" indent="-577850" eaLnBrk="1" hangingPunct="1">
              <a:buFontTx/>
              <a:buNone/>
            </a:pPr>
            <a:r>
              <a:rPr lang="en-US">
                <a:sym typeface="Symbol" pitchFamily="18" charset="2"/>
              </a:rPr>
              <a:t>where</a:t>
            </a:r>
            <a:r>
              <a:rPr lang="en-US" i="1">
                <a:sym typeface="Symbol" pitchFamily="18" charset="2"/>
              </a:rPr>
              <a:t> w</a:t>
            </a:r>
            <a:r>
              <a:rPr lang="en-US">
                <a:sym typeface="Symbol" pitchFamily="18" charset="2"/>
              </a:rPr>
              <a:t>  V* and B comes after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84F6E-363C-440F-BA70-CBE20BCA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Conversion: Step 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Assign a number to all variables starting with S, which gets 1</a:t>
            </a:r>
          </a:p>
          <a:p>
            <a:pPr eaLnBrk="1" hangingPunct="1"/>
            <a:r>
              <a:rPr lang="en-US"/>
              <a:t>Transform each rule following the order according to given number from lowest to highest</a:t>
            </a:r>
          </a:p>
          <a:p>
            <a:pPr lvl="1" eaLnBrk="1" hangingPunct="1"/>
            <a:r>
              <a:rPr lang="en-US"/>
              <a:t>Eliminate direct left recursion</a:t>
            </a:r>
          </a:p>
          <a:p>
            <a:pPr lvl="1" eaLnBrk="1" hangingPunct="1"/>
            <a:r>
              <a:rPr lang="en-US"/>
              <a:t>If RHS of rule starts with variable with lower order, apply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uBb </a:t>
            </a:r>
            <a:r>
              <a:rPr lang="en-US">
                <a:sym typeface="Symbol" pitchFamily="18" charset="2"/>
              </a:rPr>
              <a:t>transformation to fix it</a:t>
            </a:r>
            <a:endParaRPr lang="en-US" i="1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E51C-A4A6-4DEF-9D67-B33578BE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Conversion: Step 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dirty="0"/>
              <a:t>Goal: construct Greibach grammar out of intermediate grammar from step 1</a:t>
            </a:r>
          </a:p>
          <a:p>
            <a:pPr eaLnBrk="1" hangingPunct="1"/>
            <a:r>
              <a:rPr lang="en-US" dirty="0"/>
              <a:t> Fix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 </a:t>
            </a:r>
            <a:r>
              <a:rPr lang="en-US" i="1" dirty="0" err="1">
                <a:sym typeface="Symbol" pitchFamily="18" charset="2"/>
              </a:rPr>
              <a:t>Bw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rules into </a:t>
            </a: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aw </a:t>
            </a:r>
            <a:r>
              <a:rPr lang="en-US" dirty="0">
                <a:sym typeface="Symbol" pitchFamily="18" charset="2"/>
              </a:rPr>
              <a:t>format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After step 1, last original variable should have all its rules starting with a terminal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Working from bottom to top, fix all original variables using </a:t>
            </a: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 err="1">
                <a:sym typeface="Symbol" pitchFamily="18" charset="2"/>
              </a:rPr>
              <a:t>uBb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transformation technique, so all rules become </a:t>
            </a: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aw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Fix introduced recursive rules same way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F2821-674A-48A6-A7B7-824F7849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dirty="0"/>
              <a:t>Convert the following grammar from Chomsky normal form, into Greibach normal form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AB</a:t>
            </a:r>
            <a:r>
              <a:rPr lang="en-US" dirty="0">
                <a:sym typeface="Symbol" pitchFamily="18" charset="2"/>
              </a:rPr>
              <a:t> | 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 </a:t>
            </a:r>
            <a:r>
              <a:rPr lang="en-US" i="1" dirty="0">
                <a:sym typeface="Symbol" pitchFamily="18" charset="2"/>
              </a:rPr>
              <a:t>AB</a:t>
            </a:r>
            <a:r>
              <a:rPr lang="en-US" dirty="0">
                <a:sym typeface="Symbol" pitchFamily="18" charset="2"/>
              </a:rPr>
              <a:t> | </a:t>
            </a:r>
            <a:r>
              <a:rPr lang="en-US" i="1" dirty="0">
                <a:sym typeface="Symbol" pitchFamily="18" charset="2"/>
              </a:rPr>
              <a:t>CB</a:t>
            </a:r>
            <a:r>
              <a:rPr lang="en-US" dirty="0">
                <a:sym typeface="Symbol" pitchFamily="18" charset="2"/>
              </a:rPr>
              <a:t> | </a:t>
            </a:r>
            <a:r>
              <a:rPr lang="en-US" i="1" dirty="0">
                <a:sym typeface="Symbol" pitchFamily="18" charset="2"/>
              </a:rPr>
              <a:t>a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 </a:t>
            </a:r>
            <a:r>
              <a:rPr lang="en-US" i="1" dirty="0">
                <a:sym typeface="Symbol" pitchFamily="18" charset="2"/>
              </a:rPr>
              <a:t>AB</a:t>
            </a:r>
            <a:r>
              <a:rPr lang="en-US" dirty="0">
                <a:sym typeface="Symbol" pitchFamily="18" charset="2"/>
              </a:rPr>
              <a:t> | </a:t>
            </a:r>
            <a:r>
              <a:rPr lang="en-US" i="1" dirty="0">
                <a:sym typeface="Symbol" pitchFamily="18" charset="2"/>
              </a:rPr>
              <a:t>b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 </a:t>
            </a:r>
            <a:r>
              <a:rPr lang="en-US" i="1" dirty="0">
                <a:sym typeface="Symbol" pitchFamily="18" charset="2"/>
              </a:rPr>
              <a:t>AC</a:t>
            </a:r>
            <a:r>
              <a:rPr lang="en-US" dirty="0">
                <a:sym typeface="Symbol" pitchFamily="18" charset="2"/>
              </a:rPr>
              <a:t> | </a:t>
            </a:r>
            <a:r>
              <a:rPr lang="en-US" i="1" dirty="0">
                <a:sym typeface="Symbol" pitchFamily="18" charset="2"/>
              </a:rPr>
              <a:t>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6C862-F949-4237-BF9F-DB37D7F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 Strategy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Goal: transform all rules which RHS does not start with a terminal</a:t>
            </a:r>
          </a:p>
          <a:p>
            <a:pPr eaLnBrk="1" hangingPunct="1"/>
            <a:r>
              <a:rPr lang="en-US"/>
              <a:t>Apply two steps conversion</a:t>
            </a:r>
          </a:p>
          <a:p>
            <a:pPr eaLnBrk="1" hangingPunct="1"/>
            <a:r>
              <a:rPr lang="en-US"/>
              <a:t>Work rules in sequence, eliminating direct left recursion, and enforcing variable reference to higher given number</a:t>
            </a:r>
          </a:p>
          <a:p>
            <a:pPr eaLnBrk="1" hangingPunct="1"/>
            <a:r>
              <a:rPr lang="en-US"/>
              <a:t>Fix all original rules, then new 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4CDFB-E826-4284-9CDC-62C87198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1: S rules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Starting with S since it has a value of 1</a:t>
            </a:r>
          </a:p>
          <a:p>
            <a:pPr eaLnBrk="1" hangingPunct="1"/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AB</a:t>
            </a:r>
            <a:r>
              <a:rPr lang="en-US" dirty="0">
                <a:sym typeface="Symbol" pitchFamily="18" charset="2"/>
              </a:rPr>
              <a:t> | 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S rules comply with two required conditions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There is no direct left recursion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Referenced rules A and B have a given number higher than 1.  A corresponds to 2 and B to 3.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A7972-9B06-411C-BAAC-5C8F7B9D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BEAB3-F74D-4324-A7BB-BEA0FD3FB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Leftmost Derivation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Definition: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b="1" dirty="0"/>
              <a:t>leftmost non-terminal </a:t>
            </a:r>
            <a:r>
              <a:rPr lang="en-US" sz="2400" dirty="0"/>
              <a:t>in a working string is the first non-terminal that we encounter when we scan the string from left to right.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Example: </a:t>
            </a:r>
            <a:r>
              <a:rPr lang="en-US" sz="2400" dirty="0"/>
              <a:t>In the string </a:t>
            </a:r>
            <a:r>
              <a:rPr lang="en-US" sz="2400" dirty="0" err="1">
                <a:solidFill>
                  <a:srgbClr val="FF0000"/>
                </a:solidFill>
              </a:rPr>
              <a:t>abNbaXYa</a:t>
            </a:r>
            <a:r>
              <a:rPr lang="en-US" sz="2400" dirty="0"/>
              <a:t>, the leftmost non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terminal is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Definition: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/>
              <a:t>If a word </a:t>
            </a:r>
            <a:r>
              <a:rPr lang="en-US" sz="2400" i="1" dirty="0">
                <a:solidFill>
                  <a:srgbClr val="FF0000"/>
                </a:solidFill>
              </a:rPr>
              <a:t>w</a:t>
            </a:r>
            <a:r>
              <a:rPr lang="en-US" sz="2400" dirty="0"/>
              <a:t> is generated by a CFG such that at each step in the derivation, a production is applied to the leftmost non-terminal in the working string, then this derivation is called a </a:t>
            </a:r>
            <a:r>
              <a:rPr lang="en-US" sz="2400" b="1" dirty="0"/>
              <a:t>leftmost derivation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1: A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 i="1" u="sng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CB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</a:t>
            </a:r>
          </a:p>
          <a:p>
            <a:pPr eaLnBrk="1" hangingPunct="1"/>
            <a:r>
              <a:rPr lang="en-US">
                <a:sym typeface="Symbol" pitchFamily="18" charset="2"/>
              </a:rPr>
              <a:t>Direct left recursive rule</a:t>
            </a:r>
            <a:r>
              <a:rPr lang="en-US" i="1">
                <a:sym typeface="Symbol" pitchFamily="18" charset="2"/>
              </a:rPr>
              <a:t> 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AB</a:t>
            </a:r>
            <a:r>
              <a:rPr lang="en-US">
                <a:sym typeface="Symbol" pitchFamily="18" charset="2"/>
              </a:rPr>
              <a:t> needs to be fixed.  Other A rules are fine</a:t>
            </a:r>
          </a:p>
          <a:p>
            <a:pPr eaLnBrk="1" hangingPunct="1"/>
            <a:r>
              <a:rPr lang="en-US">
                <a:sym typeface="Symbol" pitchFamily="18" charset="2"/>
              </a:rPr>
              <a:t>Apply direct left recursion transformation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 i="1">
                <a:sym typeface="Symbol" pitchFamily="18" charset="2"/>
              </a:rPr>
              <a:t>CB</a:t>
            </a:r>
            <a:r>
              <a:rPr lang="en-US" i="1" u="sng">
                <a:sym typeface="Symbol" pitchFamily="18" charset="2"/>
              </a:rPr>
              <a:t>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</a:t>
            </a:r>
            <a:r>
              <a:rPr lang="en-US" i="1" u="sng">
                <a:sym typeface="Symbol" pitchFamily="18" charset="2"/>
              </a:rPr>
              <a:t>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CB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3D415C-4EBF-4E88-96BF-E91CD6E2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1: B rules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A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AB</a:t>
            </a:r>
            <a:r>
              <a:rPr lang="en-US">
                <a:sym typeface="Symbol" pitchFamily="18" charset="2"/>
              </a:rPr>
              <a:t> rule needs to be fixed since B corresponds to 3 and A to 2.  B rules can only have on their RHS variables with number equal or higher.  Use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uBb </a:t>
            </a:r>
            <a:r>
              <a:rPr lang="en-US">
                <a:sym typeface="Symbol" pitchFamily="18" charset="2"/>
              </a:rPr>
              <a:t>transformation technique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CBR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CB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62CF-F567-4F72-A6CC-7B909C53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Step 1: C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A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c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AC</a:t>
            </a:r>
            <a:r>
              <a:rPr lang="en-US">
                <a:sym typeface="Symbol" pitchFamily="18" charset="2"/>
              </a:rPr>
              <a:t> rule needs to be fixed since C corresponds to 4 and A to 2. Use same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uBb </a:t>
            </a:r>
            <a:r>
              <a:rPr lang="en-US">
                <a:sym typeface="Symbol" pitchFamily="18" charset="2"/>
              </a:rPr>
              <a:t>transformation technique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CBR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CB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</a:t>
            </a:r>
          </a:p>
          <a:p>
            <a:pPr eaLnBrk="1" hangingPunct="1"/>
            <a:r>
              <a:rPr lang="en-US">
                <a:sym typeface="Symbol" pitchFamily="18" charset="2"/>
              </a:rPr>
              <a:t>Now variable references are fine according to given number, but we introduced direct left recursion in two rules…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8B710-7F4E-42E2-8B35-A0EFD52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1: C 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r>
              <a:rPr lang="en-US" i="1" u="sng">
                <a:sym typeface="Symbol" pitchFamily="18" charset="2"/>
              </a:rPr>
              <a:t>BR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>
                <a:sym typeface="Symbol" pitchFamily="18" charset="2"/>
              </a:rPr>
              <a:t> |</a:t>
            </a:r>
            <a:r>
              <a:rPr lang="en-US" b="1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C</a:t>
            </a:r>
            <a:r>
              <a:rPr lang="en-US" i="1" u="sng">
                <a:sym typeface="Symbol" pitchFamily="18" charset="2"/>
              </a:rPr>
              <a:t>BC</a:t>
            </a:r>
            <a:r>
              <a:rPr lang="en-US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aC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b="1" i="1">
                <a:sym typeface="Symbol" pitchFamily="18" charset="2"/>
              </a:rPr>
              <a:t>c</a:t>
            </a:r>
          </a:p>
          <a:p>
            <a:pPr eaLnBrk="1" hangingPunct="1"/>
            <a:r>
              <a:rPr lang="en-US">
                <a:sym typeface="Symbol" pitchFamily="18" charset="2"/>
              </a:rPr>
              <a:t>Eliminate direct left recursion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 i="1">
                <a:sym typeface="Symbol" pitchFamily="18" charset="2"/>
              </a:rPr>
              <a:t>aR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 u="sng">
                <a:sym typeface="Symbol" pitchFamily="18" charset="2"/>
              </a:rPr>
              <a:t>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aC</a:t>
            </a:r>
            <a:r>
              <a:rPr lang="en-US" i="1" u="sng">
                <a:sym typeface="Symbol" pitchFamily="18" charset="2"/>
              </a:rPr>
              <a:t>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 u="sng">
                <a:sym typeface="Symbol" pitchFamily="18" charset="2"/>
              </a:rPr>
              <a:t>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b="1" i="1">
                <a:sym typeface="Symbol" pitchFamily="18" charset="2"/>
              </a:rPr>
              <a:t>aC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b="1" i="1">
                <a:sym typeface="Symbol" pitchFamily="18" charset="2"/>
              </a:rPr>
              <a:t>c</a:t>
            </a:r>
            <a:r>
              <a:rPr lang="en-US" i="1">
                <a:sym typeface="Symbol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BR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BC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BR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BC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97EB0-D781-4C63-B49A-E817BEF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1: Intermediate grammar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AB</a:t>
            </a:r>
            <a:r>
              <a:rPr lang="en-US">
                <a:sym typeface="Symbol" pitchFamily="18" charset="2"/>
              </a:rPr>
              <a:t> | 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CB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B | CBB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aB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b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aCR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 | aC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</a:t>
            </a:r>
          </a:p>
          <a:p>
            <a:pPr eaLnBrk="1" hangingPunct="1"/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BC</a:t>
            </a: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endParaRPr lang="en-US">
              <a:sym typeface="Symbol" pitchFamily="18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ADE7EA-20AE-44A4-AF58-4BCF066A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2: Fix starting symbol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Rules S, A, B and C don’t have direct left recursion, and RHS variables are of higher number</a:t>
            </a:r>
          </a:p>
          <a:p>
            <a:pPr eaLnBrk="1" hangingPunct="1"/>
            <a:r>
              <a:rPr lang="en-US"/>
              <a:t>All C rules start with terminal symbol</a:t>
            </a:r>
          </a:p>
          <a:p>
            <a:pPr eaLnBrk="1" hangingPunct="1"/>
            <a:r>
              <a:rPr lang="en-US"/>
              <a:t>Proceed to fix rules B, A and S in bottom-up order, so they start with terminal symbol.</a:t>
            </a:r>
          </a:p>
          <a:p>
            <a:pPr eaLnBrk="1" hangingPunct="1"/>
            <a:r>
              <a:rPr lang="en-US"/>
              <a:t>Use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uBb </a:t>
            </a:r>
            <a:r>
              <a:rPr lang="en-US">
                <a:sym typeface="Symbol" pitchFamily="18" charset="2"/>
              </a:rPr>
              <a:t>transformation technique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C2979-BCBE-4BE3-83A2-E92C01A4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2: Fixing B rules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aCR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 | aC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</a:t>
            </a:r>
          </a:p>
          <a:p>
            <a:pPr eaLnBrk="1" hangingPunct="1"/>
            <a:r>
              <a:rPr lang="en-US"/>
              <a:t>Before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B | </a:t>
            </a:r>
            <a:r>
              <a:rPr lang="en-US" i="1" u="sng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aB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b</a:t>
            </a:r>
            <a:endParaRPr lang="en-US"/>
          </a:p>
          <a:p>
            <a:pPr eaLnBrk="1" hangingPunct="1"/>
            <a:r>
              <a:rPr lang="en-US"/>
              <a:t>After</a:t>
            </a:r>
          </a:p>
          <a:p>
            <a:pPr lvl="1" eaLnBrk="1" hangingPunct="1">
              <a:buFontTx/>
              <a:buNone/>
            </a:pP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  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aR</a:t>
            </a:r>
            <a:r>
              <a:rPr lang="en-US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B 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| 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aB 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| 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 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BR</a:t>
            </a:r>
            <a:r>
              <a:rPr lang="en-US" b="1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aCR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BR</a:t>
            </a:r>
            <a:r>
              <a:rPr lang="en-US" b="1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BR</a:t>
            </a:r>
            <a:r>
              <a:rPr lang="en-US" b="1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|             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BR</a:t>
            </a:r>
            <a:r>
              <a:rPr lang="en-US" b="1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aC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BR</a:t>
            </a:r>
            <a:r>
              <a:rPr lang="en-US" b="1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BR</a:t>
            </a:r>
            <a:r>
              <a:rPr lang="en-US" b="1" i="1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</a:t>
            </a:r>
            <a:endParaRPr lang="en-US" i="1" u="sng">
              <a:solidFill>
                <a:srgbClr val="0070C0"/>
              </a:solidFill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 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aCR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2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aR</a:t>
            </a:r>
            <a:r>
              <a:rPr lang="en-US" i="1" u="sng" baseline="-25000">
                <a:solidFill>
                  <a:srgbClr val="0070C0"/>
                </a:solidFill>
                <a:sym typeface="Symbol" pitchFamily="18" charset="2"/>
              </a:rPr>
              <a:t>1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aC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BB</a:t>
            </a:r>
            <a:r>
              <a:rPr lang="en-US" i="1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0070C0"/>
                </a:solidFill>
                <a:sym typeface="Symbol" pitchFamily="18" charset="2"/>
              </a:rPr>
              <a:t>| </a:t>
            </a:r>
            <a:r>
              <a:rPr lang="en-US" i="1" u="sng">
                <a:solidFill>
                  <a:srgbClr val="0070C0"/>
                </a:solidFill>
                <a:sym typeface="Symbol" pitchFamily="18" charset="2"/>
              </a:rPr>
              <a:t>c</a:t>
            </a:r>
            <a:r>
              <a:rPr lang="en-US" b="1" i="1">
                <a:solidFill>
                  <a:srgbClr val="0070C0"/>
                </a:solidFill>
                <a:sym typeface="Symbol" pitchFamily="18" charset="2"/>
              </a:rPr>
              <a:t>BB</a:t>
            </a:r>
            <a:endParaRPr lang="en-US" u="sng">
              <a:solidFill>
                <a:srgbClr val="0070C0"/>
              </a:solidFill>
            </a:endParaRP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F9882-A557-447E-98AC-A3F7062E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2: Fixing A rules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aCR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 | aC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c</a:t>
            </a:r>
            <a:endParaRPr lang="en-US"/>
          </a:p>
          <a:p>
            <a:pPr eaLnBrk="1" hangingPunct="1"/>
            <a:r>
              <a:rPr lang="en-US"/>
              <a:t>Before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a</a:t>
            </a:r>
            <a:endParaRPr lang="en-US"/>
          </a:p>
          <a:p>
            <a:pPr eaLnBrk="1" hangingPunct="1"/>
            <a:r>
              <a:rPr lang="en-US"/>
              <a:t>After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>
                <a:sym typeface="Symbol" pitchFamily="18" charset="2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aR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aCR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 u="sng">
                <a:sym typeface="Symbol" pitchFamily="18" charset="2"/>
              </a:rPr>
              <a:t>cR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aC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BR</a:t>
            </a:r>
            <a:r>
              <a:rPr lang="en-US" b="1" i="1" baseline="-25000">
                <a:sym typeface="Symbol" pitchFamily="18" charset="2"/>
              </a:rPr>
              <a:t>1</a:t>
            </a:r>
            <a:endParaRPr lang="en-US" i="1" u="sng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 u="sng">
                <a:sym typeface="Symbol" pitchFamily="18" charset="2"/>
              </a:rPr>
              <a:t>aR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aCR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 u="sng">
                <a:sym typeface="Symbol" pitchFamily="18" charset="2"/>
              </a:rPr>
              <a:t>cR</a:t>
            </a:r>
            <a:r>
              <a:rPr lang="en-US" i="1" u="sng" baseline="-25000">
                <a:sym typeface="Symbol" pitchFamily="18" charset="2"/>
              </a:rPr>
              <a:t>2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aR</a:t>
            </a:r>
            <a:r>
              <a:rPr lang="en-US" i="1" u="sng" baseline="-25000">
                <a:sym typeface="Symbol" pitchFamily="18" charset="2"/>
              </a:rPr>
              <a:t>1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| </a:t>
            </a:r>
            <a:r>
              <a:rPr lang="en-US" i="1" u="sng">
                <a:sym typeface="Symbol" pitchFamily="18" charset="2"/>
              </a:rPr>
              <a:t>aC</a:t>
            </a:r>
            <a:r>
              <a:rPr lang="en-US" b="1" i="1">
                <a:sym typeface="Symbol" pitchFamily="18" charset="2"/>
              </a:rPr>
              <a:t>B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| </a:t>
            </a:r>
            <a:r>
              <a:rPr lang="en-US" i="1" u="sng">
                <a:sym typeface="Symbol" pitchFamily="18" charset="2"/>
              </a:rPr>
              <a:t>c</a:t>
            </a:r>
            <a:r>
              <a:rPr lang="en-US" b="1" i="1">
                <a:sym typeface="Symbol" pitchFamily="18" charset="2"/>
              </a:rPr>
              <a:t>B</a:t>
            </a:r>
            <a:endParaRPr lang="en-US" u="sng"/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15C41-F366-4A56-828C-E2243FC8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2: Fixing S rules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Before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S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 u="sng">
                <a:sym typeface="Symbol" pitchFamily="18" charset="2"/>
              </a:rPr>
              <a:t> </a:t>
            </a:r>
            <a:r>
              <a:rPr lang="en-US" sz="2400" i="1" u="sng">
                <a:sym typeface="Symbol" pitchFamily="18" charset="2"/>
              </a:rPr>
              <a:t>A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 | </a:t>
            </a:r>
            <a:endParaRPr lang="en-US" sz="2400"/>
          </a:p>
          <a:p>
            <a:pPr eaLnBrk="1" hangingPunct="1"/>
            <a:r>
              <a:rPr lang="en-US" sz="2800"/>
              <a:t>After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S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 </a:t>
            </a:r>
            <a:endParaRPr lang="en-US" sz="2400"/>
          </a:p>
          <a:p>
            <a:pPr lvl="1" eaLnBrk="1" hangingPunct="1">
              <a:buFontTx/>
              <a:buNone/>
            </a:pPr>
            <a:r>
              <a:rPr lang="en-US" sz="2400">
                <a:sym typeface="Symbol" pitchFamily="18" charset="2"/>
              </a:rPr>
              <a:t>S  </a:t>
            </a:r>
            <a:r>
              <a:rPr lang="en-US" sz="2400" i="1" u="sng">
                <a:sym typeface="Symbol" pitchFamily="18" charset="2"/>
              </a:rPr>
              <a:t>aR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| </a:t>
            </a:r>
            <a:r>
              <a:rPr lang="en-US" sz="2400" i="1" u="sng">
                <a:sym typeface="Symbol" pitchFamily="18" charset="2"/>
              </a:rPr>
              <a:t>a</a:t>
            </a:r>
            <a:r>
              <a:rPr lang="en-US" sz="2400" b="1" i="1">
                <a:sym typeface="Symbol" pitchFamily="18" charset="2"/>
              </a:rPr>
              <a:t>B</a:t>
            </a:r>
            <a:endParaRPr lang="en-US" sz="2400" i="1" u="sng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400">
                <a:sym typeface="Symbol" pitchFamily="18" charset="2"/>
              </a:rPr>
              <a:t>S  </a:t>
            </a:r>
            <a:r>
              <a:rPr lang="en-US" sz="2400" i="1" u="sng">
                <a:sym typeface="Symbol" pitchFamily="18" charset="2"/>
              </a:rPr>
              <a:t>aR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i="1" u="sng">
                <a:sym typeface="Symbol" pitchFamily="18" charset="2"/>
              </a:rPr>
              <a:t>CR</a:t>
            </a:r>
            <a:r>
              <a:rPr lang="en-US" sz="2400" i="1" u="sng" baseline="-25000">
                <a:sym typeface="Symbol" pitchFamily="18" charset="2"/>
              </a:rPr>
              <a:t>2</a:t>
            </a:r>
            <a:r>
              <a:rPr lang="en-US" sz="2400" i="1" u="sng">
                <a:sym typeface="Symbol" pitchFamily="18" charset="2"/>
              </a:rPr>
              <a:t>BR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| </a:t>
            </a:r>
            <a:r>
              <a:rPr lang="en-US" sz="2400" i="1" u="sng">
                <a:sym typeface="Symbol" pitchFamily="18" charset="2"/>
              </a:rPr>
              <a:t>aCR</a:t>
            </a:r>
            <a:r>
              <a:rPr lang="en-US" sz="2400" i="1" u="sng" baseline="-25000">
                <a:sym typeface="Symbol" pitchFamily="18" charset="2"/>
              </a:rPr>
              <a:t>2</a:t>
            </a:r>
            <a:r>
              <a:rPr lang="en-US" sz="2400" i="1" u="sng">
                <a:sym typeface="Symbol" pitchFamily="18" charset="2"/>
              </a:rPr>
              <a:t>BR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| </a:t>
            </a:r>
            <a:r>
              <a:rPr lang="en-US" sz="2400" i="1" u="sng">
                <a:sym typeface="Symbol" pitchFamily="18" charset="2"/>
              </a:rPr>
              <a:t>cR</a:t>
            </a:r>
            <a:r>
              <a:rPr lang="en-US" sz="2400" i="1" u="sng" baseline="-25000">
                <a:sym typeface="Symbol" pitchFamily="18" charset="2"/>
              </a:rPr>
              <a:t>2</a:t>
            </a:r>
            <a:r>
              <a:rPr lang="en-US" sz="2400" i="1" u="sng">
                <a:sym typeface="Symbol" pitchFamily="18" charset="2"/>
              </a:rPr>
              <a:t>BR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| </a:t>
            </a:r>
            <a:r>
              <a:rPr lang="en-US" sz="2400" i="1" u="sng">
                <a:sym typeface="Symbol" pitchFamily="18" charset="2"/>
              </a:rPr>
              <a:t>aR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i="1" u="sng">
                <a:sym typeface="Symbol" pitchFamily="18" charset="2"/>
              </a:rPr>
              <a:t>CBR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| </a:t>
            </a:r>
            <a:r>
              <a:rPr lang="en-US" sz="2400" i="1" u="sng">
                <a:sym typeface="Symbol" pitchFamily="18" charset="2"/>
              </a:rPr>
              <a:t>aCBR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| </a:t>
            </a:r>
            <a:r>
              <a:rPr lang="en-US" sz="2400" i="1" u="sng">
                <a:sym typeface="Symbol" pitchFamily="18" charset="2"/>
              </a:rPr>
              <a:t>cBR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b="1" i="1">
                <a:sym typeface="Symbol" pitchFamily="18" charset="2"/>
              </a:rPr>
              <a:t>B</a:t>
            </a:r>
            <a:endParaRPr lang="en-US" sz="2400" i="1" u="sng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400">
                <a:sym typeface="Symbol" pitchFamily="18" charset="2"/>
              </a:rPr>
              <a:t>S  </a:t>
            </a:r>
            <a:r>
              <a:rPr lang="en-US" sz="2400" i="1" u="sng">
                <a:sym typeface="Symbol" pitchFamily="18" charset="2"/>
              </a:rPr>
              <a:t>aR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i="1" u="sng">
                <a:sym typeface="Symbol" pitchFamily="18" charset="2"/>
              </a:rPr>
              <a:t>CR</a:t>
            </a:r>
            <a:r>
              <a:rPr lang="en-US" sz="2400" i="1" u="sng" baseline="-25000">
                <a:sym typeface="Symbol" pitchFamily="18" charset="2"/>
              </a:rPr>
              <a:t>2</a:t>
            </a:r>
            <a:r>
              <a:rPr lang="en-US" sz="2400" i="1" u="sng">
                <a:sym typeface="Symbol" pitchFamily="18" charset="2"/>
              </a:rPr>
              <a:t>B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| </a:t>
            </a:r>
            <a:r>
              <a:rPr lang="en-US" sz="2400" i="1" u="sng">
                <a:sym typeface="Symbol" pitchFamily="18" charset="2"/>
              </a:rPr>
              <a:t>aCR</a:t>
            </a:r>
            <a:r>
              <a:rPr lang="en-US" sz="2400" i="1" u="sng" baseline="-25000">
                <a:sym typeface="Symbol" pitchFamily="18" charset="2"/>
              </a:rPr>
              <a:t>2</a:t>
            </a:r>
            <a:r>
              <a:rPr lang="en-US" sz="2400" i="1" u="sng">
                <a:sym typeface="Symbol" pitchFamily="18" charset="2"/>
              </a:rPr>
              <a:t>B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| </a:t>
            </a:r>
            <a:r>
              <a:rPr lang="en-US" sz="2400" i="1" u="sng">
                <a:sym typeface="Symbol" pitchFamily="18" charset="2"/>
              </a:rPr>
              <a:t>cR</a:t>
            </a:r>
            <a:r>
              <a:rPr lang="en-US" sz="2400" i="1" u="sng" baseline="-25000">
                <a:sym typeface="Symbol" pitchFamily="18" charset="2"/>
              </a:rPr>
              <a:t>2</a:t>
            </a:r>
            <a:r>
              <a:rPr lang="en-US" sz="2400" i="1" u="sng">
                <a:sym typeface="Symbol" pitchFamily="18" charset="2"/>
              </a:rPr>
              <a:t>B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| </a:t>
            </a:r>
            <a:r>
              <a:rPr lang="en-US" sz="2400" i="1" u="sng">
                <a:sym typeface="Symbol" pitchFamily="18" charset="2"/>
              </a:rPr>
              <a:t>aR</a:t>
            </a:r>
            <a:r>
              <a:rPr lang="en-US" sz="2400" i="1" u="sng" baseline="-25000">
                <a:sym typeface="Symbol" pitchFamily="18" charset="2"/>
              </a:rPr>
              <a:t>1</a:t>
            </a:r>
            <a:r>
              <a:rPr lang="en-US" sz="2400" i="1" u="sng">
                <a:sym typeface="Symbol" pitchFamily="18" charset="2"/>
              </a:rPr>
              <a:t>CB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| </a:t>
            </a:r>
            <a:r>
              <a:rPr lang="en-US" sz="2400" i="1" u="sng">
                <a:sym typeface="Symbol" pitchFamily="18" charset="2"/>
              </a:rPr>
              <a:t>aCB</a:t>
            </a:r>
            <a:r>
              <a:rPr lang="en-US" sz="2400" b="1" i="1">
                <a:sym typeface="Symbol" pitchFamily="18" charset="2"/>
              </a:rPr>
              <a:t>B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| </a:t>
            </a:r>
            <a:r>
              <a:rPr lang="en-US" sz="2400" i="1" u="sng">
                <a:sym typeface="Symbol" pitchFamily="18" charset="2"/>
              </a:rPr>
              <a:t>cB</a:t>
            </a:r>
            <a:r>
              <a:rPr lang="en-US" sz="2400" b="1" i="1">
                <a:sym typeface="Symbol" pitchFamily="18" charset="2"/>
              </a:rPr>
              <a:t>B</a:t>
            </a:r>
            <a:endParaRPr lang="en-US" sz="2400" u="sng"/>
          </a:p>
          <a:p>
            <a:pPr eaLnBrk="1" hangingPunct="1"/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581EA-0BA8-4DC7-9186-ED0BC54A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Step 2: Complete conversion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All original rules S, A, B and C are fully converted now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New recursive rules need to be converted next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BCR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| BR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BC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same </a:t>
            </a:r>
            <a:r>
              <a:rPr lang="en-US" i="1"/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uBb </a:t>
            </a:r>
            <a:r>
              <a:rPr lang="en-US">
                <a:sym typeface="Symbol" pitchFamily="18" charset="2"/>
              </a:rPr>
              <a:t>transformation technique replacing starting variable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026A4-7DCE-46D1-90DF-6CAB81D8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41485-13A6-4682-83D2-896617F3EA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Example: Left derivation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aSX</a:t>
            </a:r>
            <a:r>
              <a:rPr lang="en-US" sz="2400" dirty="0">
                <a:sym typeface="Wingdings" pitchFamily="2" charset="2"/>
              </a:rPr>
              <a:t> | b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X  </a:t>
            </a:r>
            <a:r>
              <a:rPr lang="en-US" sz="2400" dirty="0" err="1">
                <a:sym typeface="Wingdings" pitchFamily="2" charset="2"/>
              </a:rPr>
              <a:t>Xb</a:t>
            </a:r>
            <a:r>
              <a:rPr lang="en-US" sz="2400" dirty="0">
                <a:sym typeface="Wingdings" pitchFamily="2" charset="2"/>
              </a:rPr>
              <a:t> | a</a:t>
            </a:r>
          </a:p>
          <a:p>
            <a:pPr eaLnBrk="1" hangingPunct="1">
              <a:buFontTx/>
              <a:buNone/>
            </a:pP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 err="1">
                <a:sym typeface="Wingdings" pitchFamily="2" charset="2"/>
              </a:rPr>
              <a:t>aababa</a:t>
            </a: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 err="1">
                <a:sym typeface="Wingdings" pitchFamily="2" charset="2"/>
              </a:rPr>
              <a:t>a</a:t>
            </a:r>
            <a:r>
              <a:rPr lang="en-US" sz="2400" dirty="0" err="1">
                <a:solidFill>
                  <a:srgbClr val="FF3300"/>
                </a:solidFill>
                <a:sym typeface="Wingdings" pitchFamily="2" charset="2"/>
              </a:rPr>
              <a:t>S</a:t>
            </a:r>
            <a:r>
              <a:rPr lang="en-US" sz="2400" dirty="0" err="1">
                <a:sym typeface="Wingdings" pitchFamily="2" charset="2"/>
              </a:rPr>
              <a:t>X</a:t>
            </a: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 err="1">
                <a:solidFill>
                  <a:srgbClr val="FF3300"/>
                </a:solidFill>
                <a:sym typeface="Wingdings" pitchFamily="2" charset="2"/>
              </a:rPr>
              <a:t>S</a:t>
            </a:r>
            <a:r>
              <a:rPr lang="en-US" sz="2400" dirty="0" err="1">
                <a:sym typeface="Wingdings" pitchFamily="2" charset="2"/>
              </a:rPr>
              <a:t>XX</a:t>
            </a: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 err="1">
                <a:sym typeface="Wingdings" pitchFamily="2" charset="2"/>
              </a:rPr>
              <a:t>aab</a:t>
            </a:r>
            <a:r>
              <a:rPr lang="en-US" sz="2400" dirty="0" err="1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n-US" sz="2400" dirty="0" err="1">
                <a:sym typeface="Wingdings" pitchFamily="2" charset="2"/>
              </a:rPr>
              <a:t>X</a:t>
            </a: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 err="1">
                <a:sym typeface="Wingdings" pitchFamily="2" charset="2"/>
              </a:rPr>
              <a:t>aab</a:t>
            </a:r>
            <a:r>
              <a:rPr lang="en-US" sz="2400" dirty="0" err="1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n-US" sz="2400" dirty="0" err="1">
                <a:sym typeface="Wingdings" pitchFamily="2" charset="2"/>
              </a:rPr>
              <a:t>bX</a:t>
            </a:r>
            <a:endParaRPr lang="en-US" sz="2400" dirty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 err="1">
                <a:sym typeface="Wingdings" pitchFamily="2" charset="2"/>
              </a:rPr>
              <a:t>aabab</a:t>
            </a:r>
            <a:r>
              <a:rPr lang="en-US" sz="2400" dirty="0" err="1">
                <a:solidFill>
                  <a:srgbClr val="FF3300"/>
                </a:solidFill>
                <a:sym typeface="Wingdings" pitchFamily="2" charset="2"/>
              </a:rPr>
              <a:t>X</a:t>
            </a:r>
            <a:endParaRPr lang="en-US" sz="2400" dirty="0">
              <a:solidFill>
                <a:srgbClr val="FF3300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 err="1">
                <a:sym typeface="Wingdings" pitchFamily="2" charset="2"/>
              </a:rPr>
              <a:t>aababa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Conclusions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After conversion, since </a:t>
            </a:r>
            <a:r>
              <a:rPr lang="en-US" sz="2800" i="1" dirty="0"/>
              <a:t>B</a:t>
            </a:r>
            <a:r>
              <a:rPr lang="en-US" sz="2800" dirty="0"/>
              <a:t> has 15 rules, and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i="1" baseline="-25000" dirty="0">
                <a:sym typeface="Symbol" pitchFamily="18" charset="2"/>
              </a:rPr>
              <a:t>1</a:t>
            </a:r>
            <a:r>
              <a:rPr lang="en-US" sz="2800" dirty="0"/>
              <a:t> references </a:t>
            </a:r>
            <a:r>
              <a:rPr lang="en-US" sz="2800" i="1" dirty="0"/>
              <a:t>B</a:t>
            </a:r>
            <a:r>
              <a:rPr lang="en-US" sz="2800" dirty="0"/>
              <a:t> twice,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i="1" baseline="-25000" dirty="0">
                <a:sym typeface="Symbol" pitchFamily="18" charset="2"/>
              </a:rPr>
              <a:t>1</a:t>
            </a:r>
            <a:r>
              <a:rPr lang="en-US" sz="2800" dirty="0"/>
              <a:t> ends with 30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Similar for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i="1" baseline="-25000" dirty="0">
                <a:sym typeface="Symbol" pitchFamily="18" charset="2"/>
              </a:rPr>
              <a:t>2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which references</a:t>
            </a:r>
            <a:r>
              <a:rPr lang="en-US" sz="2800" i="1" dirty="0">
                <a:sym typeface="Symbol" pitchFamily="18" charset="2"/>
              </a:rPr>
              <a:t> </a:t>
            </a:r>
            <a:r>
              <a:rPr lang="en-US" sz="2800" i="1" dirty="0"/>
              <a:t>B</a:t>
            </a:r>
            <a:r>
              <a:rPr lang="en-US" sz="2800" dirty="0"/>
              <a:t> four times. Therefore, </a:t>
            </a:r>
            <a:r>
              <a:rPr lang="en-US" sz="2800" i="1" dirty="0">
                <a:sym typeface="Symbol" pitchFamily="18" charset="2"/>
              </a:rPr>
              <a:t>R</a:t>
            </a:r>
            <a:r>
              <a:rPr lang="en-US" sz="2800" i="1" baseline="-25000" dirty="0">
                <a:sym typeface="Symbol" pitchFamily="18" charset="2"/>
              </a:rPr>
              <a:t>2</a:t>
            </a:r>
            <a:r>
              <a:rPr lang="en-US" sz="2800" dirty="0"/>
              <a:t> ends with 60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rules start with a terminal symbol (with the exception of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  )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Parsing algorithms top-down or bottom-up would complete on a grammar converted to </a:t>
            </a:r>
            <a:r>
              <a:rPr lang="en-US" sz="2800" dirty="0"/>
              <a:t>Greibach normal form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DA9329-14E9-482B-8C7E-82E12373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Comparison of Normal forms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/>
              <a:t>S</a:t>
            </a:r>
            <a:r>
              <a:rPr lang="en-US" altLang="en-US" sz="2200"/>
              <a:t> </a:t>
            </a:r>
            <a:r>
              <a:rPr lang="en-US" altLang="en-US" sz="2200"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ym typeface="Symbol" panose="05050102010706020507" pitchFamily="18" charset="2"/>
              </a:rPr>
              <a:t>Sa</a:t>
            </a:r>
            <a:r>
              <a:rPr lang="en-US" altLang="en-US" sz="2200" b="1" i="1">
                <a:sym typeface="Symbol" panose="05050102010706020507" pitchFamily="18" charset="2"/>
              </a:rPr>
              <a:t>B</a:t>
            </a:r>
            <a:r>
              <a:rPr lang="en-US" altLang="en-US" sz="2200" i="1">
                <a:sym typeface="Symbol" panose="05050102010706020507" pitchFamily="18" charset="2"/>
              </a:rPr>
              <a:t> | aB</a:t>
            </a:r>
            <a:endParaRPr lang="en-US" altLang="en-US" sz="2200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/>
              <a:t>B </a:t>
            </a:r>
            <a:r>
              <a:rPr lang="en-US" altLang="en-US" sz="2200"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ym typeface="Symbol" panose="05050102010706020507" pitchFamily="18" charset="2"/>
              </a:rPr>
              <a:t> bB | </a:t>
            </a:r>
            <a:endParaRPr lang="en-US" altLang="en-US" sz="2200" i="1"/>
          </a:p>
          <a:p>
            <a:pPr eaLnBrk="1" hangingPunct="1"/>
            <a:r>
              <a:rPr lang="en-US" altLang="en-US"/>
              <a:t>Adding a non-recursive start symbol </a:t>
            </a:r>
            <a:r>
              <a:rPr lang="en-US" altLang="en-US" i="1"/>
              <a:t>S</a:t>
            </a:r>
            <a:r>
              <a:rPr lang="en-US" altLang="en-US"/>
              <a:t>’ and removing </a:t>
            </a:r>
            <a:r>
              <a:rPr lang="en-US" altLang="en-US">
                <a:sym typeface="Symbol" panose="05050102010706020507" pitchFamily="18" charset="2"/>
              </a:rPr>
              <a:t>  and chain rules yields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/>
              <a:t>S’</a:t>
            </a:r>
            <a:r>
              <a:rPr lang="en-US" altLang="en-US" sz="2200"/>
              <a:t> </a:t>
            </a:r>
            <a:r>
              <a:rPr lang="en-US" altLang="en-US" sz="2200"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ym typeface="Symbol" panose="05050102010706020507" pitchFamily="18" charset="2"/>
              </a:rPr>
              <a:t>Sa</a:t>
            </a:r>
            <a:r>
              <a:rPr lang="en-US" altLang="en-US" sz="2200" b="1" i="1">
                <a:sym typeface="Symbol" panose="05050102010706020507" pitchFamily="18" charset="2"/>
              </a:rPr>
              <a:t>B</a:t>
            </a:r>
            <a:r>
              <a:rPr lang="en-US" altLang="en-US" sz="2200">
                <a:sym typeface="Symbol" panose="05050102010706020507" pitchFamily="18" charset="2"/>
              </a:rPr>
              <a:t> | </a:t>
            </a:r>
            <a:r>
              <a:rPr lang="en-US" altLang="en-US" sz="2200" i="1">
                <a:sym typeface="Symbol" panose="05050102010706020507" pitchFamily="18" charset="2"/>
              </a:rPr>
              <a:t>Sa | aB | a</a:t>
            </a:r>
            <a:endParaRPr lang="en-US" altLang="en-US" sz="2200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>
                <a:sym typeface="Symbol" panose="05050102010706020507" pitchFamily="18" charset="2"/>
              </a:rPr>
              <a:t>S</a:t>
            </a:r>
            <a:r>
              <a:rPr lang="en-US" altLang="en-US" sz="2200">
                <a:sym typeface="Symbol" panose="05050102010706020507" pitchFamily="18" charset="2"/>
              </a:rPr>
              <a:t>  </a:t>
            </a:r>
            <a:r>
              <a:rPr lang="en-US" altLang="en-US" sz="2200" i="1">
                <a:sym typeface="Symbol" panose="05050102010706020507" pitchFamily="18" charset="2"/>
              </a:rPr>
              <a:t>Sa</a:t>
            </a:r>
            <a:r>
              <a:rPr lang="en-US" altLang="en-US" sz="2200" b="1" i="1">
                <a:sym typeface="Symbol" panose="05050102010706020507" pitchFamily="18" charset="2"/>
              </a:rPr>
              <a:t>B</a:t>
            </a:r>
            <a:r>
              <a:rPr lang="en-US" altLang="en-US" sz="2200">
                <a:sym typeface="Symbol" panose="05050102010706020507" pitchFamily="18" charset="2"/>
              </a:rPr>
              <a:t> | </a:t>
            </a:r>
            <a:r>
              <a:rPr lang="en-US" altLang="en-US" sz="2200" i="1">
                <a:sym typeface="Symbol" panose="05050102010706020507" pitchFamily="18" charset="2"/>
              </a:rPr>
              <a:t>Sa | aB | a</a:t>
            </a:r>
            <a:endParaRPr lang="en-US" altLang="en-US" sz="2200" i="1" u="sng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/>
              <a:t>B</a:t>
            </a:r>
            <a:r>
              <a:rPr lang="en-US" altLang="en-US" sz="2200"/>
              <a:t> </a:t>
            </a:r>
            <a:r>
              <a:rPr lang="en-US" altLang="en-US" sz="2200"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ym typeface="Symbol" panose="05050102010706020507" pitchFamily="18" charset="2"/>
              </a:rPr>
              <a:t>bB | b</a:t>
            </a:r>
            <a:endParaRPr lang="en-US" altLang="en-US" sz="2200" i="1"/>
          </a:p>
          <a:p>
            <a:pPr eaLnBrk="1" hangingPunct="1"/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B3BFF-86DB-41AD-9A70-73C777A76924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08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>
          <a:xfrm>
            <a:off x="685800" y="533400"/>
            <a:ext cx="3886200" cy="5562600"/>
          </a:xfrm>
        </p:spPr>
        <p:txBody>
          <a:bodyPr/>
          <a:lstStyle/>
          <a:p>
            <a:pPr eaLnBrk="1" hangingPunct="1"/>
            <a:r>
              <a:rPr lang="en-US" altLang="en-US"/>
              <a:t>Chomsky Normal form is obtained 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300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/>
              <a:t>S’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ST | SA | A</a:t>
            </a:r>
            <a:r>
              <a:rPr lang="en-US" altLang="en-US" b="1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|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endParaRPr lang="en-US" altLang="en-US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i="1">
                <a:sym typeface="Symbol" panose="05050102010706020507" pitchFamily="18" charset="2"/>
              </a:rPr>
              <a:t>ST | SA | A</a:t>
            </a:r>
            <a:r>
              <a:rPr lang="en-US" altLang="en-US" b="1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|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endParaRPr lang="en-US" altLang="en-US" i="1" u="sng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CB | 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>
                <a:sym typeface="Symbol" panose="05050102010706020507" pitchFamily="18" charset="2"/>
              </a:rPr>
              <a:t>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CB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i="1"/>
              <a:t>C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8200" y="533400"/>
            <a:ext cx="4191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Greibach Normal form is obtained as:</a:t>
            </a:r>
          </a:p>
          <a:p>
            <a:pPr lvl="1">
              <a:spcBef>
                <a:spcPct val="20000"/>
              </a:spcBef>
            </a:pPr>
            <a:endParaRPr lang="en-US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aBZT | aZT |aBT |aT |aBZA |aZA | aBA |aA |aB |a</a:t>
            </a:r>
            <a:endParaRPr lang="en-US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aBZ |aZ |aB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en-US" sz="2800" i="1" u="sng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 | b</a:t>
            </a:r>
          </a:p>
          <a:p>
            <a:pPr lvl="1">
              <a:spcBef>
                <a:spcPct val="2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 </a:t>
            </a:r>
          </a:p>
          <a:p>
            <a:pPr lvl="1">
              <a:spcBef>
                <a:spcPct val="20000"/>
              </a:spcBef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lvl="1">
              <a:spcBef>
                <a:spcPct val="20000"/>
              </a:spcBef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lvl="1">
              <a:spcBef>
                <a:spcPct val="20000"/>
              </a:spcBef>
            </a:pP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aBZ | aZ | aB |a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27268D-C524-4889-95F3-9BB288D04D1B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1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abaaba</a:t>
            </a:r>
            <a:br>
              <a:rPr lang="en-US"/>
            </a:br>
            <a:r>
              <a:rPr lang="en-US" sz="2500"/>
              <a:t>G                         	 CNF                       	GNF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2667000" cy="4953000"/>
          </a:xfrm>
        </p:spPr>
        <p:txBody>
          <a:bodyPr/>
          <a:lstStyle/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200" i="1" dirty="0"/>
              <a:t>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 </a:t>
            </a:r>
            <a:r>
              <a:rPr lang="en-US" altLang="en-US" sz="2200" i="1" dirty="0" err="1">
                <a:sym typeface="Symbol" panose="05050102010706020507" pitchFamily="18" charset="2"/>
              </a:rPr>
              <a:t>SaB</a:t>
            </a:r>
            <a:endParaRPr lang="en-US" altLang="en-US" sz="2200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  </a:t>
            </a:r>
            <a:r>
              <a:rPr lang="en-US" altLang="en-US" sz="2200" i="1" dirty="0" err="1">
                <a:sym typeface="Symbol" panose="05050102010706020507" pitchFamily="18" charset="2"/>
              </a:rPr>
              <a:t>SaBaB</a:t>
            </a:r>
            <a:endParaRPr lang="en-US" altLang="en-US" sz="2200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i="1" dirty="0" err="1">
                <a:sym typeface="Symbol" panose="05050102010706020507" pitchFamily="18" charset="2"/>
              </a:rPr>
              <a:t>SaBaBaB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i="1" dirty="0" err="1">
                <a:sym typeface="Symbol" panose="05050102010706020507" pitchFamily="18" charset="2"/>
              </a:rPr>
              <a:t>aBaBaBaB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i="1" dirty="0" err="1">
                <a:sym typeface="Symbol" panose="05050102010706020507" pitchFamily="18" charset="2"/>
              </a:rPr>
              <a:t>abaBaBaBaB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r>
              <a:rPr lang="en-US" altLang="en-US" i="1" dirty="0" err="1">
                <a:sym typeface="Symbol" panose="05050102010706020507" pitchFamily="18" charset="2"/>
              </a:rPr>
              <a:t>abaBaBaB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r>
              <a:rPr lang="en-US" altLang="en-US" i="1" dirty="0" err="1">
                <a:sym typeface="Symbol" panose="05050102010706020507" pitchFamily="18" charset="2"/>
              </a:rPr>
              <a:t>abaaBaB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r>
              <a:rPr lang="en-US" altLang="en-US" i="1" dirty="0" err="1">
                <a:sym typeface="Symbol" panose="05050102010706020507" pitchFamily="18" charset="2"/>
              </a:rPr>
              <a:t>abaabBaB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r>
              <a:rPr lang="en-US" altLang="en-US" i="1" dirty="0" err="1">
                <a:sym typeface="Symbol" panose="05050102010706020507" pitchFamily="18" charset="2"/>
              </a:rPr>
              <a:t>abaabaB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r>
              <a:rPr lang="en-US" altLang="en-US" i="1" dirty="0" err="1">
                <a:sym typeface="Symbol" panose="05050102010706020507" pitchFamily="18" charset="2"/>
              </a:rPr>
              <a:t>abaaba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Symbol" panose="05050102010706020507" pitchFamily="18" charset="2"/>
              <a:buChar char="Þ"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33800" y="1181100"/>
            <a:ext cx="2667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defRPr/>
            </a:pPr>
            <a:r>
              <a:rPr lang="en-US" sz="2400" i="1" kern="0" dirty="0">
                <a:latin typeface="+mn-lt"/>
              </a:rPr>
              <a:t>S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Symbol"/>
              </a:rPr>
              <a:t></a:t>
            </a:r>
            <a:r>
              <a:rPr lang="en-US" sz="2400" kern="0" dirty="0">
                <a:latin typeface="+mn-lt"/>
                <a:sym typeface="Symbol" charset="2"/>
              </a:rPr>
              <a:t> </a:t>
            </a:r>
            <a:r>
              <a:rPr lang="en-US" sz="2400" i="1" kern="0" dirty="0">
                <a:latin typeface="+mn-lt"/>
                <a:sym typeface="Symbol" charset="2"/>
              </a:rPr>
              <a:t>SA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sym typeface="Symbol"/>
              </a:rPr>
              <a:t> </a:t>
            </a:r>
            <a:r>
              <a:rPr lang="en-US" sz="2400" kern="0" dirty="0">
                <a:latin typeface="+mn-lt"/>
                <a:sym typeface="Symbol" charset="2"/>
              </a:rPr>
              <a:t> </a:t>
            </a:r>
            <a:r>
              <a:rPr lang="en-US" sz="2400" i="1" kern="0" dirty="0">
                <a:latin typeface="+mn-lt"/>
                <a:sym typeface="Symbol" charset="2"/>
              </a:rPr>
              <a:t>STA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sym typeface="Symbol"/>
              </a:rPr>
              <a:t> </a:t>
            </a:r>
            <a:r>
              <a:rPr lang="en-US" sz="2800" kern="0" dirty="0">
                <a:latin typeface="+mn-lt"/>
                <a:sym typeface="Symbol" charset="2"/>
              </a:rPr>
              <a:t> </a:t>
            </a:r>
            <a:r>
              <a:rPr lang="en-US" sz="2800" i="1" kern="0" dirty="0">
                <a:latin typeface="+mn-lt"/>
                <a:sym typeface="Symbol" charset="2"/>
              </a:rPr>
              <a:t>SATA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sym typeface="Symbol"/>
              </a:rPr>
              <a:t> </a:t>
            </a:r>
            <a:r>
              <a:rPr lang="en-US" sz="2800" kern="0" dirty="0">
                <a:latin typeface="+mn-lt"/>
                <a:sym typeface="Symbol" charset="2"/>
              </a:rPr>
              <a:t> </a:t>
            </a:r>
            <a:r>
              <a:rPr lang="en-US" sz="2800" i="1" kern="0" dirty="0">
                <a:latin typeface="+mn-lt"/>
                <a:sym typeface="Symbol" charset="2"/>
              </a:rPr>
              <a:t>ABATA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sym typeface="Symbol"/>
              </a:rPr>
              <a:t> </a:t>
            </a:r>
            <a:r>
              <a:rPr lang="en-US" sz="2800" kern="0" dirty="0">
                <a:latin typeface="+mn-lt"/>
                <a:sym typeface="Symbol" charset="2"/>
              </a:rPr>
              <a:t> </a:t>
            </a:r>
            <a:r>
              <a:rPr lang="en-US" sz="2800" i="1" kern="0" dirty="0" err="1">
                <a:latin typeface="+mn-lt"/>
                <a:sym typeface="Symbol" charset="2"/>
              </a:rPr>
              <a:t>aBATA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abATA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abaTA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defRPr/>
            </a:pPr>
            <a:r>
              <a:rPr lang="en-US" sz="2400" i="1" kern="0" dirty="0">
                <a:latin typeface="+mn-lt"/>
              </a:rPr>
              <a:t>S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Symbol"/>
              </a:rPr>
              <a:t></a:t>
            </a:r>
            <a:r>
              <a:rPr lang="en-US" sz="2400" kern="0" dirty="0">
                <a:latin typeface="+mn-lt"/>
                <a:sym typeface="Symbol" charset="2"/>
              </a:rPr>
              <a:t> </a:t>
            </a:r>
            <a:r>
              <a:rPr lang="en-US" sz="2400" i="1" kern="0" dirty="0" err="1">
                <a:latin typeface="+mn-lt"/>
                <a:sym typeface="Symbol" charset="2"/>
              </a:rPr>
              <a:t>aBZA</a:t>
            </a:r>
            <a:endParaRPr lang="en-US" sz="24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sym typeface="Symbol"/>
              </a:rPr>
              <a:t> </a:t>
            </a:r>
            <a:r>
              <a:rPr lang="en-US" sz="2400" kern="0" dirty="0">
                <a:latin typeface="+mn-lt"/>
                <a:sym typeface="Symbol" charset="2"/>
              </a:rPr>
              <a:t> </a:t>
            </a:r>
            <a:r>
              <a:rPr lang="en-US" sz="2400" i="1" kern="0" dirty="0" err="1">
                <a:latin typeface="+mn-lt"/>
                <a:sym typeface="Symbol" charset="2"/>
              </a:rPr>
              <a:t>abZA</a:t>
            </a:r>
            <a:endParaRPr lang="en-US" sz="24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sym typeface="Symbol"/>
              </a:rPr>
              <a:t> </a:t>
            </a:r>
            <a:r>
              <a:rPr lang="en-US" sz="2800" kern="0" dirty="0">
                <a:latin typeface="+mn-lt"/>
                <a:sym typeface="Symbol" charset="2"/>
              </a:rPr>
              <a:t> </a:t>
            </a:r>
            <a:r>
              <a:rPr lang="en-US" sz="2800" i="1" kern="0" dirty="0" err="1">
                <a:latin typeface="+mn-lt"/>
                <a:sym typeface="Symbol" charset="2"/>
              </a:rPr>
              <a:t>abaZA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sym typeface="Symbol"/>
              </a:rPr>
              <a:t> </a:t>
            </a:r>
            <a:r>
              <a:rPr lang="en-US" sz="2800" kern="0" dirty="0">
                <a:latin typeface="+mn-lt"/>
                <a:sym typeface="Symbol" charset="2"/>
              </a:rPr>
              <a:t> </a:t>
            </a:r>
            <a:r>
              <a:rPr lang="en-US" sz="2800" i="1" kern="0" dirty="0" err="1">
                <a:latin typeface="+mn-lt"/>
                <a:sym typeface="Symbol" charset="2"/>
              </a:rPr>
              <a:t>abaaBA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sym typeface="Symbol"/>
              </a:rPr>
              <a:t> </a:t>
            </a:r>
            <a:r>
              <a:rPr lang="en-US" sz="2800" kern="0" dirty="0">
                <a:latin typeface="+mn-lt"/>
                <a:sym typeface="Symbol" charset="2"/>
              </a:rPr>
              <a:t> </a:t>
            </a:r>
            <a:r>
              <a:rPr lang="en-US" sz="2800" i="1" kern="0" dirty="0" err="1">
                <a:latin typeface="+mn-lt"/>
                <a:sym typeface="Symbol" charset="2"/>
              </a:rPr>
              <a:t>abaabA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r>
              <a:rPr lang="en-US" sz="2800" i="1" kern="0" dirty="0" err="1">
                <a:latin typeface="+mn-lt"/>
                <a:sym typeface="Symbol" charset="2"/>
              </a:rPr>
              <a:t>a</a:t>
            </a:r>
            <a:r>
              <a:rPr lang="en-US" sz="2800" i="1" kern="0">
                <a:latin typeface="+mn-lt"/>
                <a:sym typeface="Symbol" charset="2"/>
              </a:rPr>
              <a:t>baaba</a:t>
            </a: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buFont typeface="Symbol" charset="2"/>
              <a:buChar char="Þ"/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en-US" sz="2800" i="1" kern="0" dirty="0">
              <a:latin typeface="+mn-lt"/>
              <a:sym typeface="Symbol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3891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F4661B-42CF-4432-B206-EE7DEA250B5C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30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Convert </a:t>
            </a:r>
            <a:r>
              <a:rPr lang="en-US" sz="2600" kern="0">
                <a:latin typeface="+mn-lt"/>
              </a:rPr>
              <a:t>to GNF</a:t>
            </a:r>
            <a:endParaRPr lang="en-US" sz="26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S-&gt;</a:t>
            </a:r>
            <a:r>
              <a:rPr lang="en-US" sz="2600" kern="0" dirty="0" err="1">
                <a:latin typeface="+mn-lt"/>
              </a:rPr>
              <a:t>aSX|b</a:t>
            </a:r>
            <a:endParaRPr lang="en-US" sz="26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X-&gt;</a:t>
            </a:r>
            <a:r>
              <a:rPr lang="en-US" sz="2600" kern="0" dirty="0" err="1">
                <a:latin typeface="+mn-lt"/>
              </a:rPr>
              <a:t>Xb|a</a:t>
            </a:r>
            <a:endParaRPr lang="en-US" sz="26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6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600" kern="0" dirty="0">
              <a:latin typeface="+mn-lt"/>
            </a:endParaRPr>
          </a:p>
        </p:txBody>
      </p:sp>
      <p:sp>
        <p:nvSpPr>
          <p:cNvPr id="3994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C7A872-F29F-4F8F-A108-CDBA240E9C5A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9584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9F055F-D08A-40BC-9164-2C13273BE57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Left recursion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grammar is left-recursive if we can find some non-terminal A which will eventually derive a </a:t>
            </a:r>
            <a:r>
              <a:rPr lang="en-US" u="sng" dirty="0">
                <a:solidFill>
                  <a:srgbClr val="FF0000"/>
                </a:solidFill>
              </a:rPr>
              <a:t>sentential form </a:t>
            </a:r>
            <a:r>
              <a:rPr lang="en-US" dirty="0"/>
              <a:t>with itself as the left-symbol</a:t>
            </a:r>
          </a:p>
          <a:p>
            <a:pPr eaLnBrk="1" hangingPunct="1"/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Aa | b</a:t>
            </a:r>
            <a:endParaRPr lang="en-US" dirty="0"/>
          </a:p>
          <a:p>
            <a:pPr eaLnBrk="1" hangingPunct="1"/>
            <a:endParaRPr lang="el-GR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72C1E7-4E7C-4DD9-AACF-AD2E6E83E6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Left Recursion Removal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the grammar A </a:t>
            </a:r>
            <a:r>
              <a:rPr lang="en-US">
                <a:sym typeface="Wingdings" pitchFamily="2" charset="2"/>
              </a:rPr>
              <a:t> Aa | b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Halting condition of top-down parsing depend upon the generation of terminal prefixes to discover dead ends.</a:t>
            </a:r>
          </a:p>
          <a:p>
            <a:pPr eaLnBrk="1" hangingPunct="1"/>
            <a:r>
              <a:rPr lang="en-US"/>
              <a:t>Repeated application of above rule fail to generate a prefix that can terminate the parse.</a:t>
            </a:r>
          </a:p>
          <a:p>
            <a:pPr eaLnBrk="1" hangingPunct="1"/>
            <a:endParaRPr lang="en-US"/>
          </a:p>
          <a:p>
            <a:pPr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FA4DC-CD62-40B8-B5B3-B4D5B281C9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Removing left recursion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6345"/>
            <a:ext cx="7772400" cy="4876800"/>
          </a:xfrm>
        </p:spPr>
        <p:txBody>
          <a:bodyPr/>
          <a:lstStyle/>
          <a:p>
            <a:r>
              <a:rPr lang="en-US" sz="2800" dirty="0"/>
              <a:t>For each rule of the form</a:t>
            </a:r>
          </a:p>
          <a:p>
            <a:r>
              <a:rPr lang="en-US" sz="2800" dirty="0"/>
              <a:t>A -&gt; A</a:t>
            </a:r>
            <a:r>
              <a:rPr lang="el-GR" sz="2800" dirty="0">
                <a:cs typeface="Arial" charset="0"/>
                <a:sym typeface="Wingdings" pitchFamily="2" charset="2"/>
              </a:rPr>
              <a:t> α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|</a:t>
            </a:r>
            <a:r>
              <a:rPr lang="en-US" sz="2800" dirty="0"/>
              <a:t> A</a:t>
            </a:r>
            <a:r>
              <a:rPr lang="el-GR" sz="2800" dirty="0">
                <a:cs typeface="Arial" charset="0"/>
                <a:sym typeface="Wingdings" pitchFamily="2" charset="2"/>
              </a:rPr>
              <a:t> α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2</a:t>
            </a:r>
            <a:r>
              <a:rPr lang="en-US" sz="2800" dirty="0">
                <a:cs typeface="Arial" charset="0"/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|</a:t>
            </a:r>
            <a:r>
              <a:rPr lang="en-US" sz="2800" dirty="0"/>
              <a:t> ………</a:t>
            </a:r>
            <a:r>
              <a:rPr lang="en-US" sz="2800" dirty="0">
                <a:cs typeface="Arial" charset="0"/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|</a:t>
            </a:r>
            <a:r>
              <a:rPr lang="en-US" sz="2800" dirty="0"/>
              <a:t> A</a:t>
            </a:r>
            <a:r>
              <a:rPr lang="el-GR" sz="2800" dirty="0">
                <a:cs typeface="Arial" charset="0"/>
                <a:sym typeface="Wingdings" pitchFamily="2" charset="2"/>
              </a:rPr>
              <a:t> α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/>
              <a:t>β 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|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 </a:t>
            </a:r>
            <a:r>
              <a:rPr lang="en-US" sz="2800" dirty="0"/>
              <a:t>β 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| …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 </a:t>
            </a:r>
            <a:r>
              <a:rPr lang="en-US" sz="2800" dirty="0"/>
              <a:t>β </a:t>
            </a:r>
            <a:r>
              <a:rPr lang="en-US" sz="2800" baseline="-25000" dirty="0">
                <a:sym typeface="Wingdings" pitchFamily="2" charset="2"/>
              </a:rPr>
              <a:t>n</a:t>
            </a:r>
          </a:p>
          <a:p>
            <a:pPr lvl="1"/>
            <a:r>
              <a:rPr lang="en-US" sz="2400" dirty="0"/>
              <a:t>A is a left-recursive nonterminal. </a:t>
            </a:r>
          </a:p>
          <a:p>
            <a:pPr lvl="1"/>
            <a:r>
              <a:rPr lang="en-US" sz="2400" dirty="0"/>
              <a:t>α is a sequence of nonterminals and terminals.</a:t>
            </a:r>
          </a:p>
          <a:p>
            <a:pPr lvl="1"/>
            <a:r>
              <a:rPr lang="en-US" sz="2400" dirty="0"/>
              <a:t>β is a sequence of nonterminals and terminals that does not start with A.</a:t>
            </a:r>
          </a:p>
          <a:p>
            <a:r>
              <a:rPr lang="en-US" sz="2800" dirty="0"/>
              <a:t>Replace the A-production by the production:</a:t>
            </a:r>
          </a:p>
          <a:p>
            <a:r>
              <a:rPr lang="en-US" sz="2800" dirty="0"/>
              <a:t>A -&gt; β 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/>
              <a:t> A’ </a:t>
            </a:r>
            <a:r>
              <a:rPr lang="en-US" sz="2800" dirty="0">
                <a:sym typeface="Wingdings" pitchFamily="2" charset="2"/>
              </a:rPr>
              <a:t>|….</a:t>
            </a:r>
            <a:r>
              <a:rPr lang="el-GR" sz="2800" dirty="0">
                <a:cs typeface="Arial" charset="0"/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|</a:t>
            </a:r>
            <a:r>
              <a:rPr lang="en-US" sz="2800" dirty="0"/>
              <a:t> β n A’ </a:t>
            </a:r>
          </a:p>
          <a:p>
            <a:r>
              <a:rPr lang="en-US" sz="2800" dirty="0"/>
              <a:t>And create a new nonterminal</a:t>
            </a:r>
          </a:p>
          <a:p>
            <a:r>
              <a:rPr lang="en-US" sz="2800" dirty="0"/>
              <a:t>A’ -&gt; </a:t>
            </a:r>
            <a:r>
              <a:rPr lang="el-GR" sz="2800" dirty="0"/>
              <a:t>Λ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| </a:t>
            </a:r>
            <a:r>
              <a:rPr lang="el-GR" sz="2800" dirty="0">
                <a:cs typeface="Arial" charset="0"/>
                <a:sym typeface="Wingdings" pitchFamily="2" charset="2"/>
              </a:rPr>
              <a:t>α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800" dirty="0"/>
              <a:t> A’ </a:t>
            </a:r>
            <a:r>
              <a:rPr lang="en-US" sz="2800" dirty="0">
                <a:sym typeface="Wingdings" pitchFamily="2" charset="2"/>
              </a:rPr>
              <a:t>|….</a:t>
            </a:r>
            <a:r>
              <a:rPr lang="el-GR" sz="2800" dirty="0">
                <a:cs typeface="Arial" charset="0"/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|</a:t>
            </a:r>
            <a:r>
              <a:rPr lang="el-GR" sz="2800" dirty="0">
                <a:cs typeface="Arial" charset="0"/>
                <a:sym typeface="Wingdings" pitchFamily="2" charset="2"/>
              </a:rPr>
              <a:t>α</a:t>
            </a:r>
            <a:r>
              <a:rPr lang="en-US" sz="2800" baseline="-25000" dirty="0">
                <a:cs typeface="Arial" charset="0"/>
                <a:sym typeface="Wingdings" pitchFamily="2" charset="2"/>
              </a:rPr>
              <a:t>n</a:t>
            </a:r>
            <a:r>
              <a:rPr lang="en-US" sz="2800" dirty="0"/>
              <a:t> A’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7E8D24-636B-4850-913C-D9E242FFF1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Removing left recursion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To remove left recursion from A, the A rules are divided into two groups.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Left recursive and others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A </a:t>
            </a:r>
            <a:r>
              <a:rPr lang="en-US" sz="2800" dirty="0">
                <a:sym typeface="Wingdings" pitchFamily="2" charset="2"/>
              </a:rPr>
              <a:t> AU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| AU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| AU</a:t>
            </a:r>
            <a:r>
              <a:rPr lang="en-US" sz="2800" baseline="-25000" dirty="0"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 | ….| </a:t>
            </a:r>
            <a:r>
              <a:rPr lang="en-US" sz="2800" dirty="0" err="1">
                <a:sym typeface="Wingdings" pitchFamily="2" charset="2"/>
              </a:rPr>
              <a:t>AU</a:t>
            </a:r>
            <a:r>
              <a:rPr lang="en-US" sz="2800" baseline="-25000" dirty="0" err="1">
                <a:sym typeface="Wingdings" pitchFamily="2" charset="2"/>
              </a:rPr>
              <a:t>j</a:t>
            </a:r>
            <a:endParaRPr lang="en-US" sz="2800" baseline="-25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aseline="-25000" dirty="0"/>
              <a:t>	</a:t>
            </a:r>
            <a:r>
              <a:rPr lang="en-US" sz="2800" dirty="0"/>
              <a:t>A </a:t>
            </a:r>
            <a:r>
              <a:rPr lang="en-US" sz="2800" dirty="0">
                <a:sym typeface="Wingdings" pitchFamily="2" charset="2"/>
              </a:rPr>
              <a:t> 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| V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| V</a:t>
            </a:r>
            <a:r>
              <a:rPr lang="en-US" sz="2800" baseline="-25000" dirty="0"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 | … | </a:t>
            </a:r>
            <a:r>
              <a:rPr lang="en-US" sz="2800" dirty="0" err="1">
                <a:sym typeface="Wingdings" pitchFamily="2" charset="2"/>
              </a:rPr>
              <a:t>V</a:t>
            </a:r>
            <a:r>
              <a:rPr lang="en-US" sz="2800" baseline="-25000" dirty="0" err="1">
                <a:sym typeface="Wingdings" pitchFamily="2" charset="2"/>
              </a:rPr>
              <a:t>k</a:t>
            </a:r>
            <a:endParaRPr lang="en-US" sz="2800" baseline="-25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ym typeface="Wingdings" pitchFamily="2" charset="2"/>
              </a:rPr>
              <a:t>Solution: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</a:t>
            </a:r>
            <a:r>
              <a:rPr lang="en-US" sz="2800" dirty="0">
                <a:sym typeface="Wingdings" pitchFamily="2" charset="2"/>
              </a:rPr>
              <a:t> 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| V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| V</a:t>
            </a:r>
            <a:r>
              <a:rPr lang="en-US" sz="2800" baseline="-25000" dirty="0"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 | … | </a:t>
            </a:r>
            <a:r>
              <a:rPr lang="en-US" sz="2800" dirty="0" err="1">
                <a:sym typeface="Wingdings" pitchFamily="2" charset="2"/>
              </a:rPr>
              <a:t>V</a:t>
            </a:r>
            <a:r>
              <a:rPr lang="en-US" sz="2800" baseline="-25000" dirty="0" err="1">
                <a:sym typeface="Wingdings" pitchFamily="2" charset="2"/>
              </a:rPr>
              <a:t>k</a:t>
            </a:r>
            <a:r>
              <a:rPr lang="en-US" sz="2800" dirty="0">
                <a:sym typeface="Wingdings" pitchFamily="2" charset="2"/>
              </a:rPr>
              <a:t>| V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Z | V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Z | … | </a:t>
            </a:r>
            <a:r>
              <a:rPr lang="en-US" sz="2800" dirty="0" err="1">
                <a:sym typeface="Wingdings" pitchFamily="2" charset="2"/>
              </a:rPr>
              <a:t>V</a:t>
            </a:r>
            <a:r>
              <a:rPr lang="en-US" sz="2800" baseline="-25000" dirty="0" err="1">
                <a:sym typeface="Wingdings" pitchFamily="2" charset="2"/>
              </a:rPr>
              <a:t>k</a:t>
            </a:r>
            <a:r>
              <a:rPr lang="en-US" sz="2800" dirty="0" err="1">
                <a:sym typeface="Wingdings" pitchFamily="2" charset="2"/>
              </a:rPr>
              <a:t>Z</a:t>
            </a:r>
            <a:endParaRPr lang="en-US" sz="2800" baseline="-250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ym typeface="Wingdings" pitchFamily="2" charset="2"/>
              </a:rPr>
              <a:t>Z  u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Z | u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Z | u</a:t>
            </a:r>
            <a:r>
              <a:rPr lang="en-US" sz="2800" baseline="-25000" dirty="0"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Z | … | </a:t>
            </a:r>
            <a:r>
              <a:rPr lang="en-US" sz="2800" dirty="0" err="1">
                <a:sym typeface="Wingdings" pitchFamily="2" charset="2"/>
              </a:rPr>
              <a:t>u</a:t>
            </a:r>
            <a:r>
              <a:rPr lang="en-US" sz="2800" baseline="-25000" dirty="0" err="1">
                <a:sym typeface="Wingdings" pitchFamily="2" charset="2"/>
              </a:rPr>
              <a:t>j</a:t>
            </a:r>
            <a:r>
              <a:rPr lang="en-US" sz="2800" dirty="0" err="1">
                <a:sym typeface="Wingdings" pitchFamily="2" charset="2"/>
              </a:rPr>
              <a:t>Z</a:t>
            </a:r>
            <a:r>
              <a:rPr lang="en-US" sz="2800" dirty="0">
                <a:sym typeface="Wingdings" pitchFamily="2" charset="2"/>
              </a:rPr>
              <a:t> | u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| u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| u</a:t>
            </a:r>
            <a:r>
              <a:rPr lang="en-US" sz="2800" baseline="-25000" dirty="0"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 | … | </a:t>
            </a:r>
            <a:r>
              <a:rPr lang="en-US" sz="2800" dirty="0" err="1">
                <a:sym typeface="Wingdings" pitchFamily="2" charset="2"/>
              </a:rPr>
              <a:t>u</a:t>
            </a:r>
            <a:r>
              <a:rPr lang="en-US" sz="2800" baseline="-25000" dirty="0" err="1">
                <a:sym typeface="Wingdings" pitchFamily="2" charset="2"/>
              </a:rPr>
              <a:t>j</a:t>
            </a:r>
            <a:endParaRPr lang="en-US" sz="2800" baseline="-250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C360C-E659-4C8E-94DE-C112B4F7E1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 </a:t>
            </a:r>
            <a:r>
              <a:rPr lang="en-US" sz="2400">
                <a:sym typeface="Wingdings" pitchFamily="2" charset="2"/>
              </a:rPr>
              <a:t> Aa | b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Solution:</a:t>
            </a:r>
          </a:p>
          <a:p>
            <a:pPr eaLnBrk="1" hangingPunct="1">
              <a:buFontTx/>
              <a:buNone/>
            </a:pPr>
            <a:r>
              <a:rPr lang="en-US" sz="2400"/>
              <a:t> A </a:t>
            </a:r>
            <a:r>
              <a:rPr lang="en-US" sz="2400">
                <a:sym typeface="Wingdings" pitchFamily="2" charset="2"/>
              </a:rPr>
              <a:t> bZ | b</a:t>
            </a:r>
          </a:p>
          <a:p>
            <a:pPr eaLnBrk="1" hangingPunct="1">
              <a:buFontTx/>
              <a:buNone/>
            </a:pPr>
            <a:r>
              <a:rPr lang="en-US" sz="2400">
                <a:sym typeface="Wingdings" pitchFamily="2" charset="2"/>
              </a:rPr>
              <a:t>Z  aZ | a</a:t>
            </a:r>
            <a:endParaRPr lang="en-US" sz="2400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4038600" cy="2667000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Aa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Ab</a:t>
            </a:r>
            <a:r>
              <a:rPr lang="en-US" sz="2400" dirty="0">
                <a:sym typeface="Wingdings" pitchFamily="2" charset="2"/>
              </a:rPr>
              <a:t> | b | c</a:t>
            </a:r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bZ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cZ</a:t>
            </a:r>
            <a:r>
              <a:rPr lang="en-US" sz="2400" dirty="0">
                <a:sym typeface="Wingdings" pitchFamily="2" charset="2"/>
              </a:rPr>
              <a:t> | b | c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Wingdings" pitchFamily="2" charset="2"/>
              </a:rPr>
              <a:t>Z  </a:t>
            </a:r>
            <a:r>
              <a:rPr lang="en-US" sz="2400" dirty="0" err="1">
                <a:sym typeface="Wingdings" pitchFamily="2" charset="2"/>
              </a:rPr>
              <a:t>aZ</a:t>
            </a:r>
            <a:r>
              <a:rPr lang="en-US" sz="2400" dirty="0">
                <a:sym typeface="Wingdings" pitchFamily="2" charset="2"/>
              </a:rPr>
              <a:t> | </a:t>
            </a:r>
            <a:r>
              <a:rPr lang="en-US" sz="2400" dirty="0" err="1">
                <a:sym typeface="Wingdings" pitchFamily="2" charset="2"/>
              </a:rPr>
              <a:t>bZ</a:t>
            </a:r>
            <a:r>
              <a:rPr lang="en-US" sz="2400" dirty="0">
                <a:sym typeface="Wingdings" pitchFamily="2" charset="2"/>
              </a:rPr>
              <a:t> | a | b</a:t>
            </a:r>
          </a:p>
          <a:p>
            <a:pPr eaLnBrk="1" hangingPunct="1">
              <a:buFontTx/>
              <a:buNone/>
            </a:pPr>
            <a:endParaRPr lang="en-US" sz="2400" dirty="0">
              <a:sym typeface="Wingdings" pitchFamily="2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000500" y="1905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05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dirty="0"/>
              <a:t>A CFG is in Greibach normal form if each rule has one of these forms:</a:t>
            </a:r>
          </a:p>
          <a:p>
            <a:pPr marL="1035050" lvl="1" indent="-577850" eaLnBrk="1" hangingPunct="1">
              <a:buFontTx/>
              <a:buAutoNum type="romanLcPeriod"/>
            </a:pPr>
            <a:r>
              <a:rPr lang="en-US" i="1" dirty="0"/>
              <a:t>S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aA</a:t>
            </a:r>
            <a:r>
              <a:rPr lang="en-US" i="1" baseline="-25000" dirty="0">
                <a:sym typeface="Symbol" pitchFamily="18" charset="2"/>
              </a:rPr>
              <a:t>1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baseline="-25000" dirty="0">
                <a:sym typeface="Symbol" pitchFamily="18" charset="2"/>
              </a:rPr>
              <a:t>2</a:t>
            </a:r>
            <a:r>
              <a:rPr lang="en-US" i="1" dirty="0">
                <a:sym typeface="Symbol" pitchFamily="18" charset="2"/>
              </a:rPr>
              <a:t>…A</a:t>
            </a:r>
            <a:r>
              <a:rPr lang="en-US" i="1" baseline="-25000" dirty="0">
                <a:sym typeface="Symbol" pitchFamily="18" charset="2"/>
              </a:rPr>
              <a:t>n</a:t>
            </a:r>
            <a:endParaRPr lang="en-US" i="1" dirty="0"/>
          </a:p>
          <a:p>
            <a:pPr marL="1035050" lvl="1" indent="-577850" eaLnBrk="1" hangingPunct="1">
              <a:buFontTx/>
              <a:buAutoNum type="romanLcPeriod"/>
            </a:pPr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ym typeface="Symbol" pitchFamily="18" charset="2"/>
              </a:rPr>
              <a:t>aA</a:t>
            </a:r>
            <a:r>
              <a:rPr lang="en-US" i="1" baseline="-25000" dirty="0">
                <a:sym typeface="Symbol" pitchFamily="18" charset="2"/>
              </a:rPr>
              <a:t>1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baseline="-25000" dirty="0">
                <a:sym typeface="Symbol" pitchFamily="18" charset="2"/>
              </a:rPr>
              <a:t>2</a:t>
            </a:r>
            <a:r>
              <a:rPr lang="en-US" i="1" dirty="0">
                <a:sym typeface="Symbol" pitchFamily="18" charset="2"/>
              </a:rPr>
              <a:t>…A</a:t>
            </a:r>
            <a:r>
              <a:rPr lang="en-US" i="1" baseline="-25000" dirty="0">
                <a:sym typeface="Symbol" pitchFamily="18" charset="2"/>
              </a:rPr>
              <a:t>n</a:t>
            </a:r>
            <a:endParaRPr lang="en-US" i="1" dirty="0">
              <a:sym typeface="Symbol" pitchFamily="18" charset="2"/>
            </a:endParaRPr>
          </a:p>
          <a:p>
            <a:pPr marL="1035050" lvl="1" indent="-577850" eaLnBrk="1" hangingPunct="1">
              <a:buFontTx/>
              <a:buAutoNum type="romanLcPeriod"/>
            </a:pP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 </a:t>
            </a:r>
            <a:r>
              <a:rPr lang="en-US" i="1" dirty="0">
                <a:sym typeface="Symbol" pitchFamily="18" charset="2"/>
              </a:rPr>
              <a:t>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D23DF-8770-4C76-A18A-FD3F7DD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C1DAB-F90C-4FB3-94A7-5F01F499F4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Carlos Sierra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Carlos Sierra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377EABAE-52DD-4D0E-BE9F-F164C63A0DA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1772</Words>
  <Application>Microsoft Office PowerPoint</Application>
  <PresentationFormat>On-screen Show (4:3)</PresentationFormat>
  <Paragraphs>336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Greibach Normal Form</vt:lpstr>
      <vt:lpstr>Leftmost Derivation</vt:lpstr>
      <vt:lpstr>Example: Left derivation</vt:lpstr>
      <vt:lpstr>Left recursion</vt:lpstr>
      <vt:lpstr>Left Recursion Removal</vt:lpstr>
      <vt:lpstr>Removing left recursion</vt:lpstr>
      <vt:lpstr>Removing left recursion</vt:lpstr>
      <vt:lpstr>Example</vt:lpstr>
      <vt:lpstr>Definition</vt:lpstr>
      <vt:lpstr>Conversion</vt:lpstr>
      <vt:lpstr>Eliminate direct left recursion</vt:lpstr>
      <vt:lpstr>Eliminate direct left recursion</vt:lpstr>
      <vt:lpstr>Substitution Rule Transform A  uBv rules</vt:lpstr>
      <vt:lpstr>Conversion: Step 1</vt:lpstr>
      <vt:lpstr>Conversion: Step 1</vt:lpstr>
      <vt:lpstr>Conversion: Step 2</vt:lpstr>
      <vt:lpstr>Conversion Example</vt:lpstr>
      <vt:lpstr>Conversion Strategy</vt:lpstr>
      <vt:lpstr>Step 1: S rules</vt:lpstr>
      <vt:lpstr>Step 1: A rules</vt:lpstr>
      <vt:lpstr>Step 1: B rules</vt:lpstr>
      <vt:lpstr>Step 1: C rules</vt:lpstr>
      <vt:lpstr>Step 1: C rules</vt:lpstr>
      <vt:lpstr>Step 1: Intermediate grammar</vt:lpstr>
      <vt:lpstr>Step 2: Fix starting symbol</vt:lpstr>
      <vt:lpstr>Step 2: Fixing B rules</vt:lpstr>
      <vt:lpstr>Step 2: Fixing A rules</vt:lpstr>
      <vt:lpstr>Step 2: Fixing S rules</vt:lpstr>
      <vt:lpstr>Step 2: Complete conversion</vt:lpstr>
      <vt:lpstr>Conclusions</vt:lpstr>
      <vt:lpstr>Comparison of Normal forms</vt:lpstr>
      <vt:lpstr>PowerPoint Presentation</vt:lpstr>
      <vt:lpstr>abaaba G                           CNF                        GNF</vt:lpstr>
      <vt:lpstr>PowerPoint Presentation</vt:lpstr>
    </vt:vector>
  </TitlesOfParts>
  <Company>UCF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Greibach Normal Form</dc:title>
  <dc:creator>Carlos Sierra</dc:creator>
  <cp:lastModifiedBy>Faryal F. Saud</cp:lastModifiedBy>
  <cp:revision>60</cp:revision>
  <dcterms:created xsi:type="dcterms:W3CDTF">2005-03-22T02:34:09Z</dcterms:created>
  <dcterms:modified xsi:type="dcterms:W3CDTF">2018-10-25T05:28:21Z</dcterms:modified>
</cp:coreProperties>
</file>