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5"/>
  </p:notesMasterIdLst>
  <p:sldIdLst>
    <p:sldId id="256" r:id="rId2"/>
    <p:sldId id="283" r:id="rId3"/>
    <p:sldId id="281" r:id="rId4"/>
    <p:sldId id="284" r:id="rId5"/>
    <p:sldId id="325"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26"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280"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84201" autoAdjust="0"/>
  </p:normalViewPr>
  <p:slideViewPr>
    <p:cSldViewPr snapToGrid="0">
      <p:cViewPr varScale="1">
        <p:scale>
          <a:sx n="67" d="100"/>
          <a:sy n="67" d="100"/>
        </p:scale>
        <p:origin x="1530" y="66"/>
      </p:cViewPr>
      <p:guideLst/>
    </p:cSldViewPr>
  </p:slideViewPr>
  <p:outlineViewPr>
    <p:cViewPr>
      <p:scale>
        <a:sx n="33" d="100"/>
        <a:sy n="33" d="100"/>
      </p:scale>
      <p:origin x="0" y="-12126"/>
    </p:cViewPr>
  </p:outlin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86A7654-4E2B-4822-BAE0-8BF48C8D095C}" type="datetimeFigureOut">
              <a:rPr lang="en-US" smtClean="0"/>
              <a:t>8/21/2019</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D701400-B431-4047-89AC-DA61F7C3E04A}" type="slidenum">
              <a:rPr lang="en-US" smtClean="0"/>
              <a:t>‹#›</a:t>
            </a:fld>
            <a:endParaRPr lang="en-US" dirty="0"/>
          </a:p>
        </p:txBody>
      </p:sp>
    </p:spTree>
    <p:extLst>
      <p:ext uri="{BB962C8B-B14F-4D97-AF65-F5344CB8AC3E}">
        <p14:creationId xmlns:p14="http://schemas.microsoft.com/office/powerpoint/2010/main" val="7663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a:t>
            </a:fld>
            <a:endParaRPr lang="en-US" dirty="0"/>
          </a:p>
        </p:txBody>
      </p:sp>
    </p:spTree>
    <p:extLst>
      <p:ext uri="{BB962C8B-B14F-4D97-AF65-F5344CB8AC3E}">
        <p14:creationId xmlns:p14="http://schemas.microsoft.com/office/powerpoint/2010/main" val="193116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701400-B431-4047-89AC-DA61F7C3E04A}" type="slidenum">
              <a:rPr lang="en-US" smtClean="0"/>
              <a:t>2</a:t>
            </a:fld>
            <a:endParaRPr lang="en-US" dirty="0"/>
          </a:p>
        </p:txBody>
      </p:sp>
    </p:spTree>
    <p:extLst>
      <p:ext uri="{BB962C8B-B14F-4D97-AF65-F5344CB8AC3E}">
        <p14:creationId xmlns:p14="http://schemas.microsoft.com/office/powerpoint/2010/main" val="292215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and when </a:t>
            </a:r>
          </a:p>
        </p:txBody>
      </p:sp>
      <p:sp>
        <p:nvSpPr>
          <p:cNvPr id="4" name="Slide Number Placeholder 3"/>
          <p:cNvSpPr>
            <a:spLocks noGrp="1"/>
          </p:cNvSpPr>
          <p:nvPr>
            <p:ph type="sldNum" sz="quarter" idx="10"/>
          </p:nvPr>
        </p:nvSpPr>
        <p:spPr/>
        <p:txBody>
          <a:bodyPr/>
          <a:lstStyle/>
          <a:p>
            <a:fld id="{1D701400-B431-4047-89AC-DA61F7C3E04A}" type="slidenum">
              <a:rPr lang="en-US" smtClean="0"/>
              <a:t>3</a:t>
            </a:fld>
            <a:endParaRPr lang="en-US" dirty="0"/>
          </a:p>
        </p:txBody>
      </p:sp>
    </p:spTree>
    <p:extLst>
      <p:ext uri="{BB962C8B-B14F-4D97-AF65-F5344CB8AC3E}">
        <p14:creationId xmlns:p14="http://schemas.microsoft.com/office/powerpoint/2010/main" val="2113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checks the programs logic  by stepping through the algorithm with realistic test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this point the logic errors may be detected and corrected</a:t>
            </a:r>
          </a:p>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7</a:t>
            </a:fld>
            <a:endParaRPr lang="en-US" dirty="0"/>
          </a:p>
        </p:txBody>
      </p:sp>
    </p:spTree>
    <p:extLst>
      <p:ext uri="{BB962C8B-B14F-4D97-AF65-F5344CB8AC3E}">
        <p14:creationId xmlns:p14="http://schemas.microsoft.com/office/powerpoint/2010/main" val="127737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Obj</a:t>
            </a:r>
            <a:endParaRPr lang="en-US" dirty="0"/>
          </a:p>
          <a:p>
            <a:r>
              <a:rPr lang="en-US" dirty="0"/>
              <a:t>Exe </a:t>
            </a:r>
          </a:p>
        </p:txBody>
      </p:sp>
      <p:sp>
        <p:nvSpPr>
          <p:cNvPr id="4" name="Slide Number Placeholder 3"/>
          <p:cNvSpPr>
            <a:spLocks noGrp="1"/>
          </p:cNvSpPr>
          <p:nvPr>
            <p:ph type="sldNum" sz="quarter" idx="10"/>
          </p:nvPr>
        </p:nvSpPr>
        <p:spPr/>
        <p:txBody>
          <a:bodyPr/>
          <a:lstStyle/>
          <a:p>
            <a:fld id="{1D701400-B431-4047-89AC-DA61F7C3E04A}" type="slidenum">
              <a:rPr lang="en-US" smtClean="0"/>
              <a:t>8</a:t>
            </a:fld>
            <a:endParaRPr lang="en-US" dirty="0"/>
          </a:p>
        </p:txBody>
      </p:sp>
    </p:spTree>
    <p:extLst>
      <p:ext uri="{BB962C8B-B14F-4D97-AF65-F5344CB8AC3E}">
        <p14:creationId xmlns:p14="http://schemas.microsoft.com/office/powerpoint/2010/main" val="146616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2+2=4 </a:t>
            </a:r>
          </a:p>
          <a:p>
            <a:r>
              <a:rPr lang="en-US" dirty="0"/>
              <a:t>If error revise planning </a:t>
            </a:r>
            <a:r>
              <a:rPr lang="en-US" dirty="0">
                <a:sym typeface="Wingdings" panose="05000000000000000000" pitchFamily="2" charset="2"/>
              </a:rPr>
              <a:t> logic </a:t>
            </a:r>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9</a:t>
            </a:fld>
            <a:endParaRPr lang="en-US" dirty="0"/>
          </a:p>
        </p:txBody>
      </p:sp>
    </p:spTree>
    <p:extLst>
      <p:ext uri="{BB962C8B-B14F-4D97-AF65-F5344CB8AC3E}">
        <p14:creationId xmlns:p14="http://schemas.microsoft.com/office/powerpoint/2010/main" val="128278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a:t>
            </a:r>
          </a:p>
          <a:p>
            <a:r>
              <a:rPr lang="en-US" dirty="0"/>
              <a:t> printed source code</a:t>
            </a:r>
          </a:p>
        </p:txBody>
      </p:sp>
      <p:sp>
        <p:nvSpPr>
          <p:cNvPr id="4" name="Slide Number Placeholder 3"/>
          <p:cNvSpPr>
            <a:spLocks noGrp="1"/>
          </p:cNvSpPr>
          <p:nvPr>
            <p:ph type="sldNum" sz="quarter" idx="10"/>
          </p:nvPr>
        </p:nvSpPr>
        <p:spPr/>
        <p:txBody>
          <a:bodyPr/>
          <a:lstStyle/>
          <a:p>
            <a:fld id="{1D701400-B431-4047-89AC-DA61F7C3E04A}" type="slidenum">
              <a:rPr lang="en-US" smtClean="0"/>
              <a:t>10</a:t>
            </a:fld>
            <a:endParaRPr lang="en-US" dirty="0"/>
          </a:p>
        </p:txBody>
      </p:sp>
    </p:spTree>
    <p:extLst>
      <p:ext uri="{BB962C8B-B14F-4D97-AF65-F5344CB8AC3E}">
        <p14:creationId xmlns:p14="http://schemas.microsoft.com/office/powerpoint/2010/main" val="32402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Muḥammad</a:t>
            </a:r>
            <a:r>
              <a:rPr lang="en-US" dirty="0"/>
              <a:t> ibn </a:t>
            </a:r>
            <a:r>
              <a:rPr lang="en-US" dirty="0" err="1"/>
              <a:t>Mūsā</a:t>
            </a:r>
            <a:r>
              <a:rPr lang="en-US" dirty="0"/>
              <a:t> al-</a:t>
            </a:r>
            <a:r>
              <a:rPr lang="en-US" dirty="0" err="1"/>
              <a:t>Khwārizmī</a:t>
            </a:r>
            <a:r>
              <a:rPr lang="en-US" dirty="0"/>
              <a:t>[note 1] (Persian:</a:t>
            </a:r>
            <a:r>
              <a:rPr lang="en-US" baseline="0" dirty="0"/>
              <a:t> </a:t>
            </a:r>
            <a:r>
              <a:rPr lang="en-US" dirty="0"/>
              <a:t>c. 780 – c. 850), formerly Latinized as </a:t>
            </a:r>
            <a:r>
              <a:rPr lang="en-US" dirty="0" err="1"/>
              <a:t>Algorithmi</a:t>
            </a:r>
            <a:r>
              <a:rPr lang="en-US" dirty="0"/>
              <a:t>,</a:t>
            </a:r>
            <a:r>
              <a:rPr lang="en-US" baseline="0" dirty="0"/>
              <a:t> </a:t>
            </a:r>
            <a:r>
              <a:rPr lang="en-US" dirty="0"/>
              <a:t>was a Persian scholar who produced works in mathematics, astronomy, and geography under the patronage of the Caliph Al-</a:t>
            </a:r>
            <a:r>
              <a:rPr lang="en-US" dirty="0" err="1"/>
              <a:t>Ma'mun</a:t>
            </a:r>
            <a:r>
              <a:rPr lang="en-US" dirty="0"/>
              <a:t> of the Abbasid Caliphate</a:t>
            </a:r>
          </a:p>
        </p:txBody>
      </p:sp>
      <p:sp>
        <p:nvSpPr>
          <p:cNvPr id="4" name="Slide Number Placeholder 3"/>
          <p:cNvSpPr>
            <a:spLocks noGrp="1"/>
          </p:cNvSpPr>
          <p:nvPr>
            <p:ph type="sldNum" sz="quarter" idx="10"/>
          </p:nvPr>
        </p:nvSpPr>
        <p:spPr/>
        <p:txBody>
          <a:bodyPr/>
          <a:lstStyle/>
          <a:p>
            <a:fld id="{1D701400-B431-4047-89AC-DA61F7C3E04A}" type="slidenum">
              <a:rPr lang="en-US" smtClean="0"/>
              <a:t>16</a:t>
            </a:fld>
            <a:endParaRPr lang="en-US" dirty="0"/>
          </a:p>
        </p:txBody>
      </p:sp>
    </p:spTree>
    <p:extLst>
      <p:ext uri="{BB962C8B-B14F-4D97-AF65-F5344CB8AC3E}">
        <p14:creationId xmlns:p14="http://schemas.microsoft.com/office/powerpoint/2010/main" val="116628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33</a:t>
            </a:fld>
            <a:endParaRPr lang="en-US" dirty="0"/>
          </a:p>
        </p:txBody>
      </p:sp>
    </p:spTree>
    <p:extLst>
      <p:ext uri="{BB962C8B-B14F-4D97-AF65-F5344CB8AC3E}">
        <p14:creationId xmlns:p14="http://schemas.microsoft.com/office/powerpoint/2010/main" val="56650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B7319F-4077-44B4-9A6C-FEF1EF56DF1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4440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5229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71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en-US" altLang="en-US" smtClean="0">
                <a:solidFill>
                  <a:srgbClr val="000000"/>
                </a:solidFill>
              </a:rPr>
              <a:t>August 21,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6531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en-US" altLang="en-US" smtClean="0">
                <a:solidFill>
                  <a:srgbClr val="000000"/>
                </a:solidFill>
              </a:rPr>
              <a:t>August 21,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63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r>
              <a:rPr lang="en-US" altLang="en-US" smtClean="0">
                <a:solidFill>
                  <a:srgbClr val="000000"/>
                </a:solidFill>
              </a:rPr>
              <a:t>August 21,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91380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0217B6-24F4-4090-A44B-3393AA32DD5C}"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52922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D8F4FB-256D-429C-81CA-F531534D614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0194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18" y="142188"/>
            <a:ext cx="8323551" cy="815755"/>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11218" y="1280277"/>
            <a:ext cx="8323551" cy="4987331"/>
          </a:xfrm>
        </p:spPr>
        <p:txBody>
          <a:bodyPr/>
          <a:lstStyle>
            <a:lvl1pPr>
              <a:spcBef>
                <a:spcPts val="600"/>
              </a:spcBef>
              <a:defRPr sz="2400"/>
            </a:lvl1pPr>
            <a:lvl2pPr>
              <a:spcBef>
                <a:spcPts val="600"/>
              </a:spcBef>
              <a:defRPr sz="2000"/>
            </a:lvl2pPr>
            <a:lvl3pPr>
              <a:spcBef>
                <a:spcPts val="600"/>
              </a:spcBef>
              <a:defRPr sz="1800"/>
            </a:lvl3pPr>
            <a:lvl4pPr>
              <a:spcBef>
                <a:spcPts val="600"/>
              </a:spcBef>
              <a:defRPr sz="1600"/>
            </a:lvl4pPr>
            <a:lvl5pPr>
              <a:spcBef>
                <a:spcPts val="6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86261" y="6322697"/>
            <a:ext cx="1348509" cy="370171"/>
          </a:xfrm>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a:xfrm>
            <a:off x="711218" y="6322697"/>
            <a:ext cx="6227641" cy="365125"/>
          </a:xfrm>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88"/>
            <a:ext cx="702307"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8911" y="782633"/>
            <a:ext cx="584978" cy="365125"/>
          </a:xfrm>
        </p:spPr>
        <p:txBody>
          <a:bodyPr/>
          <a:lstStyle/>
          <a:p>
            <a:fld id="{C50AD498-1756-4FAA-884D-721A5EF92E83}" type="slidenum">
              <a:rPr lang="en-US" altLang="en-US" smtClean="0"/>
              <a:pPr/>
              <a:t>‹#›</a:t>
            </a:fld>
            <a:endParaRPr lang="en-US" altLang="en-US" dirty="0"/>
          </a:p>
        </p:txBody>
      </p:sp>
    </p:spTree>
    <p:extLst>
      <p:ext uri="{BB962C8B-B14F-4D97-AF65-F5344CB8AC3E}">
        <p14:creationId xmlns:p14="http://schemas.microsoft.com/office/powerpoint/2010/main" val="6512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lvl1pPr>
              <a:defRPr>
                <a:solidFill>
                  <a:schemeClr val="bg1"/>
                </a:solidFill>
              </a:defRPr>
            </a:lvl1pPr>
          </a:lstStyle>
          <a:p>
            <a:fld id="{8DC59533-E7C0-4494-9DC9-3F44FD5B2288}" type="slidenum">
              <a:rPr lang="en-US" altLang="en-US" smtClean="0"/>
              <a:pPr/>
              <a:t>‹#›</a:t>
            </a:fld>
            <a:endParaRPr lang="en-US" altLang="en-US" dirty="0"/>
          </a:p>
        </p:txBody>
      </p:sp>
    </p:spTree>
    <p:extLst>
      <p:ext uri="{BB962C8B-B14F-4D97-AF65-F5344CB8AC3E}">
        <p14:creationId xmlns:p14="http://schemas.microsoft.com/office/powerpoint/2010/main" val="35733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0321" y="1280278"/>
            <a:ext cx="4126722" cy="4915891"/>
          </a:xfrm>
        </p:spPr>
        <p:txBody>
          <a:bodyPr>
            <a:normAutofit/>
          </a:bodyPr>
          <a:lstStyle>
            <a:lvl1pPr>
              <a:spcBef>
                <a:spcPts val="600"/>
              </a:spcBef>
              <a:defRPr sz="1800"/>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9565" y="1281539"/>
            <a:ext cx="4126157" cy="4915891"/>
          </a:xfrm>
        </p:spPr>
        <p:txBody>
          <a:bodyPr>
            <a:norm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7673010" y="6368709"/>
            <a:ext cx="1361760" cy="370171"/>
          </a:xfrm>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6" name="Footer Placeholder 5"/>
          <p:cNvSpPr>
            <a:spLocks noGrp="1"/>
          </p:cNvSpPr>
          <p:nvPr>
            <p:ph type="ftr" sz="quarter" idx="11"/>
          </p:nvPr>
        </p:nvSpPr>
        <p:spPr>
          <a:xfrm>
            <a:off x="702365" y="6365849"/>
            <a:ext cx="6236494" cy="365125"/>
          </a:xfrm>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9" name="Freeform 11"/>
          <p:cNvSpPr/>
          <p:nvPr/>
        </p:nvSpPr>
        <p:spPr bwMode="auto">
          <a:xfrm flipV="1">
            <a:off x="59" y="711190"/>
            <a:ext cx="70230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2162" y="782633"/>
            <a:ext cx="584978" cy="365125"/>
          </a:xfrm>
        </p:spPr>
        <p:txBody>
          <a:bodyPr/>
          <a:lstStyle/>
          <a:p>
            <a:fld id="{4B01923B-769F-4373-B3D8-C2DA6094E9C2}" type="slidenum">
              <a:rPr lang="en-US" altLang="en-US" smtClean="0"/>
              <a:pPr/>
              <a:t>‹#›</a:t>
            </a:fld>
            <a:endParaRPr lang="en-US" altLang="en-US" dirty="0"/>
          </a:p>
        </p:txBody>
      </p:sp>
      <p:sp>
        <p:nvSpPr>
          <p:cNvPr id="11" name="Title 1"/>
          <p:cNvSpPr>
            <a:spLocks noGrp="1"/>
          </p:cNvSpPr>
          <p:nvPr>
            <p:ph type="title"/>
          </p:nvPr>
        </p:nvSpPr>
        <p:spPr>
          <a:xfrm>
            <a:off x="724468" y="142188"/>
            <a:ext cx="8310301" cy="815755"/>
          </a:xfr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109575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8" name="Footer Placeholder 7"/>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E6CBD27-9711-4E21-8679-3436A2D8D267}"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571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A37EDB-9B1E-42BE-B450-001CA8028EA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0728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3" name="Footer Placeholder 2"/>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632233-7D2A-45E8-BFA2-E1C56202CBE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5230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74D973-3C1B-4A83-87AE-CB7A258334E1}"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6136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426E4D-2F12-42DC-9E77-4F2E38723F6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4491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8939" y="6135089"/>
            <a:ext cx="1289841"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3"/>
          </p:nvPr>
        </p:nvSpPr>
        <p:spPr>
          <a:xfrm>
            <a:off x="1942415" y="6135809"/>
            <a:ext cx="510774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42917270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CS118 – Programming Fundamentals</a:t>
            </a:r>
          </a:p>
        </p:txBody>
      </p:sp>
      <p:sp>
        <p:nvSpPr>
          <p:cNvPr id="3" name="Subtitle 2"/>
          <p:cNvSpPr>
            <a:spLocks noGrp="1"/>
          </p:cNvSpPr>
          <p:nvPr>
            <p:ph type="subTitle" idx="1"/>
          </p:nvPr>
        </p:nvSpPr>
        <p:spPr/>
        <p:txBody>
          <a:bodyPr>
            <a:noAutofit/>
          </a:bodyPr>
          <a:lstStyle/>
          <a:p>
            <a:pPr>
              <a:spcBef>
                <a:spcPts val="0"/>
              </a:spcBef>
            </a:pPr>
            <a:r>
              <a:rPr lang="en-US" sz="1200" dirty="0"/>
              <a:t>Lecture # 02</a:t>
            </a:r>
          </a:p>
          <a:p>
            <a:pPr>
              <a:spcBef>
                <a:spcPts val="0"/>
              </a:spcBef>
            </a:pPr>
            <a:r>
              <a:rPr lang="en-US" sz="1200" dirty="0"/>
              <a:t>Tuesday, August </a:t>
            </a:r>
            <a:r>
              <a:rPr lang="en-US" sz="1200" dirty="0" smtClean="0"/>
              <a:t>21, </a:t>
            </a:r>
            <a:r>
              <a:rPr lang="en-US" sz="1200" dirty="0"/>
              <a:t>2019</a:t>
            </a:r>
          </a:p>
          <a:p>
            <a:pPr>
              <a:spcBef>
                <a:spcPts val="0"/>
              </a:spcBef>
            </a:pPr>
            <a:r>
              <a:rPr lang="en-US" sz="1200" dirty="0"/>
              <a:t>FALL 2019</a:t>
            </a:r>
          </a:p>
          <a:p>
            <a:pPr>
              <a:spcBef>
                <a:spcPts val="0"/>
              </a:spcBef>
            </a:pPr>
            <a:r>
              <a:rPr lang="en-US" sz="1200" dirty="0"/>
              <a:t>FAST – NUCES, Faisalabad Campus</a:t>
            </a:r>
          </a:p>
          <a:p>
            <a:pPr algn="r">
              <a:spcBef>
                <a:spcPts val="0"/>
              </a:spcBef>
            </a:pPr>
            <a:r>
              <a:rPr lang="en-US" sz="2000" b="1" dirty="0" smtClean="0"/>
              <a:t>Course Instructor:</a:t>
            </a:r>
          </a:p>
          <a:p>
            <a:pPr algn="r">
              <a:spcBef>
                <a:spcPts val="0"/>
              </a:spcBef>
            </a:pPr>
            <a:r>
              <a:rPr lang="en-US" sz="2000" b="1" dirty="0" smtClean="0"/>
              <a:t>Ebad Majeed</a:t>
            </a:r>
          </a:p>
          <a:p>
            <a:pPr algn="r">
              <a:spcBef>
                <a:spcPts val="0"/>
              </a:spcBef>
            </a:pPr>
            <a:r>
              <a:rPr lang="en-US" sz="2000" b="1" dirty="0" smtClean="0"/>
              <a:t>Slides Credit:</a:t>
            </a:r>
          </a:p>
          <a:p>
            <a:pPr algn="r">
              <a:spcBef>
                <a:spcPts val="0"/>
              </a:spcBef>
            </a:pPr>
            <a:r>
              <a:rPr lang="en-US" sz="2000" b="1" dirty="0" err="1" smtClean="0"/>
              <a:t>Rizwan</a:t>
            </a:r>
            <a:r>
              <a:rPr lang="en-US" sz="2000" b="1" dirty="0" smtClean="0"/>
              <a:t> </a:t>
            </a:r>
            <a:r>
              <a:rPr lang="en-US" sz="2000" b="1" dirty="0"/>
              <a:t>Ul Haq</a:t>
            </a:r>
          </a:p>
        </p:txBody>
      </p:sp>
    </p:spTree>
    <p:extLst>
      <p:ext uri="{BB962C8B-B14F-4D97-AF65-F5344CB8AC3E}">
        <p14:creationId xmlns:p14="http://schemas.microsoft.com/office/powerpoint/2010/main" val="155969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 …</a:t>
            </a:r>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eriod" startAt="5"/>
            </a:pPr>
            <a:r>
              <a:rPr lang="en-US" b="1" dirty="0" smtClean="0"/>
              <a:t>Deployment </a:t>
            </a:r>
            <a:r>
              <a:rPr lang="en-US" b="1" dirty="0"/>
              <a:t>and maintain:</a:t>
            </a:r>
            <a:r>
              <a:rPr lang="en-US" dirty="0"/>
              <a:t> The final stages of the programming process is to put the program into production</a:t>
            </a:r>
          </a:p>
          <a:p>
            <a:pPr marL="857250" lvl="1" indent="-457200" algn="just"/>
            <a:r>
              <a:rPr lang="en-US" dirty="0"/>
              <a:t>At this stage, all program documentation must be completed and presented at the time the program is implemented</a:t>
            </a:r>
          </a:p>
          <a:p>
            <a:pPr marL="857250" lvl="1" indent="-457200" algn="just"/>
            <a:r>
              <a:rPr lang="en-US" dirty="0"/>
              <a:t>The documentation includes all the documents used in the </a:t>
            </a:r>
            <a:r>
              <a:rPr lang="en-US" dirty="0">
                <a:solidFill>
                  <a:srgbClr val="FF0000"/>
                </a:solidFill>
              </a:rPr>
              <a:t>planning stage </a:t>
            </a:r>
            <a:r>
              <a:rPr lang="en-US" dirty="0"/>
              <a:t>(such as input, output charts). The printed source code also becomes a part of the documentation</a:t>
            </a:r>
          </a:p>
          <a:p>
            <a:pPr marL="857250" lvl="1" indent="-457200" algn="just"/>
            <a:r>
              <a:rPr lang="en-US" dirty="0"/>
              <a:t>In addition, user </a:t>
            </a:r>
            <a:r>
              <a:rPr lang="en-US" dirty="0">
                <a:solidFill>
                  <a:srgbClr val="FF0000"/>
                </a:solidFill>
              </a:rPr>
              <a:t>training manuals </a:t>
            </a:r>
            <a:r>
              <a:rPr lang="en-US" dirty="0"/>
              <a:t>are provided as well as any other information that the end user might require to properly run the program</a:t>
            </a:r>
          </a:p>
          <a:p>
            <a:pPr lvl="1" algn="just"/>
            <a:r>
              <a:rPr lang="en-US" b="1" dirty="0"/>
              <a:t>Maintaining </a:t>
            </a:r>
            <a:r>
              <a:rPr lang="en-US" dirty="0"/>
              <a:t>the program includes making appropriate updates to the program as needed</a:t>
            </a:r>
          </a:p>
          <a:p>
            <a:pPr lvl="2" algn="just"/>
            <a:r>
              <a:rPr lang="en-US" dirty="0"/>
              <a:t>For instance, if income tax rates change, an update to the tax amounts would be required for a payroll program</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10</a:t>
            </a:fld>
            <a:endParaRPr lang="en-US" altLang="en-US" dirty="0"/>
          </a:p>
        </p:txBody>
      </p:sp>
    </p:spTree>
    <p:extLst>
      <p:ext uri="{BB962C8B-B14F-4D97-AF65-F5344CB8AC3E}">
        <p14:creationId xmlns:p14="http://schemas.microsoft.com/office/powerpoint/2010/main" val="81110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problem-solving process …</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11</a:t>
            </a:fld>
            <a:endParaRPr lang="en-US" altLang="en-US" dirty="0"/>
          </a:p>
        </p:txBody>
      </p:sp>
      <p:sp>
        <p:nvSpPr>
          <p:cNvPr id="7" name="Rectangle 6"/>
          <p:cNvSpPr/>
          <p:nvPr/>
        </p:nvSpPr>
        <p:spPr>
          <a:xfrm>
            <a:off x="2833687" y="1117090"/>
            <a:ext cx="2133600" cy="838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Analyze the problem </a:t>
            </a:r>
          </a:p>
        </p:txBody>
      </p:sp>
      <p:sp>
        <p:nvSpPr>
          <p:cNvPr id="8" name="Rectangle 7"/>
          <p:cNvSpPr/>
          <p:nvPr/>
        </p:nvSpPr>
        <p:spPr>
          <a:xfrm>
            <a:off x="2819399" y="2272984"/>
            <a:ext cx="2133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Plan the solution </a:t>
            </a:r>
          </a:p>
        </p:txBody>
      </p:sp>
      <p:sp>
        <p:nvSpPr>
          <p:cNvPr id="9" name="Rectangle 8"/>
          <p:cNvSpPr/>
          <p:nvPr/>
        </p:nvSpPr>
        <p:spPr>
          <a:xfrm>
            <a:off x="2819399" y="3496625"/>
            <a:ext cx="2133600" cy="838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Code the program </a:t>
            </a:r>
          </a:p>
        </p:txBody>
      </p:sp>
      <p:sp>
        <p:nvSpPr>
          <p:cNvPr id="10" name="Rectangle 9"/>
          <p:cNvSpPr/>
          <p:nvPr/>
        </p:nvSpPr>
        <p:spPr>
          <a:xfrm>
            <a:off x="2833687" y="4800600"/>
            <a:ext cx="2133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a:t>
            </a:r>
          </a:p>
        </p:txBody>
      </p:sp>
      <p:sp>
        <p:nvSpPr>
          <p:cNvPr id="11" name="Rectangle 10"/>
          <p:cNvSpPr/>
          <p:nvPr/>
        </p:nvSpPr>
        <p:spPr>
          <a:xfrm>
            <a:off x="6019800" y="4800600"/>
            <a:ext cx="2133600" cy="838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 </a:t>
            </a:r>
            <a:r>
              <a:rPr lang="en-US" dirty="0" smtClean="0"/>
              <a:t>Deploy and </a:t>
            </a:r>
            <a:r>
              <a:rPr lang="en-US" dirty="0"/>
              <a:t>maintain </a:t>
            </a:r>
          </a:p>
        </p:txBody>
      </p:sp>
      <p:cxnSp>
        <p:nvCxnSpPr>
          <p:cNvPr id="12" name="Straight Arrow Connector 11"/>
          <p:cNvCxnSpPr>
            <a:stCxn id="7" idx="2"/>
            <a:endCxn id="8" idx="0"/>
          </p:cNvCxnSpPr>
          <p:nvPr/>
        </p:nvCxnSpPr>
        <p:spPr>
          <a:xfrm flipH="1">
            <a:off x="3886199" y="1955290"/>
            <a:ext cx="14288" cy="3176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2"/>
            <a:endCxn id="9" idx="0"/>
          </p:cNvCxnSpPr>
          <p:nvPr/>
        </p:nvCxnSpPr>
        <p:spPr>
          <a:xfrm>
            <a:off x="3886199" y="3111184"/>
            <a:ext cx="0" cy="38544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9" idx="2"/>
            <a:endCxn id="10" idx="0"/>
          </p:cNvCxnSpPr>
          <p:nvPr/>
        </p:nvCxnSpPr>
        <p:spPr>
          <a:xfrm>
            <a:off x="3886199" y="4334825"/>
            <a:ext cx="14288" cy="4657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10" idx="3"/>
            <a:endCxn id="11" idx="1"/>
          </p:cNvCxnSpPr>
          <p:nvPr/>
        </p:nvCxnSpPr>
        <p:spPr>
          <a:xfrm>
            <a:off x="4967287" y="5219700"/>
            <a:ext cx="1052513"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0329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2162" y="1280278"/>
            <a:ext cx="4814881" cy="4915891"/>
          </a:xfrm>
        </p:spPr>
        <p:txBody>
          <a:bodyPr>
            <a:normAutofit/>
          </a:bodyPr>
          <a:lstStyle/>
          <a:p>
            <a:pPr algn="just"/>
            <a:r>
              <a:rPr lang="en-US" b="1" dirty="0"/>
              <a:t>Flowcharts</a:t>
            </a:r>
            <a:r>
              <a:rPr lang="en-US" dirty="0"/>
              <a:t> are graphical representations of the programs’ algorithm</a:t>
            </a:r>
          </a:p>
          <a:p>
            <a:pPr algn="just"/>
            <a:r>
              <a:rPr lang="en-US" dirty="0"/>
              <a:t>Standard flowcharting symbols represent the beginning, the end and the control structure within the program that direct the flow chart or the Programs logic</a:t>
            </a:r>
          </a:p>
          <a:p>
            <a:pPr algn="just"/>
            <a:r>
              <a:rPr lang="en-US" dirty="0"/>
              <a:t>The symbols are connected using flow lines that illustrate the flow of control thought the program </a:t>
            </a:r>
            <a:r>
              <a:rPr lang="en-US" dirty="0">
                <a:sym typeface="Wingdings" panose="05000000000000000000" pitchFamily="2" charset="2"/>
              </a:rPr>
              <a:t></a:t>
            </a:r>
          </a:p>
          <a:p>
            <a:pPr algn="just"/>
            <a:r>
              <a:rPr lang="en-US" b="1" dirty="0"/>
              <a:t>Pseudocode:</a:t>
            </a:r>
            <a:r>
              <a:rPr lang="en-US" dirty="0"/>
              <a:t> is an informal English-like representation of the programs algorithm. Pseudocode is written more like the actual code that will be used to write the program.</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12</a:t>
            </a:fld>
            <a:endParaRPr lang="en-US" altLang="en-US" dirty="0"/>
          </a:p>
        </p:txBody>
      </p:sp>
      <p:sp>
        <p:nvSpPr>
          <p:cNvPr id="2" name="Title 1"/>
          <p:cNvSpPr>
            <a:spLocks noGrp="1"/>
          </p:cNvSpPr>
          <p:nvPr>
            <p:ph type="title"/>
          </p:nvPr>
        </p:nvSpPr>
        <p:spPr/>
        <p:txBody>
          <a:bodyPr>
            <a:normAutofit/>
          </a:bodyPr>
          <a:lstStyle/>
          <a:p>
            <a:r>
              <a:rPr lang="en-US" dirty="0"/>
              <a:t>Flowcharts and Pseudocodes</a:t>
            </a:r>
          </a:p>
        </p:txBody>
      </p:sp>
      <p:pic>
        <p:nvPicPr>
          <p:cNvPr id="11" name="Content Placeholder 10">
            <a:extLst>
              <a:ext uri="{FF2B5EF4-FFF2-40B4-BE49-F238E27FC236}">
                <a16:creationId xmlns:a16="http://schemas.microsoft.com/office/drawing/2014/main" xmlns="" id="{EC346960-4FA3-4E5B-AED1-5D9BB5D9B4D2}"/>
              </a:ext>
            </a:extLst>
          </p:cNvPr>
          <p:cNvPicPr>
            <a:picLocks noGrp="1" noChangeAspect="1"/>
          </p:cNvPicPr>
          <p:nvPr>
            <p:ph sz="half" idx="2"/>
          </p:nvPr>
        </p:nvPicPr>
        <p:blipFill>
          <a:blip r:embed="rId2"/>
          <a:stretch>
            <a:fillRect/>
          </a:stretch>
        </p:blipFill>
        <p:spPr>
          <a:xfrm>
            <a:off x="4953109" y="1592318"/>
            <a:ext cx="4127500" cy="3909512"/>
          </a:xfrm>
          <a:prstGeom prst="rect">
            <a:avLst/>
          </a:prstGeom>
        </p:spPr>
      </p:pic>
    </p:spTree>
    <p:extLst>
      <p:ext uri="{BB962C8B-B14F-4D97-AF65-F5344CB8AC3E}">
        <p14:creationId xmlns:p14="http://schemas.microsoft.com/office/powerpoint/2010/main" val="106223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07141" y="3142869"/>
            <a:ext cx="8488582" cy="3415655"/>
          </a:xfrm>
        </p:spPr>
        <p:txBody>
          <a:bodyPr>
            <a:normAutofit/>
          </a:bodyPr>
          <a:lstStyle/>
          <a:p>
            <a:pPr algn="just"/>
            <a:r>
              <a:rPr lang="en-US" dirty="0"/>
              <a:t>The </a:t>
            </a:r>
            <a:r>
              <a:rPr lang="en-US" b="1" dirty="0"/>
              <a:t>Input-Process-Output (IPO)</a:t>
            </a:r>
            <a:r>
              <a:rPr lang="en-US" dirty="0"/>
              <a:t> chart list the programs input data, processes and outputs</a:t>
            </a:r>
          </a:p>
          <a:p>
            <a:pPr algn="just"/>
            <a:r>
              <a:rPr lang="en-US" b="1" dirty="0"/>
              <a:t>IPO charts: </a:t>
            </a:r>
            <a:r>
              <a:rPr lang="en-US" dirty="0"/>
              <a:t>are used to clearly define the inputs, process and outputs to be used in program</a:t>
            </a:r>
          </a:p>
          <a:p>
            <a:pPr algn="just"/>
            <a:r>
              <a:rPr lang="en-US" b="1" dirty="0"/>
              <a:t>Input: </a:t>
            </a:r>
            <a:r>
              <a:rPr lang="en-US" dirty="0"/>
              <a:t>The data or information the program will use to produce the output</a:t>
            </a:r>
          </a:p>
          <a:p>
            <a:pPr algn="just"/>
            <a:r>
              <a:rPr lang="en-US" b="1" dirty="0"/>
              <a:t>Process: </a:t>
            </a:r>
            <a:r>
              <a:rPr lang="en-US" dirty="0"/>
              <a:t>The steps the program will follow in order to process the input into output</a:t>
            </a:r>
          </a:p>
          <a:p>
            <a:pPr algn="just"/>
            <a:r>
              <a:rPr lang="en-US" b="1" dirty="0"/>
              <a:t>Output:</a:t>
            </a:r>
            <a:r>
              <a:rPr lang="en-US" dirty="0"/>
              <a:t> The information produced by the program after processing the input</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4B01923B-769F-4373-B3D8-C2DA6094E9C2}" type="slidenum">
              <a:rPr lang="en-US" altLang="en-US" smtClean="0"/>
              <a:pPr/>
              <a:t>13</a:t>
            </a:fld>
            <a:endParaRPr lang="en-US" altLang="en-US" dirty="0"/>
          </a:p>
        </p:txBody>
      </p:sp>
      <p:sp>
        <p:nvSpPr>
          <p:cNvPr id="7" name="Title 6"/>
          <p:cNvSpPr>
            <a:spLocks noGrp="1"/>
          </p:cNvSpPr>
          <p:nvPr>
            <p:ph type="title"/>
          </p:nvPr>
        </p:nvSpPr>
        <p:spPr/>
        <p:txBody>
          <a:bodyPr>
            <a:normAutofit/>
          </a:bodyPr>
          <a:lstStyle/>
          <a:p>
            <a:r>
              <a:rPr lang="en-US" dirty="0"/>
              <a:t>Input-Process-Output (IPO) Charts</a:t>
            </a:r>
          </a:p>
        </p:txBody>
      </p:sp>
      <p:pic>
        <p:nvPicPr>
          <p:cNvPr id="10" name="Content Placeholder 9">
            <a:extLst>
              <a:ext uri="{FF2B5EF4-FFF2-40B4-BE49-F238E27FC236}">
                <a16:creationId xmlns:a16="http://schemas.microsoft.com/office/drawing/2014/main" xmlns="" id="{532F7E1A-CD6C-4B16-95BF-E5C0A6800AB1}"/>
              </a:ext>
            </a:extLst>
          </p:cNvPr>
          <p:cNvPicPr>
            <a:picLocks noGrp="1" noChangeAspect="1"/>
          </p:cNvPicPr>
          <p:nvPr>
            <p:ph sz="half" idx="1"/>
          </p:nvPr>
        </p:nvPicPr>
        <p:blipFill>
          <a:blip r:embed="rId2"/>
          <a:stretch>
            <a:fillRect/>
          </a:stretch>
        </p:blipFill>
        <p:spPr>
          <a:xfrm>
            <a:off x="1453753" y="782633"/>
            <a:ext cx="6236494" cy="2444162"/>
          </a:xfrm>
          <a:prstGeom prst="rect">
            <a:avLst/>
          </a:prstGeom>
        </p:spPr>
      </p:pic>
    </p:spTree>
    <p:extLst>
      <p:ext uri="{BB962C8B-B14F-4D97-AF65-F5344CB8AC3E}">
        <p14:creationId xmlns:p14="http://schemas.microsoft.com/office/powerpoint/2010/main" val="247476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Algorithms and Flowcharts</a:t>
            </a:r>
          </a:p>
        </p:txBody>
      </p:sp>
      <p:sp>
        <p:nvSpPr>
          <p:cNvPr id="9" name="Text Placeholder 8"/>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4B01923B-769F-4373-B3D8-C2DA6094E9C2}" type="slidenum">
              <a:rPr lang="en-US" altLang="en-US" smtClean="0"/>
              <a:pPr/>
              <a:t>14</a:t>
            </a:fld>
            <a:endParaRPr lang="en-US" altLang="en-US" dirty="0"/>
          </a:p>
        </p:txBody>
      </p:sp>
    </p:spTree>
    <p:extLst>
      <p:ext uri="{BB962C8B-B14F-4D97-AF65-F5344CB8AC3E}">
        <p14:creationId xmlns:p14="http://schemas.microsoft.com/office/powerpoint/2010/main" val="281901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Algorithms</a:t>
            </a:r>
          </a:p>
        </p:txBody>
      </p:sp>
      <p:sp>
        <p:nvSpPr>
          <p:cNvPr id="10" name="Content Placeholder 9"/>
          <p:cNvSpPr>
            <a:spLocks noGrp="1"/>
          </p:cNvSpPr>
          <p:nvPr>
            <p:ph idx="1"/>
          </p:nvPr>
        </p:nvSpPr>
        <p:spPr/>
        <p:txBody>
          <a:bodyPr/>
          <a:lstStyle/>
          <a:p>
            <a:pPr algn="just"/>
            <a:r>
              <a:rPr lang="en-US" dirty="0"/>
              <a:t>A concept that pervades all areas of computer science</a:t>
            </a:r>
          </a:p>
          <a:p>
            <a:pPr algn="just"/>
            <a:endParaRPr lang="en-US" dirty="0"/>
          </a:p>
          <a:p>
            <a:pPr algn="just"/>
            <a:r>
              <a:rPr lang="en-US" dirty="0"/>
              <a:t>Algorithm is a process that a computer could carry out to complete a </a:t>
            </a:r>
            <a:r>
              <a:rPr lang="en-US" b="1" dirty="0"/>
              <a:t>well defined task within finite time and resources</a:t>
            </a:r>
          </a:p>
          <a:p>
            <a:pPr algn="just"/>
            <a:endParaRPr lang="en-US" dirty="0"/>
          </a:p>
          <a:p>
            <a:pPr algn="just"/>
            <a:r>
              <a:rPr lang="en-US" dirty="0"/>
              <a:t>The </a:t>
            </a:r>
            <a:r>
              <a:rPr lang="en-US" b="1" dirty="0"/>
              <a:t>objective of computer science </a:t>
            </a:r>
            <a:r>
              <a:rPr lang="en-US" dirty="0"/>
              <a:t>is to solve problems by developing, analyzing, and implementing algorithmic solutions</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8DC59533-E7C0-4494-9DC9-3F44FD5B2288}" type="slidenum">
              <a:rPr lang="en-US" altLang="en-US" smtClean="0"/>
              <a:pPr/>
              <a:t>15</a:t>
            </a:fld>
            <a:endParaRPr lang="en-US" altLang="en-US" dirty="0"/>
          </a:p>
        </p:txBody>
      </p:sp>
    </p:spTree>
    <p:extLst>
      <p:ext uri="{BB962C8B-B14F-4D97-AF65-F5344CB8AC3E}">
        <p14:creationId xmlns:p14="http://schemas.microsoft.com/office/powerpoint/2010/main" val="386186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Al-Khwarizimi </a:t>
            </a:r>
            <a:r>
              <a:rPr lang="en-US" dirty="0"/>
              <a:t>Principle</a:t>
            </a:r>
          </a:p>
        </p:txBody>
      </p:sp>
      <p:sp>
        <p:nvSpPr>
          <p:cNvPr id="3" name="Content Placeholder 2"/>
          <p:cNvSpPr>
            <a:spLocks noGrp="1"/>
          </p:cNvSpPr>
          <p:nvPr>
            <p:ph idx="1"/>
          </p:nvPr>
        </p:nvSpPr>
        <p:spPr/>
        <p:txBody>
          <a:bodyPr/>
          <a:lstStyle/>
          <a:p>
            <a:pPr algn="just"/>
            <a:r>
              <a:rPr lang="en-US" dirty="0"/>
              <a:t>All complex problems can be broken into simpler sub-problems</a:t>
            </a:r>
          </a:p>
          <a:p>
            <a:pPr algn="just"/>
            <a:r>
              <a:rPr lang="en-US" dirty="0"/>
              <a:t>Solve a complex problem by breaking it down into smaller sub-problems and then solve them (in a specified order), one at a time</a:t>
            </a:r>
          </a:p>
          <a:p>
            <a:pPr algn="just"/>
            <a:r>
              <a:rPr lang="en-US" dirty="0"/>
              <a:t>When all the steps are solved, the original problem itself has also been solved</a:t>
            </a:r>
          </a:p>
          <a:p>
            <a:pPr algn="just"/>
            <a:r>
              <a:rPr lang="en-US" dirty="0"/>
              <a:t>This process is called </a:t>
            </a:r>
            <a:r>
              <a:rPr lang="en-US" b="1" i="1" u="sng" dirty="0"/>
              <a:t>Algorithm</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16</a:t>
            </a:fld>
            <a:endParaRPr lang="en-US" altLang="en-US" dirty="0"/>
          </a:p>
        </p:txBody>
      </p:sp>
    </p:spTree>
    <p:extLst>
      <p:ext uri="{BB962C8B-B14F-4D97-AF65-F5344CB8AC3E}">
        <p14:creationId xmlns:p14="http://schemas.microsoft.com/office/powerpoint/2010/main" val="340480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17</a:t>
            </a:fld>
            <a:endParaRPr lang="en-US" altLang="en-US" dirty="0"/>
          </a:p>
        </p:txBody>
      </p:sp>
      <p:sp>
        <p:nvSpPr>
          <p:cNvPr id="7" name="Rectangle 3"/>
          <p:cNvSpPr>
            <a:spLocks noChangeArrowheads="1"/>
          </p:cNvSpPr>
          <p:nvPr/>
        </p:nvSpPr>
        <p:spPr bwMode="auto">
          <a:xfrm>
            <a:off x="3200400" y="1447800"/>
            <a:ext cx="2667000" cy="76200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Hard Problem</a:t>
            </a:r>
          </a:p>
        </p:txBody>
      </p:sp>
      <p:grpSp>
        <p:nvGrpSpPr>
          <p:cNvPr id="8" name="Group 4"/>
          <p:cNvGrpSpPr>
            <a:grpSpLocks/>
          </p:cNvGrpSpPr>
          <p:nvPr/>
        </p:nvGrpSpPr>
        <p:grpSpPr bwMode="auto">
          <a:xfrm>
            <a:off x="152400" y="2209800"/>
            <a:ext cx="8763000" cy="1447800"/>
            <a:chOff x="48" y="1392"/>
            <a:chExt cx="5520" cy="912"/>
          </a:xfrm>
        </p:grpSpPr>
        <p:sp>
          <p:nvSpPr>
            <p:cNvPr id="9" name="Line 5"/>
            <p:cNvSpPr>
              <a:spLocks noChangeShapeType="1"/>
            </p:cNvSpPr>
            <p:nvPr/>
          </p:nvSpPr>
          <p:spPr bwMode="auto">
            <a:xfrm>
              <a:off x="4656" y="1584"/>
              <a:ext cx="0" cy="240"/>
            </a:xfrm>
            <a:prstGeom prst="line">
              <a:avLst/>
            </a:prstGeom>
            <a:noFill/>
            <a:ln w="9525">
              <a:solidFill>
                <a:schemeClr val="tx1"/>
              </a:solidFill>
              <a:round/>
              <a:headEnd/>
              <a:tailEnd/>
            </a:ln>
          </p:spPr>
          <p:txBody>
            <a:bodyPr/>
            <a:lstStyle/>
            <a:p>
              <a:endParaRPr lang="en-US" dirty="0"/>
            </a:p>
          </p:txBody>
        </p:sp>
        <p:grpSp>
          <p:nvGrpSpPr>
            <p:cNvPr id="10" name="Group 6"/>
            <p:cNvGrpSpPr>
              <a:grpSpLocks/>
            </p:cNvGrpSpPr>
            <p:nvPr/>
          </p:nvGrpSpPr>
          <p:grpSpPr bwMode="auto">
            <a:xfrm>
              <a:off x="48" y="1392"/>
              <a:ext cx="5520" cy="912"/>
              <a:chOff x="48" y="1392"/>
              <a:chExt cx="5520" cy="912"/>
            </a:xfrm>
          </p:grpSpPr>
          <p:sp>
            <p:nvSpPr>
              <p:cNvPr id="11" name="Rectangle 7"/>
              <p:cNvSpPr>
                <a:spLocks noChangeArrowheads="1"/>
              </p:cNvSpPr>
              <p:nvPr/>
            </p:nvSpPr>
            <p:spPr bwMode="auto">
              <a:xfrm>
                <a:off x="1968" y="182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Hard Sub-problem</a:t>
                </a:r>
              </a:p>
            </p:txBody>
          </p:sp>
          <p:sp>
            <p:nvSpPr>
              <p:cNvPr id="12" name="Rectangle 8"/>
              <p:cNvSpPr>
                <a:spLocks noChangeArrowheads="1"/>
              </p:cNvSpPr>
              <p:nvPr/>
            </p:nvSpPr>
            <p:spPr bwMode="auto">
              <a:xfrm>
                <a:off x="48" y="182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13" name="Rectangle 9"/>
              <p:cNvSpPr>
                <a:spLocks noChangeArrowheads="1"/>
              </p:cNvSpPr>
              <p:nvPr/>
            </p:nvSpPr>
            <p:spPr bwMode="auto">
              <a:xfrm>
                <a:off x="3888" y="182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14" name="Line 10"/>
              <p:cNvSpPr>
                <a:spLocks noChangeShapeType="1"/>
              </p:cNvSpPr>
              <p:nvPr/>
            </p:nvSpPr>
            <p:spPr bwMode="auto">
              <a:xfrm>
                <a:off x="2784" y="1392"/>
                <a:ext cx="0" cy="432"/>
              </a:xfrm>
              <a:prstGeom prst="line">
                <a:avLst/>
              </a:prstGeom>
              <a:noFill/>
              <a:ln w="9525">
                <a:solidFill>
                  <a:schemeClr val="tx1"/>
                </a:solidFill>
                <a:round/>
                <a:headEnd/>
                <a:tailEnd/>
              </a:ln>
            </p:spPr>
            <p:txBody>
              <a:bodyPr/>
              <a:lstStyle/>
              <a:p>
                <a:endParaRPr lang="en-US" dirty="0"/>
              </a:p>
            </p:txBody>
          </p:sp>
          <p:sp>
            <p:nvSpPr>
              <p:cNvPr id="15" name="Line 11"/>
              <p:cNvSpPr>
                <a:spLocks noChangeShapeType="1"/>
              </p:cNvSpPr>
              <p:nvPr/>
            </p:nvSpPr>
            <p:spPr bwMode="auto">
              <a:xfrm>
                <a:off x="2784" y="1584"/>
                <a:ext cx="1872" cy="0"/>
              </a:xfrm>
              <a:prstGeom prst="line">
                <a:avLst/>
              </a:prstGeom>
              <a:noFill/>
              <a:ln w="9525">
                <a:solidFill>
                  <a:schemeClr val="tx1"/>
                </a:solidFill>
                <a:round/>
                <a:headEnd/>
                <a:tailEnd/>
              </a:ln>
            </p:spPr>
            <p:txBody>
              <a:bodyPr/>
              <a:lstStyle/>
              <a:p>
                <a:endParaRPr lang="en-US" dirty="0"/>
              </a:p>
            </p:txBody>
          </p:sp>
          <p:grpSp>
            <p:nvGrpSpPr>
              <p:cNvPr id="16" name="Group 12"/>
              <p:cNvGrpSpPr>
                <a:grpSpLocks/>
              </p:cNvGrpSpPr>
              <p:nvPr/>
            </p:nvGrpSpPr>
            <p:grpSpPr bwMode="auto">
              <a:xfrm flipH="1">
                <a:off x="912" y="1584"/>
                <a:ext cx="1872" cy="240"/>
                <a:chOff x="2208" y="2496"/>
                <a:chExt cx="1872" cy="240"/>
              </a:xfrm>
            </p:grpSpPr>
            <p:sp>
              <p:nvSpPr>
                <p:cNvPr id="17" name="Line 13"/>
                <p:cNvSpPr>
                  <a:spLocks noChangeShapeType="1"/>
                </p:cNvSpPr>
                <p:nvPr/>
              </p:nvSpPr>
              <p:spPr bwMode="auto">
                <a:xfrm>
                  <a:off x="2208" y="2496"/>
                  <a:ext cx="1872" cy="0"/>
                </a:xfrm>
                <a:prstGeom prst="line">
                  <a:avLst/>
                </a:prstGeom>
                <a:noFill/>
                <a:ln w="9525">
                  <a:solidFill>
                    <a:schemeClr val="tx1"/>
                  </a:solidFill>
                  <a:round/>
                  <a:headEnd/>
                  <a:tailEnd/>
                </a:ln>
              </p:spPr>
              <p:txBody>
                <a:bodyPr/>
                <a:lstStyle/>
                <a:p>
                  <a:endParaRPr lang="en-US" dirty="0"/>
                </a:p>
              </p:txBody>
            </p:sp>
            <p:sp>
              <p:nvSpPr>
                <p:cNvPr id="18" name="Line 14"/>
                <p:cNvSpPr>
                  <a:spLocks noChangeShapeType="1"/>
                </p:cNvSpPr>
                <p:nvPr/>
              </p:nvSpPr>
              <p:spPr bwMode="auto">
                <a:xfrm>
                  <a:off x="4080" y="2496"/>
                  <a:ext cx="0" cy="240"/>
                </a:xfrm>
                <a:prstGeom prst="line">
                  <a:avLst/>
                </a:prstGeom>
                <a:noFill/>
                <a:ln w="9525">
                  <a:solidFill>
                    <a:schemeClr val="tx1"/>
                  </a:solidFill>
                  <a:round/>
                  <a:headEnd/>
                  <a:tailEnd/>
                </a:ln>
              </p:spPr>
              <p:txBody>
                <a:bodyPr/>
                <a:lstStyle/>
                <a:p>
                  <a:endParaRPr lang="en-US" dirty="0"/>
                </a:p>
              </p:txBody>
            </p:sp>
          </p:grpSp>
        </p:grpSp>
      </p:grpSp>
      <p:grpSp>
        <p:nvGrpSpPr>
          <p:cNvPr id="19" name="Group 15"/>
          <p:cNvGrpSpPr>
            <a:grpSpLocks/>
          </p:cNvGrpSpPr>
          <p:nvPr/>
        </p:nvGrpSpPr>
        <p:grpSpPr bwMode="auto">
          <a:xfrm>
            <a:off x="1143000" y="3733800"/>
            <a:ext cx="6629400" cy="1447800"/>
            <a:chOff x="672" y="2352"/>
            <a:chExt cx="4176" cy="912"/>
          </a:xfrm>
        </p:grpSpPr>
        <p:sp>
          <p:nvSpPr>
            <p:cNvPr id="20" name="Rectangle 16"/>
            <p:cNvSpPr>
              <a:spLocks noChangeArrowheads="1"/>
            </p:cNvSpPr>
            <p:nvPr/>
          </p:nvSpPr>
          <p:spPr bwMode="auto">
            <a:xfrm>
              <a:off x="3168" y="278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21" name="Rectangle 17"/>
            <p:cNvSpPr>
              <a:spLocks noChangeArrowheads="1"/>
            </p:cNvSpPr>
            <p:nvPr/>
          </p:nvSpPr>
          <p:spPr bwMode="auto">
            <a:xfrm>
              <a:off x="672" y="2784"/>
              <a:ext cx="1680" cy="480"/>
            </a:xfrm>
            <a:prstGeom prst="rect">
              <a:avLst/>
            </a:prstGeom>
            <a:solidFill>
              <a:schemeClr val="tx1"/>
            </a:solidFill>
            <a:ln w="9525">
              <a:solidFill>
                <a:schemeClr val="tx1"/>
              </a:solidFill>
              <a:miter lim="800000"/>
              <a:headEnd/>
              <a:tailEnd/>
            </a:ln>
          </p:spPr>
          <p:txBody>
            <a:bodyPr wrap="none" anchor="ctr"/>
            <a:lstStyle/>
            <a:p>
              <a:pPr algn="ctr"/>
              <a:r>
                <a:rPr lang="en-US" sz="2400" b="1" dirty="0">
                  <a:solidFill>
                    <a:schemeClr val="bg1"/>
                  </a:solidFill>
                </a:rPr>
                <a:t>Easy Sub-problem</a:t>
              </a:r>
            </a:p>
          </p:txBody>
        </p:sp>
        <p:sp>
          <p:nvSpPr>
            <p:cNvPr id="22" name="Line 18"/>
            <p:cNvSpPr>
              <a:spLocks noChangeShapeType="1"/>
            </p:cNvSpPr>
            <p:nvPr/>
          </p:nvSpPr>
          <p:spPr bwMode="auto">
            <a:xfrm>
              <a:off x="2784" y="2352"/>
              <a:ext cx="0" cy="192"/>
            </a:xfrm>
            <a:prstGeom prst="line">
              <a:avLst/>
            </a:prstGeom>
            <a:noFill/>
            <a:ln w="9525">
              <a:solidFill>
                <a:schemeClr val="tx1"/>
              </a:solidFill>
              <a:round/>
              <a:headEnd/>
              <a:tailEnd/>
            </a:ln>
          </p:spPr>
          <p:txBody>
            <a:bodyPr/>
            <a:lstStyle/>
            <a:p>
              <a:endParaRPr lang="en-US" dirty="0"/>
            </a:p>
          </p:txBody>
        </p:sp>
        <p:sp>
          <p:nvSpPr>
            <p:cNvPr id="23" name="Line 19"/>
            <p:cNvSpPr>
              <a:spLocks noChangeShapeType="1"/>
            </p:cNvSpPr>
            <p:nvPr/>
          </p:nvSpPr>
          <p:spPr bwMode="auto">
            <a:xfrm>
              <a:off x="2784" y="2544"/>
              <a:ext cx="1200" cy="0"/>
            </a:xfrm>
            <a:prstGeom prst="line">
              <a:avLst/>
            </a:prstGeom>
            <a:noFill/>
            <a:ln w="9525">
              <a:solidFill>
                <a:schemeClr val="tx1"/>
              </a:solidFill>
              <a:round/>
              <a:headEnd/>
              <a:tailEnd/>
            </a:ln>
          </p:spPr>
          <p:txBody>
            <a:bodyPr/>
            <a:lstStyle/>
            <a:p>
              <a:endParaRPr lang="en-US" dirty="0"/>
            </a:p>
          </p:txBody>
        </p:sp>
        <p:sp>
          <p:nvSpPr>
            <p:cNvPr id="24" name="Line 20"/>
            <p:cNvSpPr>
              <a:spLocks noChangeShapeType="1"/>
            </p:cNvSpPr>
            <p:nvPr/>
          </p:nvSpPr>
          <p:spPr bwMode="auto">
            <a:xfrm>
              <a:off x="3984" y="2544"/>
              <a:ext cx="0" cy="240"/>
            </a:xfrm>
            <a:prstGeom prst="line">
              <a:avLst/>
            </a:prstGeom>
            <a:noFill/>
            <a:ln w="9525">
              <a:solidFill>
                <a:schemeClr val="tx1"/>
              </a:solidFill>
              <a:round/>
              <a:headEnd/>
              <a:tailEnd/>
            </a:ln>
          </p:spPr>
          <p:txBody>
            <a:bodyPr/>
            <a:lstStyle/>
            <a:p>
              <a:endParaRPr lang="en-US" dirty="0"/>
            </a:p>
          </p:txBody>
        </p:sp>
        <p:sp>
          <p:nvSpPr>
            <p:cNvPr id="25" name="Line 21"/>
            <p:cNvSpPr>
              <a:spLocks noChangeShapeType="1"/>
            </p:cNvSpPr>
            <p:nvPr/>
          </p:nvSpPr>
          <p:spPr bwMode="auto">
            <a:xfrm flipH="1">
              <a:off x="1536" y="2544"/>
              <a:ext cx="1248" cy="0"/>
            </a:xfrm>
            <a:prstGeom prst="line">
              <a:avLst/>
            </a:prstGeom>
            <a:noFill/>
            <a:ln w="9525">
              <a:solidFill>
                <a:schemeClr val="tx1"/>
              </a:solidFill>
              <a:round/>
              <a:headEnd/>
              <a:tailEnd/>
            </a:ln>
          </p:spPr>
          <p:txBody>
            <a:bodyPr/>
            <a:lstStyle/>
            <a:p>
              <a:endParaRPr lang="en-US" dirty="0"/>
            </a:p>
          </p:txBody>
        </p:sp>
        <p:sp>
          <p:nvSpPr>
            <p:cNvPr id="26" name="Line 22"/>
            <p:cNvSpPr>
              <a:spLocks noChangeShapeType="1"/>
            </p:cNvSpPr>
            <p:nvPr/>
          </p:nvSpPr>
          <p:spPr bwMode="auto">
            <a:xfrm>
              <a:off x="1536" y="2544"/>
              <a:ext cx="0" cy="240"/>
            </a:xfrm>
            <a:prstGeom prst="line">
              <a:avLst/>
            </a:prstGeom>
            <a:noFill/>
            <a:ln w="9525">
              <a:solidFill>
                <a:schemeClr val="tx1"/>
              </a:solidFill>
              <a:round/>
              <a:headEnd/>
              <a:tailEnd/>
            </a:ln>
          </p:spPr>
          <p:txBody>
            <a:bodyPr/>
            <a:lstStyle/>
            <a:p>
              <a:endParaRPr lang="en-US" dirty="0"/>
            </a:p>
          </p:txBody>
        </p:sp>
      </p:grpSp>
    </p:spTree>
    <p:extLst>
      <p:ext uri="{BB962C8B-B14F-4D97-AF65-F5344CB8AC3E}">
        <p14:creationId xmlns:p14="http://schemas.microsoft.com/office/powerpoint/2010/main" val="41266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Problem Solving</a:t>
            </a:r>
          </a:p>
        </p:txBody>
      </p:sp>
      <p:sp>
        <p:nvSpPr>
          <p:cNvPr id="3" name="Content Placeholder 2"/>
          <p:cNvSpPr>
            <a:spLocks noGrp="1"/>
          </p:cNvSpPr>
          <p:nvPr>
            <p:ph idx="1"/>
          </p:nvPr>
        </p:nvSpPr>
        <p:spPr/>
        <p:txBody>
          <a:bodyPr/>
          <a:lstStyle/>
          <a:p>
            <a:pPr algn="just"/>
            <a:r>
              <a:rPr lang="en-US" dirty="0"/>
              <a:t>First produce a general algorithm (one can use </a:t>
            </a:r>
            <a:r>
              <a:rPr lang="en-US" b="1" dirty="0"/>
              <a:t>pseudocode</a:t>
            </a:r>
            <a:r>
              <a:rPr lang="en-US" dirty="0"/>
              <a:t>)</a:t>
            </a:r>
          </a:p>
          <a:p>
            <a:pPr algn="just"/>
            <a:r>
              <a:rPr lang="en-US" dirty="0"/>
              <a:t>Refine the algorithm successively to get step by step detailed </a:t>
            </a:r>
            <a:r>
              <a:rPr lang="en-US" b="1" dirty="0"/>
              <a:t>algorithm </a:t>
            </a:r>
            <a:r>
              <a:rPr lang="en-US" dirty="0"/>
              <a:t>that is very close to a computer language</a:t>
            </a:r>
          </a:p>
          <a:p>
            <a:pPr algn="just"/>
            <a:r>
              <a:rPr lang="en-US" b="1" dirty="0"/>
              <a:t>Pseudocode </a:t>
            </a:r>
            <a:r>
              <a:rPr lang="en-US" dirty="0"/>
              <a:t>is an artificial and informal language that helps programmers develop algorithms</a:t>
            </a:r>
          </a:p>
          <a:p>
            <a:pPr lvl="1" algn="just"/>
            <a:r>
              <a:rPr lang="en-US" dirty="0"/>
              <a:t>Pseudocode is very similar to everyday English</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18</a:t>
            </a:fld>
            <a:endParaRPr lang="en-US" altLang="en-US" dirty="0"/>
          </a:p>
        </p:txBody>
      </p:sp>
    </p:spTree>
    <p:extLst>
      <p:ext uri="{BB962C8B-B14F-4D97-AF65-F5344CB8AC3E}">
        <p14:creationId xmlns:p14="http://schemas.microsoft.com/office/powerpoint/2010/main" val="351658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Algorithms &amp; Pseudocode</a:t>
            </a:r>
          </a:p>
        </p:txBody>
      </p:sp>
      <p:sp>
        <p:nvSpPr>
          <p:cNvPr id="3" name="Content Placeholder 2"/>
          <p:cNvSpPr>
            <a:spLocks noGrp="1"/>
          </p:cNvSpPr>
          <p:nvPr>
            <p:ph idx="1"/>
          </p:nvPr>
        </p:nvSpPr>
        <p:spPr/>
        <p:txBody>
          <a:bodyPr/>
          <a:lstStyle/>
          <a:p>
            <a:r>
              <a:rPr lang="en-US" dirty="0"/>
              <a:t>A typical programming task can be divided into two phases</a:t>
            </a:r>
          </a:p>
          <a:p>
            <a:r>
              <a:rPr lang="en-US" b="1" dirty="0"/>
              <a:t>Problem Solving phase:</a:t>
            </a:r>
          </a:p>
          <a:p>
            <a:pPr lvl="1"/>
            <a:r>
              <a:rPr lang="en-US" dirty="0"/>
              <a:t>Produce an ordered sequence of steps that describe solution of problem</a:t>
            </a:r>
          </a:p>
          <a:p>
            <a:pPr lvl="1"/>
            <a:r>
              <a:rPr lang="en-US" dirty="0"/>
              <a:t>This sequence of steps is called an </a:t>
            </a:r>
            <a:r>
              <a:rPr lang="en-US" b="1" dirty="0"/>
              <a:t>algorithm</a:t>
            </a:r>
          </a:p>
          <a:p>
            <a:r>
              <a:rPr lang="en-US" b="1" dirty="0"/>
              <a:t>Implementation phase:</a:t>
            </a:r>
          </a:p>
          <a:p>
            <a:pPr lvl="1"/>
            <a:r>
              <a:rPr lang="en-US" dirty="0"/>
              <a:t>Implement the program in some programming language</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19</a:t>
            </a:fld>
            <a:endParaRPr lang="en-US" altLang="en-US" dirty="0"/>
          </a:p>
        </p:txBody>
      </p:sp>
    </p:spTree>
    <p:extLst>
      <p:ext uri="{BB962C8B-B14F-4D97-AF65-F5344CB8AC3E}">
        <p14:creationId xmlns:p14="http://schemas.microsoft.com/office/powerpoint/2010/main" val="288797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Algorithms and Problem Solving Techniques</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dirty="0">
                <a:solidFill>
                  <a:srgbClr val="000000"/>
                </a:solidFill>
              </a:rPr>
              <a:t>CS118 - FALL 2019</a:t>
            </a: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a:t>
            </a:fld>
            <a:endParaRPr lang="en-US" altLang="en-US" dirty="0"/>
          </a:p>
        </p:txBody>
      </p:sp>
    </p:spTree>
    <p:extLst>
      <p:ext uri="{BB962C8B-B14F-4D97-AF65-F5344CB8AC3E}">
        <p14:creationId xmlns:p14="http://schemas.microsoft.com/office/powerpoint/2010/main" val="236210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a:t>
            </a:r>
          </a:p>
        </p:txBody>
      </p:sp>
      <p:sp>
        <p:nvSpPr>
          <p:cNvPr id="3" name="Content Placeholder 2"/>
          <p:cNvSpPr>
            <a:spLocks noGrp="1"/>
          </p:cNvSpPr>
          <p:nvPr>
            <p:ph idx="1"/>
          </p:nvPr>
        </p:nvSpPr>
        <p:spPr>
          <a:xfrm>
            <a:off x="711218" y="1296606"/>
            <a:ext cx="8323551" cy="4987331"/>
          </a:xfrm>
        </p:spPr>
        <p:txBody>
          <a:bodyPr/>
          <a:lstStyle/>
          <a:p>
            <a:r>
              <a:rPr lang="en-US" dirty="0"/>
              <a:t>Compare two numbers given by the user and tell which one is greater?</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20</a:t>
            </a:fld>
            <a:endParaRPr lang="en-US" altLang="en-US" dirty="0"/>
          </a:p>
        </p:txBody>
      </p:sp>
    </p:spTree>
    <p:extLst>
      <p:ext uri="{BB962C8B-B14F-4D97-AF65-F5344CB8AC3E}">
        <p14:creationId xmlns:p14="http://schemas.microsoft.com/office/powerpoint/2010/main" val="376493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Format</a:t>
            </a:r>
          </a:p>
        </p:txBody>
      </p:sp>
      <p:sp>
        <p:nvSpPr>
          <p:cNvPr id="3" name="Content Placeholder 2"/>
          <p:cNvSpPr>
            <a:spLocks noGrp="1"/>
          </p:cNvSpPr>
          <p:nvPr>
            <p:ph idx="1"/>
          </p:nvPr>
        </p:nvSpPr>
        <p:spPr/>
        <p:txBody>
          <a:bodyPr/>
          <a:lstStyle/>
          <a:p>
            <a:pPr marL="0" indent="0">
              <a:buNone/>
            </a:pPr>
            <a:r>
              <a:rPr lang="en-US" dirty="0"/>
              <a:t>1. start</a:t>
            </a:r>
          </a:p>
          <a:p>
            <a:pPr marL="0" indent="0">
              <a:buNone/>
            </a:pPr>
            <a:r>
              <a:rPr lang="en-US" dirty="0"/>
              <a:t>2. declare n1, n2</a:t>
            </a:r>
          </a:p>
          <a:p>
            <a:pPr marL="0" indent="0">
              <a:buNone/>
            </a:pPr>
            <a:r>
              <a:rPr lang="en-US" dirty="0"/>
              <a:t>3. input n1,n2</a:t>
            </a:r>
          </a:p>
          <a:p>
            <a:pPr marL="0" indent="0">
              <a:buNone/>
            </a:pPr>
            <a:r>
              <a:rPr lang="en-US" dirty="0"/>
              <a:t>4. if (n1 &gt; n2)</a:t>
            </a:r>
          </a:p>
          <a:p>
            <a:pPr marL="0" indent="0">
              <a:buNone/>
            </a:pPr>
            <a:r>
              <a:rPr lang="en-US" dirty="0"/>
              <a:t>          4.1 print "n1 is greater"</a:t>
            </a:r>
          </a:p>
          <a:p>
            <a:pPr marL="0" indent="0">
              <a:buNone/>
            </a:pPr>
            <a:r>
              <a:rPr lang="en-US" dirty="0"/>
              <a:t>5. else if (n2 &gt; n1)</a:t>
            </a:r>
          </a:p>
          <a:p>
            <a:pPr marL="0" indent="0">
              <a:buNone/>
            </a:pPr>
            <a:r>
              <a:rPr lang="en-US" dirty="0"/>
              <a:t>          5.1 print "n2 is greater"</a:t>
            </a:r>
          </a:p>
          <a:p>
            <a:pPr marL="0" indent="0">
              <a:buNone/>
            </a:pPr>
            <a:r>
              <a:rPr lang="en-US" dirty="0"/>
              <a:t>6. else </a:t>
            </a:r>
          </a:p>
          <a:p>
            <a:pPr marL="0" indent="0">
              <a:buNone/>
            </a:pPr>
            <a:r>
              <a:rPr lang="en-US" dirty="0"/>
              <a:t>          6.1 print "they are equal"</a:t>
            </a:r>
          </a:p>
          <a:p>
            <a:pPr marL="0" indent="0">
              <a:buNone/>
            </a:pPr>
            <a:r>
              <a:rPr lang="en-US" dirty="0"/>
              <a:t>7. end</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21</a:t>
            </a:fld>
            <a:endParaRPr lang="en-US" altLang="en-US" dirty="0"/>
          </a:p>
        </p:txBody>
      </p:sp>
    </p:spTree>
    <p:extLst>
      <p:ext uri="{BB962C8B-B14F-4D97-AF65-F5344CB8AC3E}">
        <p14:creationId xmlns:p14="http://schemas.microsoft.com/office/powerpoint/2010/main" val="422777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 Format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1. start</a:t>
            </a:r>
          </a:p>
          <a:p>
            <a:pPr marL="0" indent="0">
              <a:buNone/>
            </a:pPr>
            <a:r>
              <a:rPr lang="en-US" dirty="0">
                <a:latin typeface="Courier New" panose="02070309020205020404" pitchFamily="49" charset="0"/>
                <a:cs typeface="Courier New" panose="02070309020205020404" pitchFamily="49" charset="0"/>
              </a:rPr>
              <a:t>2. declare n1, n2</a:t>
            </a:r>
          </a:p>
          <a:p>
            <a:pPr marL="0" indent="0">
              <a:buNone/>
            </a:pPr>
            <a:r>
              <a:rPr lang="en-US" dirty="0">
                <a:latin typeface="Courier New" panose="02070309020205020404" pitchFamily="49" charset="0"/>
                <a:cs typeface="Courier New" panose="02070309020205020404" pitchFamily="49" charset="0"/>
              </a:rPr>
              <a:t>3. input n1,n2</a:t>
            </a:r>
          </a:p>
          <a:p>
            <a:pPr marL="0" indent="0">
              <a:buNone/>
            </a:pPr>
            <a:r>
              <a:rPr lang="en-US" dirty="0">
                <a:latin typeface="Courier New" panose="02070309020205020404" pitchFamily="49" charset="0"/>
                <a:cs typeface="Courier New" panose="02070309020205020404" pitchFamily="49" charset="0"/>
              </a:rPr>
              <a:t>4. While(n2 &gt; n1)</a:t>
            </a:r>
          </a:p>
          <a:p>
            <a:pPr marL="0" indent="0">
              <a:buNone/>
            </a:pPr>
            <a:r>
              <a:rPr lang="en-US" altLang="en-US" dirty="0">
                <a:latin typeface="Courier New" panose="02070309020205020404" pitchFamily="49" charset="0"/>
                <a:cs typeface="Courier New" panose="02070309020205020404" pitchFamily="49" charset="0"/>
              </a:rPr>
              <a:t>	4.1. Calculate n1 = 2 * n1;</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5. end</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22</a:t>
            </a:fld>
            <a:endParaRPr lang="en-US" altLang="en-US" dirty="0"/>
          </a:p>
        </p:txBody>
      </p:sp>
    </p:spTree>
    <p:extLst>
      <p:ext uri="{BB962C8B-B14F-4D97-AF65-F5344CB8AC3E}">
        <p14:creationId xmlns:p14="http://schemas.microsoft.com/office/powerpoint/2010/main" val="23922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Algorithms and Pseudocode</a:t>
            </a:r>
          </a:p>
        </p:txBody>
      </p:sp>
      <p:sp>
        <p:nvSpPr>
          <p:cNvPr id="3" name="Content Placeholder 2"/>
          <p:cNvSpPr>
            <a:spLocks noGrp="1"/>
          </p:cNvSpPr>
          <p:nvPr>
            <p:ph idx="1"/>
          </p:nvPr>
        </p:nvSpPr>
        <p:spPr/>
        <p:txBody>
          <a:bodyPr/>
          <a:lstStyle/>
          <a:p>
            <a:pPr marL="0" indent="0" algn="just">
              <a:buNone/>
            </a:pPr>
            <a:r>
              <a:rPr lang="en-US" b="1" dirty="0"/>
              <a:t>Example 1:</a:t>
            </a:r>
            <a:r>
              <a:rPr lang="en-US" dirty="0"/>
              <a:t> Write an algorithm to determine a student’s final grade and indicate whether he is passing or failing. The final grade is calculated as the average of four marks.</a:t>
            </a:r>
          </a:p>
          <a:p>
            <a:pPr algn="just"/>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23</a:t>
            </a:fld>
            <a:endParaRPr lang="en-US" altLang="en-US" dirty="0"/>
          </a:p>
        </p:txBody>
      </p:sp>
    </p:spTree>
    <p:extLst>
      <p:ext uri="{BB962C8B-B14F-4D97-AF65-F5344CB8AC3E}">
        <p14:creationId xmlns:p14="http://schemas.microsoft.com/office/powerpoint/2010/main" val="306931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and Pseudocode</a:t>
            </a:r>
          </a:p>
        </p:txBody>
      </p:sp>
      <p:sp>
        <p:nvSpPr>
          <p:cNvPr id="3" name="Content Placeholder 2"/>
          <p:cNvSpPr>
            <a:spLocks noGrp="1"/>
          </p:cNvSpPr>
          <p:nvPr>
            <p:ph idx="1"/>
          </p:nvPr>
        </p:nvSpPr>
        <p:spPr/>
        <p:txBody>
          <a:bodyPr/>
          <a:lstStyle/>
          <a:p>
            <a:pPr marL="0" indent="0">
              <a:buNone/>
            </a:pPr>
            <a:r>
              <a:rPr lang="en-US" b="1" dirty="0"/>
              <a:t>Algorithm:</a:t>
            </a:r>
          </a:p>
          <a:p>
            <a:r>
              <a:rPr lang="en-US" dirty="0"/>
              <a:t>Input a set of four marks</a:t>
            </a:r>
          </a:p>
          <a:p>
            <a:r>
              <a:rPr lang="en-US" dirty="0"/>
              <a:t>Calculate their average by summing and dividing the sum by 4</a:t>
            </a:r>
          </a:p>
          <a:p>
            <a:r>
              <a:rPr lang="en-US" dirty="0"/>
              <a:t>If average is above 50</a:t>
            </a:r>
          </a:p>
          <a:p>
            <a:pPr lvl="1"/>
            <a:r>
              <a:rPr lang="en-US" dirty="0"/>
              <a:t>Print : “Pass”</a:t>
            </a:r>
          </a:p>
          <a:p>
            <a:pPr marL="0" indent="0">
              <a:buNone/>
            </a:pPr>
            <a:r>
              <a:rPr lang="en-US" dirty="0"/>
              <a:t>    else</a:t>
            </a:r>
          </a:p>
          <a:p>
            <a:pPr lvl="1"/>
            <a:r>
              <a:rPr lang="en-US" dirty="0"/>
              <a:t>Print “FAIL”</a:t>
            </a:r>
          </a:p>
          <a:p>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24</a:t>
            </a:fld>
            <a:endParaRPr lang="en-US" altLang="en-US" dirty="0"/>
          </a:p>
        </p:txBody>
      </p:sp>
    </p:spTree>
    <p:extLst>
      <p:ext uri="{BB962C8B-B14F-4D97-AF65-F5344CB8AC3E}">
        <p14:creationId xmlns:p14="http://schemas.microsoft.com/office/powerpoint/2010/main" val="17404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and Pseudocode</a:t>
            </a:r>
          </a:p>
        </p:txBody>
      </p:sp>
      <p:sp>
        <p:nvSpPr>
          <p:cNvPr id="3" name="Content Placeholder 2"/>
          <p:cNvSpPr>
            <a:spLocks noGrp="1"/>
          </p:cNvSpPr>
          <p:nvPr>
            <p:ph idx="1"/>
          </p:nvPr>
        </p:nvSpPr>
        <p:spPr/>
        <p:txBody>
          <a:bodyPr/>
          <a:lstStyle/>
          <a:p>
            <a:pPr marL="0" indent="0">
              <a:buNone/>
            </a:pPr>
            <a:r>
              <a:rPr lang="en-US" b="1" dirty="0"/>
              <a:t>Pseudocode:</a:t>
            </a:r>
          </a:p>
          <a:p>
            <a:r>
              <a:rPr lang="en-US" dirty="0"/>
              <a:t> Step 1:  Input M1, M2, M3, M4</a:t>
            </a:r>
          </a:p>
          <a:p>
            <a:pPr marL="0" indent="0">
              <a:buNone/>
            </a:pPr>
            <a:r>
              <a:rPr lang="en-US" dirty="0"/>
              <a:t>	Step 2: Grade = (M1+ M2+ M3+ M4) / 4</a:t>
            </a:r>
          </a:p>
          <a:p>
            <a:pPr marL="0" indent="0">
              <a:buNone/>
            </a:pPr>
            <a:r>
              <a:rPr lang="en-US" dirty="0"/>
              <a:t>	Step 3: if (Grade &gt; 50) then</a:t>
            </a:r>
          </a:p>
          <a:p>
            <a:pPr marL="0" indent="0">
              <a:buNone/>
            </a:pPr>
            <a:r>
              <a:rPr lang="en-US" dirty="0"/>
              <a:t>				Print “PASS”</a:t>
            </a:r>
          </a:p>
          <a:p>
            <a:pPr marL="0" indent="0">
              <a:buNone/>
            </a:pPr>
            <a:r>
              <a:rPr lang="en-US" dirty="0"/>
              <a:t>			else</a:t>
            </a:r>
          </a:p>
          <a:p>
            <a:pPr marL="0" indent="0">
              <a:buNone/>
            </a:pPr>
            <a:r>
              <a:rPr lang="en-US" dirty="0"/>
              <a:t>				Print “FAIL”</a:t>
            </a:r>
          </a:p>
          <a:p>
            <a:pPr marL="0" indent="0">
              <a:buNone/>
            </a:pPr>
            <a:r>
              <a:rPr lang="en-US" dirty="0"/>
              <a:t>			endif</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25</a:t>
            </a:fld>
            <a:endParaRPr lang="en-US" altLang="en-US" dirty="0"/>
          </a:p>
        </p:txBody>
      </p:sp>
    </p:spTree>
    <p:extLst>
      <p:ext uri="{BB962C8B-B14F-4D97-AF65-F5344CB8AC3E}">
        <p14:creationId xmlns:p14="http://schemas.microsoft.com/office/powerpoint/2010/main" val="327328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Decision Making</a:t>
            </a:r>
          </a:p>
        </p:txBody>
      </p:sp>
      <p:sp>
        <p:nvSpPr>
          <p:cNvPr id="3" name="Content Placeholder 2"/>
          <p:cNvSpPr>
            <a:spLocks noGrp="1"/>
          </p:cNvSpPr>
          <p:nvPr>
            <p:ph idx="1"/>
          </p:nvPr>
        </p:nvSpPr>
        <p:spPr>
          <a:xfrm>
            <a:off x="711218" y="1280276"/>
            <a:ext cx="8323551" cy="5407545"/>
          </a:xfrm>
        </p:spPr>
        <p:txBody>
          <a:bodyPr>
            <a:normAutofit/>
          </a:bodyPr>
          <a:lstStyle/>
          <a:p>
            <a:r>
              <a:rPr lang="en-US" b="1" dirty="0"/>
              <a:t>If-then</a:t>
            </a:r>
          </a:p>
          <a:p>
            <a:r>
              <a:rPr lang="en-US" b="1" dirty="0"/>
              <a:t>General form:</a:t>
            </a:r>
          </a:p>
          <a:p>
            <a:pPr marL="0" indent="0">
              <a:buNone/>
            </a:pPr>
            <a:r>
              <a:rPr lang="en-US" dirty="0"/>
              <a:t>	if (condition is met) then</a:t>
            </a:r>
          </a:p>
          <a:p>
            <a:pPr marL="0" indent="0">
              <a:buNone/>
            </a:pPr>
            <a:r>
              <a:rPr lang="en-US" dirty="0"/>
              <a:t>		statement(s)</a:t>
            </a:r>
          </a:p>
          <a:p>
            <a:endParaRPr lang="en-US" dirty="0"/>
          </a:p>
          <a:p>
            <a:pPr marL="0" indent="0">
              <a:buNone/>
            </a:pPr>
            <a:r>
              <a:rPr lang="en-US" b="1" dirty="0"/>
              <a:t>Example:</a:t>
            </a:r>
          </a:p>
          <a:p>
            <a:pPr marL="0" indent="0">
              <a:buNone/>
            </a:pPr>
            <a:r>
              <a:rPr lang="en-US" dirty="0"/>
              <a:t>	if temperature &lt; 0 then</a:t>
            </a:r>
          </a:p>
          <a:p>
            <a:pPr marL="0" indent="0">
              <a:buNone/>
            </a:pPr>
            <a:r>
              <a:rPr lang="en-US" dirty="0"/>
              <a:t>		wear a jacket</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26</a:t>
            </a:fld>
            <a:endParaRPr lang="en-US" altLang="en-US" dirty="0"/>
          </a:p>
        </p:txBody>
      </p:sp>
    </p:spTree>
    <p:extLst>
      <p:ext uri="{BB962C8B-B14F-4D97-AF65-F5344CB8AC3E}">
        <p14:creationId xmlns:p14="http://schemas.microsoft.com/office/powerpoint/2010/main" val="1991587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Decision Making</a:t>
            </a:r>
          </a:p>
        </p:txBody>
      </p:sp>
      <p:sp>
        <p:nvSpPr>
          <p:cNvPr id="3" name="Content Placeholder 2"/>
          <p:cNvSpPr>
            <a:spLocks noGrp="1"/>
          </p:cNvSpPr>
          <p:nvPr>
            <p:ph idx="1"/>
          </p:nvPr>
        </p:nvSpPr>
        <p:spPr/>
        <p:txBody>
          <a:bodyPr/>
          <a:lstStyle/>
          <a:p>
            <a:pPr marL="0" indent="0">
              <a:buNone/>
            </a:pPr>
            <a:r>
              <a:rPr lang="en-US" b="1" dirty="0"/>
              <a:t>If-then-else</a:t>
            </a:r>
          </a:p>
          <a:p>
            <a:pPr marL="0" indent="0">
              <a:buNone/>
            </a:pPr>
            <a:r>
              <a:rPr lang="en-US" b="1" dirty="0"/>
              <a:t>General form:</a:t>
            </a:r>
          </a:p>
          <a:p>
            <a:pPr marL="0" indent="0">
              <a:buNone/>
            </a:pPr>
            <a:r>
              <a:rPr lang="en-US" b="1" dirty="0"/>
              <a:t>	</a:t>
            </a:r>
            <a:r>
              <a:rPr lang="en-US" dirty="0"/>
              <a:t>if (condition is met) then</a:t>
            </a:r>
          </a:p>
          <a:p>
            <a:pPr marL="0" indent="0">
              <a:buNone/>
            </a:pPr>
            <a:r>
              <a:rPr lang="en-US" dirty="0"/>
              <a:t>		statement(s)</a:t>
            </a:r>
          </a:p>
          <a:p>
            <a:pPr marL="0" indent="0">
              <a:buNone/>
            </a:pPr>
            <a:r>
              <a:rPr lang="en-US" dirty="0"/>
              <a:t>	else</a:t>
            </a:r>
          </a:p>
          <a:p>
            <a:pPr marL="0" indent="0">
              <a:buNone/>
            </a:pPr>
            <a:r>
              <a:rPr lang="en-US" dirty="0"/>
              <a:t>		statements(s)</a:t>
            </a:r>
          </a:p>
          <a:p>
            <a:pPr marL="0" indent="0">
              <a:buNone/>
            </a:pPr>
            <a:r>
              <a:rPr lang="en-US" b="1" dirty="0"/>
              <a:t>Example:</a:t>
            </a:r>
          </a:p>
          <a:p>
            <a:pPr marL="0" indent="0">
              <a:buNone/>
            </a:pPr>
            <a:r>
              <a:rPr lang="en-US" dirty="0"/>
              <a:t>	if (at work) then</a:t>
            </a:r>
          </a:p>
          <a:p>
            <a:pPr marL="0" indent="0">
              <a:buNone/>
            </a:pPr>
            <a:r>
              <a:rPr lang="en-US" dirty="0"/>
              <a:t>		Dress formally</a:t>
            </a:r>
          </a:p>
          <a:p>
            <a:pPr marL="0" indent="0">
              <a:buNone/>
            </a:pPr>
            <a:r>
              <a:rPr lang="en-US" dirty="0"/>
              <a:t>	else</a:t>
            </a:r>
          </a:p>
          <a:p>
            <a:pPr marL="0" indent="0">
              <a:buNone/>
            </a:pPr>
            <a:r>
              <a:rPr lang="en-US" dirty="0"/>
              <a:t>		Dress casually</a:t>
            </a:r>
          </a:p>
          <a:p>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27</a:t>
            </a:fld>
            <a:endParaRPr lang="en-US" altLang="en-US" dirty="0"/>
          </a:p>
        </p:txBody>
      </p:sp>
    </p:spTree>
    <p:extLst>
      <p:ext uri="{BB962C8B-B14F-4D97-AF65-F5344CB8AC3E}">
        <p14:creationId xmlns:p14="http://schemas.microsoft.com/office/powerpoint/2010/main" val="2099839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Repetition (3)</a:t>
            </a:r>
          </a:p>
        </p:txBody>
      </p:sp>
      <p:sp>
        <p:nvSpPr>
          <p:cNvPr id="3" name="Content Placeholder 2"/>
          <p:cNvSpPr>
            <a:spLocks noGrp="1"/>
          </p:cNvSpPr>
          <p:nvPr>
            <p:ph idx="1"/>
          </p:nvPr>
        </p:nvSpPr>
        <p:spPr/>
        <p:txBody>
          <a:bodyPr>
            <a:normAutofit lnSpcReduction="10000"/>
          </a:bodyPr>
          <a:lstStyle/>
          <a:p>
            <a:pPr marL="0" indent="0">
              <a:buNone/>
            </a:pPr>
            <a:r>
              <a:rPr lang="en-US" b="1" dirty="0"/>
              <a:t>while-do</a:t>
            </a:r>
          </a:p>
          <a:p>
            <a:pPr marL="0" indent="0">
              <a:buNone/>
            </a:pPr>
            <a:r>
              <a:rPr lang="en-US" dirty="0"/>
              <a:t>   </a:t>
            </a:r>
          </a:p>
          <a:p>
            <a:r>
              <a:rPr lang="en-US" dirty="0"/>
              <a:t>Repeat zero or more times (check condition before statement(s))</a:t>
            </a:r>
          </a:p>
          <a:p>
            <a:pPr marL="0" indent="0">
              <a:buNone/>
            </a:pPr>
            <a:r>
              <a:rPr lang="en-US" dirty="0"/>
              <a:t>   </a:t>
            </a:r>
          </a:p>
          <a:p>
            <a:r>
              <a:rPr lang="en-US" b="1" dirty="0"/>
              <a:t>General form:</a:t>
            </a:r>
            <a:endParaRPr lang="en-US" dirty="0"/>
          </a:p>
          <a:p>
            <a:pPr marL="0" indent="0">
              <a:buNone/>
            </a:pPr>
            <a:r>
              <a:rPr lang="en-US" dirty="0"/>
              <a:t>	while (condition is met)</a:t>
            </a:r>
          </a:p>
          <a:p>
            <a:pPr marL="0" indent="0">
              <a:buNone/>
            </a:pPr>
            <a:r>
              <a:rPr lang="en-US" dirty="0"/>
              <a:t>		statement(s)</a:t>
            </a:r>
          </a:p>
          <a:p>
            <a:endParaRPr lang="en-US" dirty="0"/>
          </a:p>
          <a:p>
            <a:pPr marL="0" indent="0">
              <a:buNone/>
            </a:pPr>
            <a:r>
              <a:rPr lang="en-US" b="1" dirty="0"/>
              <a:t>Example:</a:t>
            </a:r>
          </a:p>
          <a:p>
            <a:pPr marL="0" indent="0">
              <a:buNone/>
            </a:pPr>
            <a:r>
              <a:rPr lang="en-US" dirty="0"/>
              <a:t>	while students ask questions</a:t>
            </a:r>
          </a:p>
          <a:p>
            <a:pPr marL="0" indent="0">
              <a:buNone/>
            </a:pPr>
            <a:r>
              <a:rPr lang="en-US" dirty="0"/>
              <a:t>		Answer questions</a:t>
            </a:r>
          </a:p>
          <a:p>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28</a:t>
            </a:fld>
            <a:endParaRPr lang="en-US" altLang="en-US" dirty="0"/>
          </a:p>
        </p:txBody>
      </p:sp>
    </p:spTree>
    <p:extLst>
      <p:ext uri="{BB962C8B-B14F-4D97-AF65-F5344CB8AC3E}">
        <p14:creationId xmlns:p14="http://schemas.microsoft.com/office/powerpoint/2010/main" val="421513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Pseudo-Code: Fast Food Example</a:t>
            </a:r>
          </a:p>
        </p:txBody>
      </p:sp>
      <p:sp>
        <p:nvSpPr>
          <p:cNvPr id="3" name="Content Placeholder 2"/>
          <p:cNvSpPr>
            <a:spLocks noGrp="1"/>
          </p:cNvSpPr>
          <p:nvPr>
            <p:ph idx="1"/>
          </p:nvPr>
        </p:nvSpPr>
        <p:spPr/>
        <p:txBody>
          <a:bodyPr/>
          <a:lstStyle/>
          <a:p>
            <a:pPr algn="just"/>
            <a:r>
              <a:rPr lang="en-US" dirty="0"/>
              <a:t>Use pseudo-code to specify the algorithm for a person who is ordering food at a fast food restaurant</a:t>
            </a:r>
          </a:p>
          <a:p>
            <a:pPr algn="just"/>
            <a:endParaRPr lang="en-US" dirty="0"/>
          </a:p>
          <a:p>
            <a:pPr algn="just"/>
            <a:r>
              <a:rPr lang="en-US" dirty="0"/>
              <a:t>At the food counter, the person can either order or not order the following items:</a:t>
            </a:r>
          </a:p>
          <a:p>
            <a:pPr lvl="1" algn="just"/>
            <a:r>
              <a:rPr lang="en-US" dirty="0"/>
              <a:t>a burger</a:t>
            </a:r>
          </a:p>
          <a:p>
            <a:pPr lvl="1" algn="just"/>
            <a:r>
              <a:rPr lang="en-US" dirty="0"/>
              <a:t>fries and a drink</a:t>
            </a:r>
          </a:p>
          <a:p>
            <a:pPr lvl="1" algn="just"/>
            <a:r>
              <a:rPr lang="en-US" dirty="0"/>
              <a:t>After placing her order the person then goes to the cashier</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29</a:t>
            </a:fld>
            <a:endParaRPr lang="en-US" altLang="en-US" dirty="0"/>
          </a:p>
        </p:txBody>
      </p:sp>
    </p:spTree>
    <p:extLst>
      <p:ext uri="{BB962C8B-B14F-4D97-AF65-F5344CB8AC3E}">
        <p14:creationId xmlns:p14="http://schemas.microsoft.com/office/powerpoint/2010/main" val="5556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Concepts of Problem Solving</a:t>
            </a:r>
          </a:p>
        </p:txBody>
      </p:sp>
      <p:sp>
        <p:nvSpPr>
          <p:cNvPr id="3" name="Content Placeholder 2"/>
          <p:cNvSpPr>
            <a:spLocks noGrp="1"/>
          </p:cNvSpPr>
          <p:nvPr>
            <p:ph idx="1"/>
          </p:nvPr>
        </p:nvSpPr>
        <p:spPr/>
        <p:txBody>
          <a:bodyPr>
            <a:normAutofit lnSpcReduction="10000"/>
          </a:bodyPr>
          <a:lstStyle/>
          <a:p>
            <a:pPr algn="just"/>
            <a:r>
              <a:rPr lang="en-US" b="1" dirty="0"/>
              <a:t>Computer programming </a:t>
            </a:r>
            <a:r>
              <a:rPr lang="en-US" dirty="0"/>
              <a:t>is traditionally thought of as problem-solving process.</a:t>
            </a:r>
          </a:p>
          <a:p>
            <a:pPr lvl="1" algn="just"/>
            <a:r>
              <a:rPr lang="en-US" dirty="0"/>
              <a:t>A </a:t>
            </a:r>
            <a:r>
              <a:rPr lang="en-US" b="1" dirty="0"/>
              <a:t>computer program </a:t>
            </a:r>
            <a:r>
              <a:rPr lang="en-US" dirty="0"/>
              <a:t>is a solution to a problem</a:t>
            </a:r>
          </a:p>
          <a:p>
            <a:pPr algn="just"/>
            <a:r>
              <a:rPr lang="en-US" b="1" dirty="0"/>
              <a:t>Computer program: </a:t>
            </a:r>
            <a:r>
              <a:rPr lang="en-US" dirty="0"/>
              <a:t>The </a:t>
            </a:r>
            <a:r>
              <a:rPr lang="en-US" b="1" dirty="0"/>
              <a:t>computer program </a:t>
            </a:r>
            <a:r>
              <a:rPr lang="en-US" dirty="0"/>
              <a:t>is a set of instructions that tells the computer hardware what to do and when to do it</a:t>
            </a:r>
          </a:p>
          <a:p>
            <a:pPr lvl="1" algn="just"/>
            <a:r>
              <a:rPr lang="en-US" dirty="0"/>
              <a:t>There are two parts to develop computer programs, </a:t>
            </a:r>
            <a:r>
              <a:rPr lang="en-US" b="1" dirty="0"/>
              <a:t>the algorithm </a:t>
            </a:r>
            <a:r>
              <a:rPr lang="en-US" dirty="0"/>
              <a:t>and </a:t>
            </a:r>
            <a:r>
              <a:rPr lang="en-US" b="1" dirty="0"/>
              <a:t>the syntax</a:t>
            </a:r>
            <a:endParaRPr lang="en-US" dirty="0"/>
          </a:p>
          <a:p>
            <a:pPr algn="just"/>
            <a:r>
              <a:rPr lang="en-US" b="1" dirty="0"/>
              <a:t>Algorithm: </a:t>
            </a:r>
            <a:r>
              <a:rPr lang="en-US" dirty="0"/>
              <a:t>The programs algorithm is the development of step-by-step, logical process that the program will follow to reach the desired goal of the program (the solution)</a:t>
            </a:r>
          </a:p>
          <a:p>
            <a:pPr algn="just"/>
            <a:r>
              <a:rPr lang="en-US" b="1" dirty="0"/>
              <a:t>Syntax :  </a:t>
            </a:r>
            <a:r>
              <a:rPr lang="en-US" dirty="0"/>
              <a:t>It is the rule of the programming language which dictate proper statement structure and usage</a:t>
            </a:r>
          </a:p>
          <a:p>
            <a:pPr algn="just"/>
            <a:endParaRPr lang="en-US" b="1" dirty="0"/>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a:t>
            </a:fld>
            <a:endParaRPr lang="en-US" altLang="en-US" dirty="0"/>
          </a:p>
        </p:txBody>
      </p:sp>
      <p:sp>
        <p:nvSpPr>
          <p:cNvPr id="7" name="Date Placeholder 3"/>
          <p:cNvSpPr>
            <a:spLocks noGrp="1"/>
          </p:cNvSpPr>
          <p:nvPr>
            <p:ph type="dt" sz="half" idx="10"/>
          </p:nvPr>
        </p:nvSpPr>
        <p:spPr>
          <a:xfrm>
            <a:off x="7606127" y="6267608"/>
            <a:ext cx="1289841" cy="370171"/>
          </a:xfrm>
        </p:spPr>
        <p:txBody>
          <a:bodyPr/>
          <a:lstStyle/>
          <a:p>
            <a:pPr>
              <a:defRPr/>
            </a:pPr>
            <a:r>
              <a:rPr lang="en-US" altLang="en-US" smtClean="0">
                <a:solidFill>
                  <a:srgbClr val="000000"/>
                </a:solidFill>
              </a:rPr>
              <a:t>August 21, 2019</a:t>
            </a:r>
            <a:endParaRPr lang="en-US" altLang="en-US" dirty="0">
              <a:solidFill>
                <a:srgbClr val="000000"/>
              </a:solidFill>
            </a:endParaRPr>
          </a:p>
        </p:txBody>
      </p:sp>
    </p:spTree>
    <p:extLst>
      <p:ext uri="{BB962C8B-B14F-4D97-AF65-F5344CB8AC3E}">
        <p14:creationId xmlns:p14="http://schemas.microsoft.com/office/powerpoint/2010/main" val="357925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Fast Food Example</a:t>
            </a:r>
          </a:p>
        </p:txBody>
      </p:sp>
      <p:sp>
        <p:nvSpPr>
          <p:cNvPr id="3" name="Content Placeholder 2"/>
          <p:cNvSpPr>
            <a:spLocks noGrp="1"/>
          </p:cNvSpPr>
          <p:nvPr>
            <p:ph idx="1"/>
          </p:nvPr>
        </p:nvSpPr>
        <p:spPr/>
        <p:txBody>
          <a:bodyPr/>
          <a:lstStyle/>
          <a:p>
            <a:pPr marL="0" indent="0">
              <a:buNone/>
            </a:pPr>
            <a:r>
              <a:rPr lang="en-US" dirty="0"/>
              <a:t>1. Approach counter</a:t>
            </a:r>
          </a:p>
          <a:p>
            <a:pPr marL="0" indent="0">
              <a:buNone/>
            </a:pPr>
            <a:r>
              <a:rPr lang="en-US" dirty="0"/>
              <a:t>2. if want burger then</a:t>
            </a:r>
          </a:p>
          <a:p>
            <a:pPr marL="0" indent="0">
              <a:buNone/>
            </a:pPr>
            <a:r>
              <a:rPr lang="en-US" dirty="0"/>
              <a:t>	2.1. order burger</a:t>
            </a:r>
          </a:p>
          <a:p>
            <a:pPr marL="0" indent="0">
              <a:buNone/>
            </a:pPr>
            <a:r>
              <a:rPr lang="en-US" dirty="0"/>
              <a:t>3. if want fries then</a:t>
            </a:r>
          </a:p>
          <a:p>
            <a:pPr marL="0" indent="0">
              <a:buNone/>
            </a:pPr>
            <a:r>
              <a:rPr lang="en-US" dirty="0"/>
              <a:t>     3.1. order fries</a:t>
            </a:r>
          </a:p>
          <a:p>
            <a:pPr marL="0" indent="0">
              <a:buNone/>
            </a:pPr>
            <a:r>
              <a:rPr lang="en-US" dirty="0"/>
              <a:t>4. if want drink then</a:t>
            </a:r>
          </a:p>
          <a:p>
            <a:pPr marL="0" indent="0">
              <a:buNone/>
            </a:pPr>
            <a:r>
              <a:rPr lang="en-US" dirty="0"/>
              <a:t>     4.1 order drink</a:t>
            </a:r>
          </a:p>
          <a:p>
            <a:pPr marL="0" indent="0">
              <a:buNone/>
            </a:pPr>
            <a:r>
              <a:rPr lang="en-US" dirty="0"/>
              <a:t>5. Pay cashier</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30</a:t>
            </a:fld>
            <a:endParaRPr lang="en-US" altLang="en-US" dirty="0"/>
          </a:p>
        </p:txBody>
      </p:sp>
    </p:spTree>
    <p:extLst>
      <p:ext uri="{BB962C8B-B14F-4D97-AF65-F5344CB8AC3E}">
        <p14:creationId xmlns:p14="http://schemas.microsoft.com/office/powerpoint/2010/main" val="227801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Pseudo-Code: Fast Food Example (Computer)</a:t>
            </a:r>
          </a:p>
        </p:txBody>
      </p:sp>
      <p:sp>
        <p:nvSpPr>
          <p:cNvPr id="3" name="Content Placeholder 2"/>
          <p:cNvSpPr>
            <a:spLocks noGrp="1"/>
          </p:cNvSpPr>
          <p:nvPr>
            <p:ph idx="1"/>
          </p:nvPr>
        </p:nvSpPr>
        <p:spPr>
          <a:xfrm>
            <a:off x="711218" y="1280277"/>
            <a:ext cx="8323551" cy="4987331"/>
          </a:xfrm>
        </p:spPr>
        <p:txBody>
          <a:bodyPr>
            <a:normAutofit fontScale="92500" lnSpcReduction="20000"/>
          </a:bodyPr>
          <a:lstStyle/>
          <a:p>
            <a:pPr marL="0" indent="0">
              <a:buNone/>
            </a:pPr>
            <a:r>
              <a:rPr lang="en-US" dirty="0"/>
              <a:t>1. Approach counter</a:t>
            </a:r>
          </a:p>
          <a:p>
            <a:pPr marL="0" indent="0">
              <a:buNone/>
            </a:pPr>
            <a:r>
              <a:rPr lang="en-US" dirty="0"/>
              <a:t>2. Output ‘Do you want to order burger?’</a:t>
            </a:r>
          </a:p>
          <a:p>
            <a:pPr marL="0" indent="0">
              <a:buNone/>
            </a:pPr>
            <a:r>
              <a:rPr lang="en-US" dirty="0"/>
              <a:t>3. Input </a:t>
            </a:r>
            <a:r>
              <a:rPr lang="en-US" dirty="0" err="1"/>
              <a:t>order_burger</a:t>
            </a:r>
            <a:endParaRPr lang="en-US" dirty="0"/>
          </a:p>
          <a:p>
            <a:pPr marL="0" indent="0">
              <a:buNone/>
            </a:pPr>
            <a:r>
              <a:rPr lang="en-US" dirty="0"/>
              <a:t>4. if </a:t>
            </a:r>
            <a:r>
              <a:rPr lang="en-US" dirty="0" err="1"/>
              <a:t>order_burger</a:t>
            </a:r>
            <a:r>
              <a:rPr lang="en-US" dirty="0"/>
              <a:t> = yes then</a:t>
            </a:r>
          </a:p>
          <a:p>
            <a:pPr marL="0" indent="0">
              <a:buNone/>
            </a:pPr>
            <a:r>
              <a:rPr lang="en-US" dirty="0"/>
              <a:t>     4.1. </a:t>
            </a:r>
            <a:r>
              <a:rPr lang="en-US" dirty="0" err="1"/>
              <a:t>order_burger</a:t>
            </a:r>
            <a:endParaRPr lang="en-US" dirty="0"/>
          </a:p>
          <a:p>
            <a:pPr marL="0" indent="0">
              <a:buNone/>
            </a:pPr>
            <a:r>
              <a:rPr lang="en-US" dirty="0"/>
              <a:t>5. Output ‘Do you want to order fries?’</a:t>
            </a:r>
          </a:p>
          <a:p>
            <a:pPr marL="0" indent="0">
              <a:buNone/>
            </a:pPr>
            <a:r>
              <a:rPr lang="en-US" dirty="0"/>
              <a:t>6. Input </a:t>
            </a:r>
            <a:r>
              <a:rPr lang="en-US" dirty="0" err="1"/>
              <a:t>order_fries</a:t>
            </a:r>
            <a:endParaRPr lang="en-US" dirty="0"/>
          </a:p>
          <a:p>
            <a:pPr marL="0" indent="0">
              <a:buNone/>
            </a:pPr>
            <a:r>
              <a:rPr lang="en-US" dirty="0"/>
              <a:t>7. if </a:t>
            </a:r>
            <a:r>
              <a:rPr lang="en-US" dirty="0" err="1"/>
              <a:t>order_fries</a:t>
            </a:r>
            <a:r>
              <a:rPr lang="en-US" dirty="0"/>
              <a:t> = yes then</a:t>
            </a:r>
          </a:p>
          <a:p>
            <a:pPr marL="0" indent="0">
              <a:buNone/>
            </a:pPr>
            <a:r>
              <a:rPr lang="en-US" dirty="0"/>
              <a:t>     7.1. </a:t>
            </a:r>
            <a:r>
              <a:rPr lang="en-US" dirty="0" err="1"/>
              <a:t>order_fries</a:t>
            </a:r>
            <a:endParaRPr lang="en-US" dirty="0"/>
          </a:p>
          <a:p>
            <a:pPr marL="0" indent="0">
              <a:buNone/>
            </a:pPr>
            <a:r>
              <a:rPr lang="en-US" dirty="0"/>
              <a:t>8. Output 'Do you want to order drink?’</a:t>
            </a:r>
          </a:p>
          <a:p>
            <a:pPr marL="0" indent="0">
              <a:buNone/>
            </a:pPr>
            <a:r>
              <a:rPr lang="en-US" dirty="0"/>
              <a:t>9. Input </a:t>
            </a:r>
            <a:r>
              <a:rPr lang="en-US" dirty="0" err="1"/>
              <a:t>order_drink</a:t>
            </a:r>
            <a:endParaRPr lang="en-US" dirty="0"/>
          </a:p>
          <a:p>
            <a:pPr marL="0" indent="0">
              <a:buNone/>
            </a:pPr>
            <a:r>
              <a:rPr lang="en-US" dirty="0"/>
              <a:t>10. If </a:t>
            </a:r>
            <a:r>
              <a:rPr lang="en-US" dirty="0" err="1"/>
              <a:t>order_drink</a:t>
            </a:r>
            <a:r>
              <a:rPr lang="en-US" dirty="0"/>
              <a:t> = yes then</a:t>
            </a:r>
          </a:p>
          <a:p>
            <a:pPr marL="0" indent="0">
              <a:buNone/>
            </a:pPr>
            <a:r>
              <a:rPr lang="en-US" dirty="0"/>
              <a:t>   10.1. order drink</a:t>
            </a:r>
          </a:p>
          <a:p>
            <a:pPr marL="0" indent="0">
              <a:buNone/>
            </a:pPr>
            <a:r>
              <a:rPr lang="en-US" dirty="0"/>
              <a:t>11. Pay cashier</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31</a:t>
            </a:fld>
            <a:endParaRPr lang="en-US" altLang="en-US" dirty="0"/>
          </a:p>
        </p:txBody>
      </p:sp>
    </p:spTree>
    <p:extLst>
      <p:ext uri="{BB962C8B-B14F-4D97-AF65-F5344CB8AC3E}">
        <p14:creationId xmlns:p14="http://schemas.microsoft.com/office/powerpoint/2010/main" val="1153400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Pseudo-Code: ATM </a:t>
            </a:r>
            <a:r>
              <a:rPr lang="en-US" dirty="0" smtClean="0"/>
              <a:t>Example </a:t>
            </a:r>
            <a:br>
              <a:rPr lang="en-US" dirty="0" smtClean="0"/>
            </a:br>
            <a:r>
              <a:rPr lang="en-US" dirty="0" smtClean="0"/>
              <a:t>(Home Work)</a:t>
            </a:r>
            <a:endParaRPr lang="en-US" dirty="0"/>
          </a:p>
        </p:txBody>
      </p:sp>
      <p:sp>
        <p:nvSpPr>
          <p:cNvPr id="3" name="Content Placeholder 2"/>
          <p:cNvSpPr>
            <a:spLocks noGrp="1"/>
          </p:cNvSpPr>
          <p:nvPr>
            <p:ph idx="1"/>
          </p:nvPr>
        </p:nvSpPr>
        <p:spPr/>
        <p:txBody>
          <a:bodyPr/>
          <a:lstStyle/>
          <a:p>
            <a:pPr marL="0" indent="0" algn="just">
              <a:buNone/>
            </a:pPr>
            <a:r>
              <a:rPr lang="en-US" dirty="0"/>
              <a:t>Use pseudo-code to specify the algorithm for an ATM bank machine.  The bank machine has four options: </a:t>
            </a:r>
            <a:br>
              <a:rPr lang="en-US" dirty="0"/>
            </a:br>
            <a:r>
              <a:rPr lang="en-US" dirty="0"/>
              <a:t>1) Show current balance</a:t>
            </a:r>
          </a:p>
          <a:p>
            <a:pPr marL="0" indent="0" algn="just">
              <a:buNone/>
            </a:pPr>
            <a:r>
              <a:rPr lang="en-US" dirty="0"/>
              <a:t>2) Deposit money </a:t>
            </a:r>
          </a:p>
          <a:p>
            <a:pPr marL="0" indent="0" algn="just">
              <a:buNone/>
            </a:pPr>
            <a:r>
              <a:rPr lang="en-US" dirty="0"/>
              <a:t>3) Withdraw money </a:t>
            </a:r>
          </a:p>
          <a:p>
            <a:pPr marL="0" indent="0" algn="just">
              <a:buNone/>
            </a:pPr>
            <a:r>
              <a:rPr lang="en-US" dirty="0"/>
              <a:t>4) Quit</a:t>
            </a:r>
          </a:p>
          <a:p>
            <a:pPr marL="0" indent="0" algn="just">
              <a:buNone/>
            </a:pPr>
            <a:r>
              <a:rPr lang="en-US" dirty="0"/>
              <a:t>After an option has been selected, the ATM will continue displaying the four options to the person until he selects the option to quit the ATM</a:t>
            </a:r>
          </a:p>
          <a:p>
            <a:pPr algn="just"/>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32</a:t>
            </a:fld>
            <a:endParaRPr lang="en-US" altLang="en-US" dirty="0"/>
          </a:p>
        </p:txBody>
      </p:sp>
    </p:spTree>
    <p:extLst>
      <p:ext uri="{BB962C8B-B14F-4D97-AF65-F5344CB8AC3E}">
        <p14:creationId xmlns:p14="http://schemas.microsoft.com/office/powerpoint/2010/main" val="1495443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33</a:t>
            </a:fld>
            <a:endParaRPr lang="en-US" altLang="en-US" dirty="0"/>
          </a:p>
        </p:txBody>
      </p:sp>
      <p:pic>
        <p:nvPicPr>
          <p:cNvPr id="7" name="Content Placeholder 6" descr="http://content.presentermedia.com/files/animsp/00003000/3174/trapped_in_question_PA_md_wm.gif"/>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1158" y="1424464"/>
            <a:ext cx="4434522" cy="443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6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of Problem Solving</a:t>
            </a:r>
          </a:p>
        </p:txBody>
      </p:sp>
      <p:sp>
        <p:nvSpPr>
          <p:cNvPr id="3" name="Content Placeholder 2"/>
          <p:cNvSpPr>
            <a:spLocks noGrp="1"/>
          </p:cNvSpPr>
          <p:nvPr>
            <p:ph idx="1"/>
          </p:nvPr>
        </p:nvSpPr>
        <p:spPr/>
        <p:txBody>
          <a:bodyPr/>
          <a:lstStyle/>
          <a:p>
            <a:pPr algn="just"/>
            <a:r>
              <a:rPr lang="en-US" b="1" dirty="0"/>
              <a:t>Documenting </a:t>
            </a:r>
            <a:r>
              <a:rPr lang="en-US" dirty="0"/>
              <a:t>the algorithm can be done by using flowcharts, pseudocode or other visual tools such as </a:t>
            </a:r>
            <a:r>
              <a:rPr lang="en-US" dirty="0" err="1"/>
              <a:t>Nassi-shneiderman</a:t>
            </a:r>
            <a:r>
              <a:rPr lang="en-US" dirty="0"/>
              <a:t>, unified modeling language (UML), or other algorithm representations</a:t>
            </a:r>
          </a:p>
          <a:p>
            <a:pPr algn="just"/>
            <a:r>
              <a:rPr lang="en-US" b="1" dirty="0"/>
              <a:t>Structure charts </a:t>
            </a:r>
            <a:r>
              <a:rPr lang="en-US" dirty="0"/>
              <a:t>(also known as hierarchy charts) can be used to show the relationship in a pre-defined process</a:t>
            </a:r>
          </a:p>
          <a:p>
            <a:pPr algn="just"/>
            <a:r>
              <a:rPr lang="en-US" dirty="0"/>
              <a:t>The </a:t>
            </a:r>
            <a:r>
              <a:rPr lang="en-US" b="1" dirty="0"/>
              <a:t>syntax of the program </a:t>
            </a:r>
            <a:r>
              <a:rPr lang="en-US" dirty="0"/>
              <a:t>is writing the actual programming code in a selected programming language</a:t>
            </a: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4</a:t>
            </a:fld>
            <a:endParaRPr lang="en-US" altLang="en-US" dirty="0"/>
          </a:p>
        </p:txBody>
      </p:sp>
      <p:sp>
        <p:nvSpPr>
          <p:cNvPr id="7" name="Date Placeholder 3"/>
          <p:cNvSpPr>
            <a:spLocks noGrp="1"/>
          </p:cNvSpPr>
          <p:nvPr>
            <p:ph type="dt" sz="half" idx="10"/>
          </p:nvPr>
        </p:nvSpPr>
        <p:spPr>
          <a:xfrm>
            <a:off x="7620414" y="6267608"/>
            <a:ext cx="1289841" cy="370171"/>
          </a:xfrm>
        </p:spPr>
        <p:txBody>
          <a:bodyPr/>
          <a:lstStyle/>
          <a:p>
            <a:pPr>
              <a:defRPr/>
            </a:pPr>
            <a:r>
              <a:rPr lang="en-US" altLang="en-US" smtClean="0">
                <a:solidFill>
                  <a:srgbClr val="000000"/>
                </a:solidFill>
              </a:rPr>
              <a:t>August 21, 2019</a:t>
            </a:r>
            <a:endParaRPr lang="en-US" altLang="en-US" dirty="0">
              <a:solidFill>
                <a:srgbClr val="000000"/>
              </a:solidFill>
            </a:endParaRPr>
          </a:p>
        </p:txBody>
      </p:sp>
    </p:spTree>
    <p:extLst>
      <p:ext uri="{BB962C8B-B14F-4D97-AF65-F5344CB8AC3E}">
        <p14:creationId xmlns:p14="http://schemas.microsoft.com/office/powerpoint/2010/main" val="416856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a:t>
            </a:r>
          </a:p>
        </p:txBody>
      </p:sp>
      <p:sp>
        <p:nvSpPr>
          <p:cNvPr id="3" name="Content Placeholder 2"/>
          <p:cNvSpPr>
            <a:spLocks noGrp="1"/>
          </p:cNvSpPr>
          <p:nvPr>
            <p:ph idx="1"/>
          </p:nvPr>
        </p:nvSpPr>
        <p:spPr/>
        <p:txBody>
          <a:bodyPr/>
          <a:lstStyle/>
          <a:p>
            <a:pPr marL="0" indent="0" algn="just">
              <a:buNone/>
            </a:pPr>
            <a:r>
              <a:rPr lang="en-US" dirty="0"/>
              <a:t>There are several steps in the </a:t>
            </a:r>
            <a:r>
              <a:rPr lang="en-US" b="1" dirty="0"/>
              <a:t>program development cycle</a:t>
            </a:r>
          </a:p>
          <a:p>
            <a:pPr marL="0" indent="0" algn="just">
              <a:buNone/>
            </a:pPr>
            <a:r>
              <a:rPr lang="en-US" b="1" dirty="0"/>
              <a:t>Program development cycle consists of five steps</a:t>
            </a:r>
          </a:p>
          <a:p>
            <a:r>
              <a:rPr lang="en-US" dirty="0"/>
              <a:t>Analyze the Problem</a:t>
            </a:r>
          </a:p>
          <a:p>
            <a:r>
              <a:rPr lang="en-US" dirty="0"/>
              <a:t>Plan the Solution</a:t>
            </a:r>
          </a:p>
          <a:p>
            <a:r>
              <a:rPr lang="en-US" dirty="0"/>
              <a:t>Implementation/Code the Program</a:t>
            </a:r>
          </a:p>
          <a:p>
            <a:r>
              <a:rPr lang="en-US" dirty="0"/>
              <a:t>Test</a:t>
            </a:r>
          </a:p>
          <a:p>
            <a:r>
              <a:rPr lang="en-US" dirty="0" smtClean="0"/>
              <a:t>Deployment </a:t>
            </a:r>
            <a:r>
              <a:rPr lang="en-US" dirty="0"/>
              <a:t>and maintain</a:t>
            </a:r>
          </a:p>
          <a:p>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5</a:t>
            </a:fld>
            <a:endParaRPr lang="en-US" altLang="en-US" dirty="0"/>
          </a:p>
        </p:txBody>
      </p:sp>
    </p:spTree>
    <p:extLst>
      <p:ext uri="{BB962C8B-B14F-4D97-AF65-F5344CB8AC3E}">
        <p14:creationId xmlns:p14="http://schemas.microsoft.com/office/powerpoint/2010/main" val="193761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problem-solving process</a:t>
            </a:r>
          </a:p>
        </p:txBody>
      </p:sp>
      <p:sp>
        <p:nvSpPr>
          <p:cNvPr id="3" name="Content Placeholder 2"/>
          <p:cNvSpPr>
            <a:spLocks noGrp="1"/>
          </p:cNvSpPr>
          <p:nvPr>
            <p:ph idx="1"/>
          </p:nvPr>
        </p:nvSpPr>
        <p:spPr>
          <a:xfrm>
            <a:off x="711218" y="1280278"/>
            <a:ext cx="8323551" cy="5042420"/>
          </a:xfrm>
        </p:spPr>
        <p:txBody>
          <a:bodyPr>
            <a:normAutofit/>
          </a:bodyPr>
          <a:lstStyle/>
          <a:p>
            <a:pPr marL="457200" indent="-457200" algn="just">
              <a:buFont typeface="+mj-lt"/>
              <a:buAutoNum type="arabicPeriod"/>
            </a:pPr>
            <a:r>
              <a:rPr lang="en-US" b="1" dirty="0"/>
              <a:t>Analyze the problem :</a:t>
            </a:r>
            <a:r>
              <a:rPr lang="en-US" dirty="0"/>
              <a:t> Programmer determines </a:t>
            </a:r>
          </a:p>
          <a:p>
            <a:pPr marL="857250" lvl="1" indent="-457200" algn="just"/>
            <a:r>
              <a:rPr lang="en-US" dirty="0"/>
              <a:t>What the </a:t>
            </a:r>
            <a:r>
              <a:rPr lang="en-US" dirty="0">
                <a:solidFill>
                  <a:srgbClr val="FF0000"/>
                </a:solidFill>
              </a:rPr>
              <a:t>program is supposed to do </a:t>
            </a:r>
            <a:r>
              <a:rPr lang="en-US" dirty="0"/>
              <a:t>(the purpose of the program)</a:t>
            </a:r>
          </a:p>
          <a:p>
            <a:pPr marL="857250" lvl="1" indent="-457200" algn="just"/>
            <a:r>
              <a:rPr lang="en-US" dirty="0"/>
              <a:t>What </a:t>
            </a:r>
            <a:r>
              <a:rPr lang="en-US" dirty="0">
                <a:solidFill>
                  <a:srgbClr val="FF0000"/>
                </a:solidFill>
              </a:rPr>
              <a:t>data</a:t>
            </a:r>
            <a:r>
              <a:rPr lang="en-US" dirty="0"/>
              <a:t> the program will use ( the  programs input); what the program is supposed to </a:t>
            </a:r>
            <a:r>
              <a:rPr lang="en-US" dirty="0">
                <a:solidFill>
                  <a:srgbClr val="FF0000"/>
                </a:solidFill>
              </a:rPr>
              <a:t>produce</a:t>
            </a:r>
            <a:r>
              <a:rPr lang="en-US" dirty="0"/>
              <a:t> (the programs output); the </a:t>
            </a:r>
            <a:r>
              <a:rPr lang="en-US" dirty="0">
                <a:solidFill>
                  <a:srgbClr val="FF0000"/>
                </a:solidFill>
              </a:rPr>
              <a:t>process</a:t>
            </a:r>
            <a:r>
              <a:rPr lang="en-US" dirty="0"/>
              <a:t> the program  will use to transform the data into the desired </a:t>
            </a:r>
            <a:r>
              <a:rPr lang="en-US" dirty="0">
                <a:solidFill>
                  <a:srgbClr val="FF0000"/>
                </a:solidFill>
              </a:rPr>
              <a:t>output information</a:t>
            </a:r>
          </a:p>
          <a:p>
            <a:pPr marL="857250" lvl="1" indent="-457200" algn="just"/>
            <a:r>
              <a:rPr lang="en-US" dirty="0"/>
              <a:t>Visual tools for this stage can include</a:t>
            </a:r>
          </a:p>
          <a:p>
            <a:pPr marL="1257300" lvl="2" indent="-457200" algn="just"/>
            <a:r>
              <a:rPr lang="en-US" b="1" dirty="0"/>
              <a:t>Input layout charts </a:t>
            </a:r>
            <a:r>
              <a:rPr lang="en-US" dirty="0"/>
              <a:t>that represent how the input data is stored in the records of a file or how input prompt will appear on the screen</a:t>
            </a:r>
          </a:p>
          <a:p>
            <a:pPr marL="1257300" lvl="2" indent="-457200" algn="just"/>
            <a:r>
              <a:rPr lang="en-US" b="1" dirty="0"/>
              <a:t>Output layout spacing charts </a:t>
            </a:r>
            <a:r>
              <a:rPr lang="en-US" dirty="0"/>
              <a:t>represent what the finished output report or screen will look like</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6</a:t>
            </a:fld>
            <a:endParaRPr lang="en-US" altLang="en-US" dirty="0"/>
          </a:p>
        </p:txBody>
      </p:sp>
    </p:spTree>
    <p:extLst>
      <p:ext uri="{BB962C8B-B14F-4D97-AF65-F5344CB8AC3E}">
        <p14:creationId xmlns:p14="http://schemas.microsoft.com/office/powerpoint/2010/main" val="85021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 …</a:t>
            </a:r>
          </a:p>
        </p:txBody>
      </p:sp>
      <p:sp>
        <p:nvSpPr>
          <p:cNvPr id="3" name="Content Placeholder 2"/>
          <p:cNvSpPr>
            <a:spLocks noGrp="1"/>
          </p:cNvSpPr>
          <p:nvPr>
            <p:ph idx="1"/>
          </p:nvPr>
        </p:nvSpPr>
        <p:spPr>
          <a:xfrm>
            <a:off x="711218" y="1280277"/>
            <a:ext cx="8323551" cy="5267480"/>
          </a:xfrm>
        </p:spPr>
        <p:txBody>
          <a:bodyPr>
            <a:normAutofit fontScale="92500" lnSpcReduction="20000"/>
          </a:bodyPr>
          <a:lstStyle/>
          <a:p>
            <a:pPr marL="457200" indent="-457200" algn="just">
              <a:buFont typeface="+mj-lt"/>
              <a:buAutoNum type="arabicPeriod" startAt="2"/>
            </a:pPr>
            <a:r>
              <a:rPr lang="en-US" b="1" dirty="0"/>
              <a:t>Plan the solution : </a:t>
            </a:r>
            <a:r>
              <a:rPr lang="en-US" dirty="0"/>
              <a:t>During the planning stage of the programming development cycle, the programmer  utilizes visual tools such as flow charts, pseudocode and hierarchy charts to develop the programs algorithm,  or solution to the problem</a:t>
            </a:r>
          </a:p>
          <a:p>
            <a:pPr lvl="1" algn="just"/>
            <a:r>
              <a:rPr lang="en-US" dirty="0"/>
              <a:t>A </a:t>
            </a:r>
            <a:r>
              <a:rPr lang="en-US" b="1" dirty="0"/>
              <a:t>flow chart </a:t>
            </a:r>
            <a:r>
              <a:rPr lang="en-US" dirty="0"/>
              <a:t>is a graphical representation step-by-step that shows the flow of control of the program using symbolic diagrams.</a:t>
            </a:r>
          </a:p>
          <a:p>
            <a:pPr lvl="1" algn="just"/>
            <a:r>
              <a:rPr lang="en-US" b="1" dirty="0"/>
              <a:t>Pseudocode</a:t>
            </a:r>
            <a:r>
              <a:rPr lang="en-US" dirty="0"/>
              <a:t> is a visual representation of the same step-by-step logic, but pseudocode is English–like phrases instead of symbols</a:t>
            </a:r>
          </a:p>
          <a:p>
            <a:pPr lvl="1" algn="just"/>
            <a:r>
              <a:rPr lang="en-US" b="1" dirty="0"/>
              <a:t>Hierarchy (or structure) charts </a:t>
            </a:r>
            <a:r>
              <a:rPr lang="en-US" dirty="0"/>
              <a:t>show the major operational tasks required for the program solution. In addition, the charts demonstrate the relation ships between each of the major sections</a:t>
            </a:r>
          </a:p>
          <a:p>
            <a:pPr lvl="1" algn="just"/>
            <a:r>
              <a:rPr lang="en-US" dirty="0"/>
              <a:t>Once the algorithm has been documented using one or more of the visual tools, the programmer checks the programs </a:t>
            </a:r>
            <a:r>
              <a:rPr lang="en-US" b="1" dirty="0">
                <a:solidFill>
                  <a:srgbClr val="FF0000"/>
                </a:solidFill>
              </a:rPr>
              <a:t>logic</a:t>
            </a:r>
            <a:r>
              <a:rPr lang="en-US" b="1" dirty="0"/>
              <a:t> </a:t>
            </a:r>
            <a:r>
              <a:rPr lang="en-US" dirty="0"/>
              <a:t>by stepping through the algorithm with realistic </a:t>
            </a:r>
            <a:r>
              <a:rPr lang="en-US" b="1" dirty="0">
                <a:solidFill>
                  <a:srgbClr val="FF0000"/>
                </a:solidFill>
              </a:rPr>
              <a:t>test data</a:t>
            </a:r>
          </a:p>
          <a:p>
            <a:pPr lvl="1" algn="just"/>
            <a:r>
              <a:rPr lang="en-US" dirty="0"/>
              <a:t>At this point the logic errors may be detected and corrected</a:t>
            </a:r>
          </a:p>
          <a:p>
            <a:pPr algn="just"/>
            <a:endParaRPr lang="en-US" dirty="0"/>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7</a:t>
            </a:fld>
            <a:endParaRPr lang="en-US" altLang="en-US" dirty="0"/>
          </a:p>
        </p:txBody>
      </p:sp>
    </p:spTree>
    <p:extLst>
      <p:ext uri="{BB962C8B-B14F-4D97-AF65-F5344CB8AC3E}">
        <p14:creationId xmlns:p14="http://schemas.microsoft.com/office/powerpoint/2010/main" val="157132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problem-solving process …</a:t>
            </a:r>
          </a:p>
        </p:txBody>
      </p:sp>
      <p:sp>
        <p:nvSpPr>
          <p:cNvPr id="3" name="Content Placeholder 2"/>
          <p:cNvSpPr>
            <a:spLocks noGrp="1"/>
          </p:cNvSpPr>
          <p:nvPr>
            <p:ph idx="1"/>
          </p:nvPr>
        </p:nvSpPr>
        <p:spPr>
          <a:xfrm>
            <a:off x="711218" y="1280277"/>
            <a:ext cx="8323551" cy="5407545"/>
          </a:xfrm>
        </p:spPr>
        <p:txBody>
          <a:bodyPr>
            <a:normAutofit lnSpcReduction="10000"/>
          </a:bodyPr>
          <a:lstStyle/>
          <a:p>
            <a:pPr marL="457200" indent="-457200" algn="just">
              <a:buFont typeface="+mj-lt"/>
              <a:buAutoNum type="arabicPeriod" startAt="3"/>
            </a:pPr>
            <a:r>
              <a:rPr lang="en-US" b="1" dirty="0"/>
              <a:t>Implementation/Code the program: </a:t>
            </a:r>
            <a:r>
              <a:rPr lang="en-US" dirty="0"/>
              <a:t>The program (</a:t>
            </a:r>
            <a:r>
              <a:rPr lang="en-US" b="1" dirty="0"/>
              <a:t>or source</a:t>
            </a:r>
            <a:r>
              <a:rPr lang="en-US" dirty="0"/>
              <a:t>) code is written in the programming language selected by the programmer following the rules (or syntax) for that language</a:t>
            </a:r>
          </a:p>
          <a:p>
            <a:pPr lvl="1" algn="just"/>
            <a:r>
              <a:rPr lang="en-US" dirty="0"/>
              <a:t>Once the source code is written</a:t>
            </a:r>
          </a:p>
          <a:p>
            <a:pPr lvl="1" algn="just"/>
            <a:r>
              <a:rPr lang="en-US" dirty="0"/>
              <a:t>The program is processed by the </a:t>
            </a:r>
            <a:r>
              <a:rPr lang="en-US" dirty="0">
                <a:solidFill>
                  <a:srgbClr val="FF0000"/>
                </a:solidFill>
              </a:rPr>
              <a:t>language translator </a:t>
            </a:r>
            <a:r>
              <a:rPr lang="en-US" dirty="0"/>
              <a:t>program</a:t>
            </a:r>
          </a:p>
          <a:p>
            <a:pPr lvl="1" algn="just"/>
            <a:r>
              <a:rPr lang="en-US" dirty="0"/>
              <a:t>Any </a:t>
            </a:r>
            <a:r>
              <a:rPr lang="en-US" dirty="0">
                <a:solidFill>
                  <a:srgbClr val="FF0000"/>
                </a:solidFill>
              </a:rPr>
              <a:t>syntax errors </a:t>
            </a:r>
            <a:r>
              <a:rPr lang="en-US" dirty="0"/>
              <a:t>are detected by the translator must be corrected before the machine language (object) can be generated</a:t>
            </a:r>
          </a:p>
          <a:p>
            <a:pPr lvl="1" algn="just"/>
            <a:r>
              <a:rPr lang="en-US" dirty="0"/>
              <a:t>When all debugging and syntax errors is complete, a run-time version of the program can be executed</a:t>
            </a:r>
          </a:p>
          <a:p>
            <a:pPr lvl="1" algn="just"/>
            <a:r>
              <a:rPr lang="en-US" b="1" dirty="0"/>
              <a:t>Language translator:</a:t>
            </a:r>
            <a:r>
              <a:rPr lang="en-US" dirty="0"/>
              <a:t> A language translator converts </a:t>
            </a:r>
            <a:r>
              <a:rPr lang="en-US" b="1" dirty="0"/>
              <a:t>human-readable source code statements</a:t>
            </a:r>
            <a:r>
              <a:rPr lang="en-US" dirty="0"/>
              <a:t> into the </a:t>
            </a:r>
            <a:r>
              <a:rPr lang="en-US" b="1" dirty="0"/>
              <a:t>machine- readable object code</a:t>
            </a:r>
            <a:r>
              <a:rPr lang="en-US" dirty="0"/>
              <a:t>; depending on the language, the translator will be an assembler, interpreter, or compiler program</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8</a:t>
            </a:fld>
            <a:endParaRPr lang="en-US" altLang="en-US" dirty="0"/>
          </a:p>
        </p:txBody>
      </p:sp>
    </p:spTree>
    <p:extLst>
      <p:ext uri="{BB962C8B-B14F-4D97-AF65-F5344CB8AC3E}">
        <p14:creationId xmlns:p14="http://schemas.microsoft.com/office/powerpoint/2010/main" val="109172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problem-solving process …</a:t>
            </a:r>
          </a:p>
        </p:txBody>
      </p:sp>
      <p:sp>
        <p:nvSpPr>
          <p:cNvPr id="3" name="Content Placeholder 2"/>
          <p:cNvSpPr>
            <a:spLocks noGrp="1"/>
          </p:cNvSpPr>
          <p:nvPr>
            <p:ph idx="1"/>
          </p:nvPr>
        </p:nvSpPr>
        <p:spPr/>
        <p:txBody>
          <a:bodyPr/>
          <a:lstStyle/>
          <a:p>
            <a:pPr marL="457200" indent="-457200" algn="just">
              <a:buFont typeface="+mj-lt"/>
              <a:buAutoNum type="arabicPeriod" startAt="4"/>
            </a:pPr>
            <a:r>
              <a:rPr lang="en-US" b="1" dirty="0"/>
              <a:t>Test: </a:t>
            </a:r>
            <a:r>
              <a:rPr lang="en-US" dirty="0"/>
              <a:t>Testing the program is done using sets of data designed to produce the expected results</a:t>
            </a:r>
          </a:p>
          <a:p>
            <a:pPr marL="857250" lvl="1" indent="-457200" algn="just"/>
            <a:r>
              <a:rPr lang="en-US" dirty="0"/>
              <a:t>If the program language is faulty, the desired results will not be produced</a:t>
            </a:r>
          </a:p>
          <a:p>
            <a:pPr marL="857250" lvl="1" indent="-457200" algn="just"/>
            <a:r>
              <a:rPr lang="en-US" dirty="0"/>
              <a:t>The programmer must then </a:t>
            </a:r>
            <a:r>
              <a:rPr lang="en-US" dirty="0">
                <a:solidFill>
                  <a:srgbClr val="FF0000"/>
                </a:solidFill>
              </a:rPr>
              <a:t>debug</a:t>
            </a:r>
            <a:r>
              <a:rPr lang="en-US" dirty="0"/>
              <a:t> the source code and revise the logic in the </a:t>
            </a:r>
            <a:r>
              <a:rPr lang="en-US" dirty="0">
                <a:solidFill>
                  <a:srgbClr val="FF0000"/>
                </a:solidFill>
              </a:rPr>
              <a:t>planning stages</a:t>
            </a:r>
            <a:endParaRPr lang="en-US" dirty="0"/>
          </a:p>
          <a:p>
            <a:pPr marL="857250" lvl="1" indent="-457200" algn="just"/>
            <a:r>
              <a:rPr lang="en-US" dirty="0"/>
              <a:t>This stage should require </a:t>
            </a:r>
            <a:r>
              <a:rPr lang="en-US" dirty="0">
                <a:solidFill>
                  <a:srgbClr val="FF0000"/>
                </a:solidFill>
              </a:rPr>
              <a:t>minimal effort</a:t>
            </a:r>
          </a:p>
          <a:p>
            <a:pPr marL="857250" lvl="1" indent="-457200" algn="just"/>
            <a:r>
              <a:rPr lang="en-US" b="1" dirty="0"/>
              <a:t>Debug and revise:</a:t>
            </a:r>
            <a:r>
              <a:rPr lang="en-US" dirty="0"/>
              <a:t> To debug a program, the programmer finds and corrects syntax errors in the source code</a:t>
            </a:r>
          </a:p>
        </p:txBody>
      </p:sp>
      <p:sp>
        <p:nvSpPr>
          <p:cNvPr id="4" name="Date Placeholder 3"/>
          <p:cNvSpPr>
            <a:spLocks noGrp="1"/>
          </p:cNvSpPr>
          <p:nvPr>
            <p:ph type="dt" sz="half" idx="10"/>
          </p:nvPr>
        </p:nvSpPr>
        <p:spPr/>
        <p:txBody>
          <a:bodyPr/>
          <a:lstStyle/>
          <a:p>
            <a:pPr>
              <a:defRPr/>
            </a:pPr>
            <a:r>
              <a:rPr lang="en-US" altLang="en-US" smtClean="0">
                <a:solidFill>
                  <a:srgbClr val="000000"/>
                </a:solidFill>
              </a:rPr>
              <a:t>August 21, 2019</a:t>
            </a:r>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CS118 - FALL 2019</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9</a:t>
            </a:fld>
            <a:endParaRPr lang="en-US" altLang="en-US" dirty="0"/>
          </a:p>
        </p:txBody>
      </p:sp>
    </p:spTree>
    <p:extLst>
      <p:ext uri="{BB962C8B-B14F-4D97-AF65-F5344CB8AC3E}">
        <p14:creationId xmlns:p14="http://schemas.microsoft.com/office/powerpoint/2010/main" val="3399215418"/>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3302</TotalTime>
  <Words>2018</Words>
  <Application>Microsoft Office PowerPoint</Application>
  <PresentationFormat>On-screen Show (4:3)</PresentationFormat>
  <Paragraphs>336</Paragraphs>
  <Slides>33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Courier New</vt:lpstr>
      <vt:lpstr>Wingdings</vt:lpstr>
      <vt:lpstr>Wingdings 3</vt:lpstr>
      <vt:lpstr>1_Wisp</vt:lpstr>
      <vt:lpstr>CS118 – Programming Fundamentals</vt:lpstr>
      <vt:lpstr>Algorithms and Problem Solving Techniques</vt:lpstr>
      <vt:lpstr>Basic Concepts of Problem Solving</vt:lpstr>
      <vt:lpstr>Basic Concepts of Problem Solving</vt:lpstr>
      <vt:lpstr>The problem-solving process</vt:lpstr>
      <vt:lpstr>The problem-solving process</vt:lpstr>
      <vt:lpstr>The problem-solving process …</vt:lpstr>
      <vt:lpstr>The problem-solving process …</vt:lpstr>
      <vt:lpstr>The problem-solving process …</vt:lpstr>
      <vt:lpstr>The problem-solving process …</vt:lpstr>
      <vt:lpstr>The problem-solving process …</vt:lpstr>
      <vt:lpstr>Flowcharts and Pseudocodes</vt:lpstr>
      <vt:lpstr>Input-Process-Output (IPO) Charts</vt:lpstr>
      <vt:lpstr>Algorithms and Flowcharts</vt:lpstr>
      <vt:lpstr>Algorithms</vt:lpstr>
      <vt:lpstr>Al-Khwarizimi Principle</vt:lpstr>
      <vt:lpstr>Divide and Conquer</vt:lpstr>
      <vt:lpstr>Steps in Problem Solving</vt:lpstr>
      <vt:lpstr>Algorithms &amp; Pseudocode</vt:lpstr>
      <vt:lpstr>Sample problem</vt:lpstr>
      <vt:lpstr>Pseudocode – Format</vt:lpstr>
      <vt:lpstr>Pseudocode – Format</vt:lpstr>
      <vt:lpstr>Algorithms and Pseudocode</vt:lpstr>
      <vt:lpstr>Algorithms and Pseudocode</vt:lpstr>
      <vt:lpstr>Algorithms and Pseudocode</vt:lpstr>
      <vt:lpstr>Pseudo-Code: Decision Making</vt:lpstr>
      <vt:lpstr>Pseudo-Code: Decision Making</vt:lpstr>
      <vt:lpstr>Pseudo-Code: Repetition (3)</vt:lpstr>
      <vt:lpstr>Pseudo-Code: Fast Food Example</vt:lpstr>
      <vt:lpstr>Pseudo-Code: Fast Food Example</vt:lpstr>
      <vt:lpstr>Pseudo-Code: Fast Food Example (Computer)</vt:lpstr>
      <vt:lpstr>Pseudo-Code: ATM Example  (Home Work)</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Ebad Majeed</cp:lastModifiedBy>
  <cp:revision>1508</cp:revision>
  <cp:lastPrinted>2017-09-07T06:56:55Z</cp:lastPrinted>
  <dcterms:created xsi:type="dcterms:W3CDTF">2017-08-16T18:35:02Z</dcterms:created>
  <dcterms:modified xsi:type="dcterms:W3CDTF">2019-08-21T07:39:11Z</dcterms:modified>
</cp:coreProperties>
</file>