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1"/>
  </p:notesMasterIdLst>
  <p:sldIdLst>
    <p:sldId id="256" r:id="rId2"/>
    <p:sldId id="283" r:id="rId3"/>
    <p:sldId id="327" r:id="rId4"/>
    <p:sldId id="330" r:id="rId5"/>
    <p:sldId id="328" r:id="rId6"/>
    <p:sldId id="329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31" r:id="rId18"/>
    <p:sldId id="332" r:id="rId19"/>
    <p:sldId id="280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4201" autoAdjust="0"/>
  </p:normalViewPr>
  <p:slideViewPr>
    <p:cSldViewPr snapToGrid="0">
      <p:cViewPr varScale="1">
        <p:scale>
          <a:sx n="67" d="100"/>
          <a:sy n="67" d="100"/>
        </p:scale>
        <p:origin x="153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5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03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August 26,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  <a:endParaRPr lang="en-US" sz="1100" dirty="0"/>
          </a:p>
          <a:p>
            <a:pPr algn="r">
              <a:spcBef>
                <a:spcPts val="0"/>
              </a:spcBef>
            </a:pPr>
            <a:r>
              <a:rPr lang="en-US" sz="2000" b="1" dirty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/>
              <a:t>Rizwan</a:t>
            </a:r>
            <a:r>
              <a:rPr lang="en-US" sz="2000" b="1" dirty="0"/>
              <a:t> </a:t>
            </a:r>
            <a:r>
              <a:rPr lang="en-US" sz="2000" b="1" dirty="0" err="1"/>
              <a:t>Ul</a:t>
            </a:r>
            <a:r>
              <a:rPr lang="en-US" sz="2000" b="1" dirty="0"/>
              <a:t> </a:t>
            </a:r>
            <a:r>
              <a:rPr lang="en-US" sz="2000" b="1" dirty="0" err="1" smtClean="0"/>
              <a:t>Haq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96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</a:t>
            </a:r>
            <a:r>
              <a:rPr lang="en-US" b="0" dirty="0"/>
              <a:t>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</a:t>
            </a:r>
          </a:p>
          <a:p>
            <a:pPr lvl="1"/>
            <a:r>
              <a:rPr lang="en-US" dirty="0"/>
              <a:t>Performs action if condition true</a:t>
            </a:r>
          </a:p>
          <a:p>
            <a:r>
              <a:rPr lang="en-US" dirty="0"/>
              <a:t>if/else</a:t>
            </a:r>
          </a:p>
          <a:p>
            <a:pPr lvl="1"/>
            <a:r>
              <a:rPr lang="en-US" dirty="0"/>
              <a:t>Different actions if conditions true or false</a:t>
            </a:r>
          </a:p>
          <a:p>
            <a:pPr marL="0" indent="0">
              <a:buNone/>
            </a:pPr>
            <a:r>
              <a:rPr lang="en-US" b="1" dirty="0"/>
              <a:t>Pseudocode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if student’s grade is greater than or equal to 40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	print “Passed”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print “Failed”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 ( grade &gt;= 50 )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Print "Passed";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Print "Failed";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008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/>
        </p:nvSpPr>
        <p:spPr>
          <a:xfrm>
            <a:off x="314325" y="3700740"/>
            <a:ext cx="1628775" cy="54106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“Failed”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</a:t>
            </a:r>
            <a:r>
              <a:rPr lang="en-US" b="0" dirty="0"/>
              <a:t>Selection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848167" y="2531613"/>
            <a:ext cx="637364" cy="46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112925" y="4261289"/>
            <a:ext cx="44990" cy="419020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19932 h 200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3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286425" y="2531613"/>
            <a:ext cx="779834" cy="46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7591546" y="4241800"/>
            <a:ext cx="44990" cy="438509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19932 h 200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3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Oval 20"/>
          <p:cNvSpPr>
            <a:spLocks noChangeArrowheads="1"/>
          </p:cNvSpPr>
          <p:nvPr/>
        </p:nvSpPr>
        <p:spPr bwMode="auto">
          <a:xfrm>
            <a:off x="4277251" y="5555595"/>
            <a:ext cx="180724" cy="235605"/>
          </a:xfrm>
          <a:prstGeom prst="ellips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Oval 21"/>
          <p:cNvSpPr>
            <a:spLocks noChangeArrowheads="1"/>
          </p:cNvSpPr>
          <p:nvPr/>
        </p:nvSpPr>
        <p:spPr bwMode="auto">
          <a:xfrm>
            <a:off x="4280238" y="4577991"/>
            <a:ext cx="180724" cy="235666"/>
          </a:xfrm>
          <a:prstGeom prst="ellips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243821" y="1143000"/>
            <a:ext cx="181461" cy="235709"/>
          </a:xfrm>
          <a:prstGeom prst="ellips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6"/>
          <p:cNvGrpSpPr>
            <a:grpSpLocks/>
          </p:cNvGrpSpPr>
          <p:nvPr/>
        </p:nvGrpSpPr>
        <p:grpSpPr bwMode="auto">
          <a:xfrm>
            <a:off x="1105426" y="2101167"/>
            <a:ext cx="6478621" cy="1682634"/>
            <a:chOff x="-2" y="-195"/>
            <a:chExt cx="20002" cy="20390"/>
          </a:xfrm>
        </p:grpSpPr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14444" y="10000"/>
              <a:ext cx="5556" cy="24"/>
            </a:xfrm>
            <a:custGeom>
              <a:avLst/>
              <a:gdLst>
                <a:gd name="T0" fmla="*/ 19983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83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-2" y="10000"/>
              <a:ext cx="5556" cy="24"/>
            </a:xfrm>
            <a:custGeom>
              <a:avLst/>
              <a:gdLst>
                <a:gd name="T0" fmla="*/ 19983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83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oup 29"/>
            <p:cNvGrpSpPr>
              <a:grpSpLocks/>
            </p:cNvGrpSpPr>
            <p:nvPr/>
          </p:nvGrpSpPr>
          <p:grpSpPr bwMode="auto">
            <a:xfrm>
              <a:off x="5536" y="-195"/>
              <a:ext cx="8889" cy="20390"/>
              <a:chOff x="0" y="0"/>
              <a:chExt cx="20000" cy="20000"/>
            </a:xfrm>
          </p:grpSpPr>
          <p:sp>
            <p:nvSpPr>
              <p:cNvPr id="26" name="Freeform 30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90 w 20000"/>
                  <a:gd name="T1" fmla="*/ 10000 h 20000"/>
                  <a:gd name="T2" fmla="*/ 9990 w 20000"/>
                  <a:gd name="T3" fmla="*/ 19977 h 20000"/>
                  <a:gd name="T4" fmla="*/ 0 w 20000"/>
                  <a:gd name="T5" fmla="*/ 10000 h 20000"/>
                  <a:gd name="T6" fmla="*/ 9990 w 20000"/>
                  <a:gd name="T7" fmla="*/ 0 h 20000"/>
                  <a:gd name="T8" fmla="*/ 19990 w 20000"/>
                  <a:gd name="T9" fmla="*/ 1000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90" y="10000"/>
                    </a:moveTo>
                    <a:lnTo>
                      <a:pt x="9990" y="19977"/>
                    </a:lnTo>
                    <a:lnTo>
                      <a:pt x="0" y="10000"/>
                    </a:lnTo>
                    <a:lnTo>
                      <a:pt x="9990" y="0"/>
                    </a:lnTo>
                    <a:lnTo>
                      <a:pt x="19990" y="100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31"/>
              <p:cNvSpPr>
                <a:spLocks noChangeArrowheads="1"/>
              </p:cNvSpPr>
              <p:nvPr/>
            </p:nvSpPr>
            <p:spPr bwMode="auto">
              <a:xfrm>
                <a:off x="4365" y="8287"/>
                <a:ext cx="11261" cy="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grade &gt;= 50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36" name="Straight Arrow Connector 35"/>
          <p:cNvCxnSpPr/>
          <p:nvPr/>
        </p:nvCxnSpPr>
        <p:spPr>
          <a:xfrm>
            <a:off x="7591546" y="2942484"/>
            <a:ext cx="0" cy="70976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1"/>
            <a:endCxn id="33" idx="0"/>
          </p:cNvCxnSpPr>
          <p:nvPr/>
        </p:nvCxnSpPr>
        <p:spPr>
          <a:xfrm flipH="1">
            <a:off x="1103942" y="2942484"/>
            <a:ext cx="1484" cy="7582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26" idx="3"/>
          </p:cNvCxnSpPr>
          <p:nvPr/>
        </p:nvCxnSpPr>
        <p:spPr>
          <a:xfrm>
            <a:off x="4334552" y="1378709"/>
            <a:ext cx="2753" cy="7224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1"/>
            <a:endCxn id="32" idx="6"/>
          </p:cNvCxnSpPr>
          <p:nvPr/>
        </p:nvCxnSpPr>
        <p:spPr>
          <a:xfrm flipH="1">
            <a:off x="4460962" y="4678818"/>
            <a:ext cx="3130584" cy="170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1"/>
            <a:endCxn id="32" idx="2"/>
          </p:cNvCxnSpPr>
          <p:nvPr/>
        </p:nvCxnSpPr>
        <p:spPr>
          <a:xfrm>
            <a:off x="1112925" y="4678884"/>
            <a:ext cx="3167313" cy="169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4"/>
            <a:endCxn id="31" idx="0"/>
          </p:cNvCxnSpPr>
          <p:nvPr/>
        </p:nvCxnSpPr>
        <p:spPr>
          <a:xfrm flipH="1">
            <a:off x="4367613" y="4813657"/>
            <a:ext cx="2987" cy="7419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rallelogram 34"/>
          <p:cNvSpPr/>
          <p:nvPr/>
        </p:nvSpPr>
        <p:spPr>
          <a:xfrm>
            <a:off x="6822148" y="3670937"/>
            <a:ext cx="1628775" cy="54106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“Passed”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61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</a:t>
            </a:r>
            <a:r>
              <a:rPr lang="en-US" b="0" dirty="0"/>
              <a:t>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407545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Nested if/else structures</a:t>
            </a:r>
          </a:p>
          <a:p>
            <a:pPr lvl="1"/>
            <a:r>
              <a:rPr lang="en-US" sz="2100" dirty="0"/>
              <a:t>One inside another, test for multiple cases </a:t>
            </a:r>
          </a:p>
          <a:p>
            <a:pPr lvl="1"/>
            <a:r>
              <a:rPr lang="en-US" sz="2100" dirty="0"/>
              <a:t>Once condition met, other statements skipped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if student’s grade is greater than or equal to 90</a:t>
            </a:r>
            <a:br>
              <a:rPr lang="en-US" dirty="0"/>
            </a:br>
            <a:r>
              <a:rPr lang="en-US" dirty="0"/>
              <a:t>   		Print “A”</a:t>
            </a:r>
          </a:p>
          <a:p>
            <a:pPr marL="0" indent="0">
              <a:buNone/>
            </a:pPr>
            <a:r>
              <a:rPr lang="en-US" dirty="0"/>
              <a:t>	else </a:t>
            </a:r>
            <a:br>
              <a:rPr lang="en-US" dirty="0"/>
            </a:br>
            <a:r>
              <a:rPr lang="en-US" dirty="0"/>
              <a:t>   		if student’s grade is greater than or equal to 80</a:t>
            </a:r>
            <a:br>
              <a:rPr lang="en-US" dirty="0"/>
            </a:br>
            <a:r>
              <a:rPr lang="en-US" dirty="0"/>
              <a:t>	   		Print “B”</a:t>
            </a:r>
            <a:br>
              <a:rPr lang="en-US" dirty="0"/>
            </a:br>
            <a:r>
              <a:rPr lang="en-US" dirty="0"/>
              <a:t>		else </a:t>
            </a:r>
            <a:br>
              <a:rPr lang="en-US" dirty="0"/>
            </a:br>
            <a:r>
              <a:rPr lang="en-US" dirty="0"/>
              <a:t>      			if student’s grade is greater than or equal to 70 </a:t>
            </a:r>
            <a:br>
              <a:rPr lang="en-US" dirty="0"/>
            </a:br>
            <a:r>
              <a:rPr lang="en-US" dirty="0"/>
              <a:t>	      			Print “C”</a:t>
            </a:r>
            <a:br>
              <a:rPr lang="en-US" dirty="0"/>
            </a:br>
            <a:r>
              <a:rPr lang="en-US" dirty="0"/>
              <a:t>			else </a:t>
            </a:r>
            <a:br>
              <a:rPr lang="en-US" dirty="0"/>
            </a:br>
            <a:r>
              <a:rPr lang="en-US" dirty="0"/>
              <a:t>				if student’s grade is greater than or equal to 60 </a:t>
            </a:r>
            <a:br>
              <a:rPr lang="en-US" dirty="0"/>
            </a:br>
            <a:r>
              <a:rPr lang="en-US" dirty="0"/>
              <a:t>					Print “D”</a:t>
            </a:r>
            <a:br>
              <a:rPr lang="en-US" dirty="0"/>
            </a:br>
            <a:r>
              <a:rPr lang="en-US" dirty="0"/>
              <a:t>				else</a:t>
            </a:r>
          </a:p>
          <a:p>
            <a:pPr marL="0" indent="0">
              <a:buNone/>
            </a:pPr>
            <a:r>
              <a:rPr lang="en-US" dirty="0"/>
              <a:t>                			Print “F”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322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</a:t>
            </a:r>
            <a:r>
              <a:rPr lang="en-US" b="0" dirty="0"/>
              <a:t>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	</a:t>
            </a:r>
          </a:p>
          <a:p>
            <a:pPr marL="0" indent="0">
              <a:buNone/>
            </a:pPr>
            <a:r>
              <a:rPr lang="en-US" dirty="0"/>
              <a:t>if ( grade &gt;= 90 )		// 90 and above</a:t>
            </a:r>
            <a:br>
              <a:rPr lang="en-US" dirty="0"/>
            </a:br>
            <a:r>
              <a:rPr lang="en-US" dirty="0"/>
              <a:t>	Print  "A";</a:t>
            </a:r>
          </a:p>
          <a:p>
            <a:pPr marL="0" indent="0">
              <a:buNone/>
            </a:pPr>
            <a:r>
              <a:rPr lang="en-US" dirty="0"/>
              <a:t>else if ( grade &gt;= 80 )	// 80-89</a:t>
            </a:r>
          </a:p>
          <a:p>
            <a:pPr marL="0" indent="0">
              <a:buNone/>
            </a:pPr>
            <a:r>
              <a:rPr lang="en-US" dirty="0"/>
              <a:t>	Print "B";</a:t>
            </a:r>
          </a:p>
          <a:p>
            <a:pPr marL="0" indent="0">
              <a:buNone/>
            </a:pPr>
            <a:r>
              <a:rPr lang="en-US" dirty="0"/>
              <a:t>else if ( grade &gt;= 70 )	// 70-79</a:t>
            </a:r>
            <a:br>
              <a:rPr lang="en-US" dirty="0"/>
            </a:br>
            <a:r>
              <a:rPr lang="en-US" dirty="0"/>
              <a:t>	Print &lt;&lt; "C";  </a:t>
            </a:r>
          </a:p>
          <a:p>
            <a:pPr marL="0" indent="0">
              <a:buNone/>
            </a:pPr>
            <a:r>
              <a:rPr lang="en-US" dirty="0"/>
              <a:t>else if ( grade &gt;= 60 )	// 60-69</a:t>
            </a:r>
            <a:br>
              <a:rPr lang="en-US" dirty="0"/>
            </a:br>
            <a:r>
              <a:rPr lang="en-US" dirty="0"/>
              <a:t>	Print "D";</a:t>
            </a:r>
          </a:p>
          <a:p>
            <a:pPr marL="0" indent="0">
              <a:buNone/>
            </a:pPr>
            <a:r>
              <a:rPr lang="en-US" dirty="0"/>
              <a:t>else						// less than 60</a:t>
            </a:r>
            <a:br>
              <a:rPr lang="en-US" dirty="0"/>
            </a:br>
            <a:r>
              <a:rPr lang="en-US" dirty="0"/>
              <a:t>	Print "F";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565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</a:t>
            </a:r>
            <a:r>
              <a:rPr lang="en-US" b="0" dirty="0"/>
              <a:t>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Compound statement</a:t>
            </a:r>
          </a:p>
          <a:p>
            <a:r>
              <a:rPr lang="en-US" dirty="0"/>
              <a:t>Set of statements within a pair of braces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if ( grade &gt;= 60 )</a:t>
            </a:r>
          </a:p>
          <a:p>
            <a:pPr marL="0" indent="0">
              <a:buNone/>
            </a:pPr>
            <a:r>
              <a:rPr lang="en-US" dirty="0"/>
              <a:t>		Print "Passed";	</a:t>
            </a:r>
            <a:br>
              <a:rPr lang="en-US" dirty="0"/>
            </a:br>
            <a:r>
              <a:rPr lang="en-US" dirty="0"/>
              <a:t>	else {</a:t>
            </a:r>
          </a:p>
          <a:p>
            <a:pPr marL="0" indent="0">
              <a:buNone/>
            </a:pPr>
            <a:r>
              <a:rPr lang="en-US" dirty="0"/>
              <a:t>		Print "Failed";</a:t>
            </a:r>
          </a:p>
          <a:p>
            <a:pPr marL="0" indent="0">
              <a:buNone/>
            </a:pPr>
            <a:r>
              <a:rPr lang="en-US" dirty="0"/>
              <a:t>		Print  "You must take this course again";</a:t>
            </a:r>
            <a:br>
              <a:rPr lang="en-US" dirty="0"/>
            </a:br>
            <a:r>
              <a:rPr lang="en-US" dirty="0"/>
              <a:t>	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803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Repetition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Repetition structure</a:t>
            </a:r>
          </a:p>
          <a:p>
            <a:r>
              <a:rPr lang="en-US" dirty="0"/>
              <a:t>Action repeated while some condition remains true</a:t>
            </a:r>
          </a:p>
          <a:p>
            <a:pPr marL="0" indent="0">
              <a:buNone/>
            </a:pPr>
            <a:r>
              <a:rPr lang="en-US" b="1" dirty="0" err="1"/>
              <a:t>Psuedocode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i="1" dirty="0"/>
              <a:t>while </a:t>
            </a:r>
            <a:r>
              <a:rPr lang="en-US" dirty="0"/>
              <a:t>there are more items on my shopping list</a:t>
            </a:r>
          </a:p>
          <a:p>
            <a:pPr marL="0" indent="0">
              <a:buNone/>
            </a:pPr>
            <a:r>
              <a:rPr lang="en-US" dirty="0"/>
              <a:t>			Purchase next item and cross it off my list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while </a:t>
            </a:r>
            <a:r>
              <a:rPr lang="en-US" dirty="0"/>
              <a:t>loop repeated until </a:t>
            </a:r>
            <a:r>
              <a:rPr lang="en-US" b="1" dirty="0"/>
              <a:t>condition becomes </a:t>
            </a:r>
            <a:r>
              <a:rPr lang="en-US" dirty="0"/>
              <a:t>				</a:t>
            </a:r>
            <a:r>
              <a:rPr lang="en-US" b="1" dirty="0"/>
              <a:t>false</a:t>
            </a:r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/>
              <a:t>	Declare product = 2;</a:t>
            </a:r>
          </a:p>
          <a:p>
            <a:pPr marL="0" indent="0">
              <a:buNone/>
            </a:pPr>
            <a:r>
              <a:rPr lang="en-US" dirty="0"/>
              <a:t>	while ( product &lt;= 1000 )</a:t>
            </a:r>
          </a:p>
          <a:p>
            <a:pPr marL="0" indent="0">
              <a:buNone/>
            </a:pPr>
            <a:r>
              <a:rPr lang="en-US" dirty="0"/>
              <a:t>		product = 2 * product;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8997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en-US" b="0" dirty="0"/>
              <a:t> Repetition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 for </a:t>
            </a:r>
            <a:r>
              <a:rPr lang="en-US" b="1" i="1" dirty="0">
                <a:solidFill>
                  <a:srgbClr val="FF0000"/>
                </a:solidFill>
              </a:rPr>
              <a:t>while </a:t>
            </a:r>
            <a:r>
              <a:rPr lang="en-US" dirty="0"/>
              <a:t>loop</a:t>
            </a:r>
          </a:p>
          <a:p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600199" y="2057400"/>
            <a:ext cx="6595534" cy="3395133"/>
            <a:chOff x="545" y="2231"/>
            <a:chExt cx="1791" cy="714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545" y="2424"/>
              <a:ext cx="768" cy="349"/>
            </a:xfrm>
            <a:custGeom>
              <a:avLst/>
              <a:gdLst>
                <a:gd name="T0" fmla="*/ 19990 w 20000"/>
                <a:gd name="T1" fmla="*/ 9989 h 20000"/>
                <a:gd name="T2" fmla="*/ 9990 w 20000"/>
                <a:gd name="T3" fmla="*/ 19977 h 20000"/>
                <a:gd name="T4" fmla="*/ 0 w 20000"/>
                <a:gd name="T5" fmla="*/ 9989 h 20000"/>
                <a:gd name="T6" fmla="*/ 9990 w 20000"/>
                <a:gd name="T7" fmla="*/ 0 h 20000"/>
                <a:gd name="T8" fmla="*/ 19990 w 20000"/>
                <a:gd name="T9" fmla="*/ 9989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90" y="9989"/>
                  </a:moveTo>
                  <a:lnTo>
                    <a:pt x="9990" y="19977"/>
                  </a:lnTo>
                  <a:lnTo>
                    <a:pt x="0" y="9989"/>
                  </a:lnTo>
                  <a:lnTo>
                    <a:pt x="9990" y="0"/>
                  </a:lnTo>
                  <a:lnTo>
                    <a:pt x="19990" y="998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37" y="2569"/>
              <a:ext cx="583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product &lt;= 1000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928" y="2280"/>
              <a:ext cx="0" cy="146"/>
            </a:xfrm>
            <a:custGeom>
              <a:avLst/>
              <a:gdLst>
                <a:gd name="T0" fmla="*/ 0 w 20000"/>
                <a:gd name="T1" fmla="*/ 19945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928" y="2773"/>
              <a:ext cx="0" cy="123"/>
            </a:xfrm>
            <a:custGeom>
              <a:avLst/>
              <a:gdLst>
                <a:gd name="T0" fmla="*/ 0 w 20000"/>
                <a:gd name="T1" fmla="*/ 19935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3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904" y="2231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904" y="2897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313" y="2601"/>
              <a:ext cx="192" cy="0"/>
            </a:xfrm>
            <a:custGeom>
              <a:avLst/>
              <a:gdLst>
                <a:gd name="T0" fmla="*/ 19958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520" y="2570"/>
              <a:ext cx="80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product = 2 * product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505" y="2548"/>
              <a:ext cx="831" cy="106"/>
            </a:xfrm>
            <a:custGeom>
              <a:avLst/>
              <a:gdLst>
                <a:gd name="T0" fmla="*/ 19990 w 20000"/>
                <a:gd name="T1" fmla="*/ 0 h 20000"/>
                <a:gd name="T2" fmla="*/ 19990 w 20000"/>
                <a:gd name="T3" fmla="*/ 19925 h 20000"/>
                <a:gd name="T4" fmla="*/ 0 w 20000"/>
                <a:gd name="T5" fmla="*/ 19925 h 20000"/>
                <a:gd name="T6" fmla="*/ 0 w 20000"/>
                <a:gd name="T7" fmla="*/ 0 h 20000"/>
                <a:gd name="T8" fmla="*/ 19990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90" y="0"/>
                  </a:moveTo>
                  <a:lnTo>
                    <a:pt x="19990" y="19925"/>
                  </a:lnTo>
                  <a:lnTo>
                    <a:pt x="0" y="19925"/>
                  </a:lnTo>
                  <a:lnTo>
                    <a:pt x="0" y="0"/>
                  </a:lnTo>
                  <a:lnTo>
                    <a:pt x="1999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320" y="2510"/>
              <a:ext cx="17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976" y="2775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934" y="2336"/>
              <a:ext cx="991" cy="0"/>
            </a:xfrm>
            <a:custGeom>
              <a:avLst/>
              <a:gdLst>
                <a:gd name="T0" fmla="*/ 19992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9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922" y="2336"/>
              <a:ext cx="0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62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44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Exercise: 01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Write the flowchart to find character ‘a’ in a name entered by the user. Program should print “Character Found” as soon as character ‘a’ is found.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37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Exercise: 02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Remodel the previous example by counting the number of times character ‘a’ was repeated in a name.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56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Problem Solving Techniques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</a:rPr>
              <a:t>CS118 - FALL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210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205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Symbols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299346"/>
              </p:ext>
            </p:extLst>
          </p:nvPr>
        </p:nvGraphicFramePr>
        <p:xfrm>
          <a:off x="711199" y="1279521"/>
          <a:ext cx="8323569" cy="5235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9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20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72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3631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 in flowchart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3738">
                <a:tc>
                  <a:txBody>
                    <a:bodyPr/>
                    <a:lstStyle/>
                    <a:p>
                      <a:r>
                        <a:rPr lang="en-US" dirty="0"/>
                        <a:t>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Denotes the beginning or end of the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3738">
                <a:tc>
                  <a:txBody>
                    <a:bodyPr/>
                    <a:lstStyle/>
                    <a:p>
                      <a:r>
                        <a:rPr lang="en-US" dirty="0"/>
                        <a:t>Parallelogram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Denotes 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smtClean="0"/>
                        <a:t>input or an output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3738">
                <a:tc>
                  <a:txBody>
                    <a:bodyPr/>
                    <a:lstStyle/>
                    <a:p>
                      <a:r>
                        <a:rPr lang="en-US" dirty="0"/>
                        <a:t>Rectangle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Denotes a process to be carried out</a:t>
                      </a:r>
                    </a:p>
                    <a:p>
                      <a:r>
                        <a:rPr lang="en-US" sz="1400" dirty="0"/>
                        <a:t>(e.g.</a:t>
                      </a:r>
                      <a:r>
                        <a:rPr lang="en-US" sz="1400" baseline="0" dirty="0"/>
                        <a:t> addition, subtraction etc.)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73257">
                <a:tc>
                  <a:txBody>
                    <a:bodyPr/>
                    <a:lstStyle/>
                    <a:p>
                      <a:r>
                        <a:rPr lang="en-US" dirty="0"/>
                        <a:t>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Denotes a decision (or branch) to be made.</a:t>
                      </a:r>
                    </a:p>
                    <a:p>
                      <a:r>
                        <a:rPr lang="en-US" sz="1400" dirty="0"/>
                        <a:t>The program should continue along one of two routes. (e.g. IF/THEN/ELSE)</a:t>
                      </a:r>
                    </a:p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3738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Denotes </a:t>
                      </a:r>
                      <a:r>
                        <a:rPr lang="en-US" sz="1400" dirty="0" smtClean="0"/>
                        <a:t>an </a:t>
                      </a:r>
                      <a:r>
                        <a:rPr lang="en-US" sz="1400" dirty="0"/>
                        <a:t>output </a:t>
                      </a:r>
                      <a:r>
                        <a:rPr lang="en-US" sz="1400" dirty="0" smtClean="0"/>
                        <a:t>operation (Display</a:t>
                      </a:r>
                      <a:r>
                        <a:rPr lang="en-US" sz="1400" baseline="0" dirty="0" smtClean="0"/>
                        <a:t> “Hello World”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3738">
                <a:tc>
                  <a:txBody>
                    <a:bodyPr/>
                    <a:lstStyle/>
                    <a:p>
                      <a:r>
                        <a:rPr lang="en-US" dirty="0"/>
                        <a:t>Flow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Denotes the direction of logic flow in the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10" name="object 25"/>
          <p:cNvSpPr/>
          <p:nvPr/>
        </p:nvSpPr>
        <p:spPr>
          <a:xfrm>
            <a:off x="2895013" y="2077509"/>
            <a:ext cx="1539295" cy="502868"/>
          </a:xfrm>
          <a:custGeom>
            <a:avLst/>
            <a:gdLst/>
            <a:ahLst/>
            <a:cxnLst/>
            <a:rect l="l" t="t" r="r" b="b"/>
            <a:pathLst>
              <a:path w="1539295" h="502868">
                <a:moveTo>
                  <a:pt x="1539295" y="251434"/>
                </a:moveTo>
                <a:lnTo>
                  <a:pt x="1529224" y="210640"/>
                </a:lnTo>
                <a:lnTo>
                  <a:pt x="1500068" y="171946"/>
                </a:lnTo>
                <a:lnTo>
                  <a:pt x="1453409" y="135868"/>
                </a:lnTo>
                <a:lnTo>
                  <a:pt x="1390828" y="102923"/>
                </a:lnTo>
                <a:lnTo>
                  <a:pt x="1354062" y="87787"/>
                </a:lnTo>
                <a:lnTo>
                  <a:pt x="1313909" y="73628"/>
                </a:lnTo>
                <a:lnTo>
                  <a:pt x="1270567" y="60511"/>
                </a:lnTo>
                <a:lnTo>
                  <a:pt x="1224234" y="48500"/>
                </a:lnTo>
                <a:lnTo>
                  <a:pt x="1175107" y="37661"/>
                </a:lnTo>
                <a:lnTo>
                  <a:pt x="1123385" y="28057"/>
                </a:lnTo>
                <a:lnTo>
                  <a:pt x="1069265" y="19753"/>
                </a:lnTo>
                <a:lnTo>
                  <a:pt x="1012945" y="12814"/>
                </a:lnTo>
                <a:lnTo>
                  <a:pt x="954623" y="7305"/>
                </a:lnTo>
                <a:lnTo>
                  <a:pt x="894496" y="3289"/>
                </a:lnTo>
                <a:lnTo>
                  <a:pt x="832763" y="833"/>
                </a:lnTo>
                <a:lnTo>
                  <a:pt x="769622" y="0"/>
                </a:lnTo>
                <a:lnTo>
                  <a:pt x="706503" y="833"/>
                </a:lnTo>
                <a:lnTo>
                  <a:pt x="644790" y="3289"/>
                </a:lnTo>
                <a:lnTo>
                  <a:pt x="584679" y="7305"/>
                </a:lnTo>
                <a:lnTo>
                  <a:pt x="526369" y="12814"/>
                </a:lnTo>
                <a:lnTo>
                  <a:pt x="470058" y="19753"/>
                </a:lnTo>
                <a:lnTo>
                  <a:pt x="415945" y="28057"/>
                </a:lnTo>
                <a:lnTo>
                  <a:pt x="364226" y="37661"/>
                </a:lnTo>
                <a:lnTo>
                  <a:pt x="315101" y="48500"/>
                </a:lnTo>
                <a:lnTo>
                  <a:pt x="268768" y="60511"/>
                </a:lnTo>
                <a:lnTo>
                  <a:pt x="225424" y="73628"/>
                </a:lnTo>
                <a:lnTo>
                  <a:pt x="185268" y="87787"/>
                </a:lnTo>
                <a:lnTo>
                  <a:pt x="148498" y="102923"/>
                </a:lnTo>
                <a:lnTo>
                  <a:pt x="85907" y="135868"/>
                </a:lnTo>
                <a:lnTo>
                  <a:pt x="39237" y="171946"/>
                </a:lnTo>
                <a:lnTo>
                  <a:pt x="10073" y="210640"/>
                </a:lnTo>
                <a:lnTo>
                  <a:pt x="0" y="251434"/>
                </a:lnTo>
                <a:lnTo>
                  <a:pt x="2551" y="272046"/>
                </a:lnTo>
                <a:lnTo>
                  <a:pt x="22368" y="311833"/>
                </a:lnTo>
                <a:lnTo>
                  <a:pt x="60483" y="349273"/>
                </a:lnTo>
                <a:lnTo>
                  <a:pt x="115311" y="383847"/>
                </a:lnTo>
                <a:lnTo>
                  <a:pt x="185268" y="415036"/>
                </a:lnTo>
                <a:lnTo>
                  <a:pt x="225424" y="429198"/>
                </a:lnTo>
                <a:lnTo>
                  <a:pt x="268768" y="442320"/>
                </a:lnTo>
                <a:lnTo>
                  <a:pt x="315101" y="454335"/>
                </a:lnTo>
                <a:lnTo>
                  <a:pt x="364226" y="465181"/>
                </a:lnTo>
                <a:lnTo>
                  <a:pt x="415945" y="474790"/>
                </a:lnTo>
                <a:lnTo>
                  <a:pt x="470058" y="483099"/>
                </a:lnTo>
                <a:lnTo>
                  <a:pt x="526369" y="490043"/>
                </a:lnTo>
                <a:lnTo>
                  <a:pt x="584679" y="495557"/>
                </a:lnTo>
                <a:lnTo>
                  <a:pt x="644790" y="499576"/>
                </a:lnTo>
                <a:lnTo>
                  <a:pt x="706503" y="502034"/>
                </a:lnTo>
                <a:lnTo>
                  <a:pt x="769622" y="502868"/>
                </a:lnTo>
                <a:lnTo>
                  <a:pt x="832763" y="502034"/>
                </a:lnTo>
                <a:lnTo>
                  <a:pt x="894496" y="499576"/>
                </a:lnTo>
                <a:lnTo>
                  <a:pt x="954623" y="495557"/>
                </a:lnTo>
                <a:lnTo>
                  <a:pt x="1012945" y="490043"/>
                </a:lnTo>
                <a:lnTo>
                  <a:pt x="1069265" y="483099"/>
                </a:lnTo>
                <a:lnTo>
                  <a:pt x="1123385" y="474790"/>
                </a:lnTo>
                <a:lnTo>
                  <a:pt x="1175107" y="465181"/>
                </a:lnTo>
                <a:lnTo>
                  <a:pt x="1224234" y="454335"/>
                </a:lnTo>
                <a:lnTo>
                  <a:pt x="1270567" y="442320"/>
                </a:lnTo>
                <a:lnTo>
                  <a:pt x="1313909" y="429198"/>
                </a:lnTo>
                <a:lnTo>
                  <a:pt x="1354062" y="415036"/>
                </a:lnTo>
                <a:lnTo>
                  <a:pt x="1390828" y="399897"/>
                </a:lnTo>
                <a:lnTo>
                  <a:pt x="1453409" y="366951"/>
                </a:lnTo>
                <a:lnTo>
                  <a:pt x="1500068" y="330879"/>
                </a:lnTo>
                <a:lnTo>
                  <a:pt x="1529224" y="292200"/>
                </a:lnTo>
                <a:lnTo>
                  <a:pt x="1539295" y="251434"/>
                </a:lnTo>
                <a:close/>
              </a:path>
            </a:pathLst>
          </a:custGeom>
          <a:ln w="84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Parallelogram 10"/>
          <p:cNvSpPr/>
          <p:nvPr/>
        </p:nvSpPr>
        <p:spPr>
          <a:xfrm>
            <a:off x="2912533" y="2802467"/>
            <a:ext cx="1540934" cy="491066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12533" y="3484034"/>
            <a:ext cx="1659467" cy="55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3200400" y="4258733"/>
            <a:ext cx="1013775" cy="59266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elay 13"/>
          <p:cNvSpPr/>
          <p:nvPr/>
        </p:nvSpPr>
        <p:spPr>
          <a:xfrm>
            <a:off x="3200401" y="5160538"/>
            <a:ext cx="1371600" cy="566209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6200000">
            <a:off x="2687848" y="5211262"/>
            <a:ext cx="566209" cy="46476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5" idx="2"/>
          </p:cNvCxnSpPr>
          <p:nvPr/>
        </p:nvCxnSpPr>
        <p:spPr>
          <a:xfrm>
            <a:off x="3203333" y="5160538"/>
            <a:ext cx="0" cy="5662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12533" y="6164580"/>
            <a:ext cx="15409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3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Dictionary Definition: </a:t>
            </a:r>
            <a:r>
              <a:rPr lang="en-US" dirty="0"/>
              <a:t>A schematic representation of a sequence of operation, as in a manufacturing process or computer program</a:t>
            </a:r>
          </a:p>
          <a:p>
            <a:pPr algn="just"/>
            <a:r>
              <a:rPr lang="en-US" b="1" dirty="0"/>
              <a:t>Technical Definition: </a:t>
            </a:r>
            <a:r>
              <a:rPr lang="en-US" dirty="0"/>
              <a:t>A graphical representation of the sequence of operations in an information system or program</a:t>
            </a:r>
          </a:p>
          <a:p>
            <a:pPr lvl="1" algn="just"/>
            <a:r>
              <a:rPr lang="en-US" b="1" dirty="0"/>
              <a:t>Information system flowcharts: </a:t>
            </a:r>
            <a:r>
              <a:rPr lang="en-US" dirty="0"/>
              <a:t>show how data flows from source documents through the computer to final distribution to the users</a:t>
            </a:r>
          </a:p>
          <a:p>
            <a:pPr lvl="1" algn="just"/>
            <a:r>
              <a:rPr lang="en-US" b="1" dirty="0"/>
              <a:t>Program flowcharts:</a:t>
            </a:r>
            <a:r>
              <a:rPr lang="en-US" dirty="0"/>
              <a:t> show the sequence of instructions in a single program or subroutine</a:t>
            </a:r>
          </a:p>
          <a:p>
            <a:pPr algn="just"/>
            <a:r>
              <a:rPr lang="en-US" dirty="0"/>
              <a:t>Different symbols are used to draw each type of flowchart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137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flowchart</a:t>
            </a:r>
          </a:p>
          <a:p>
            <a:pPr lvl="1"/>
            <a:r>
              <a:rPr lang="en-US" dirty="0"/>
              <a:t>Shows logic of an algorithm</a:t>
            </a:r>
          </a:p>
          <a:p>
            <a:pPr lvl="1"/>
            <a:r>
              <a:rPr lang="en-US" dirty="0"/>
              <a:t>Emphasizes individual steps and their interconnections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 control flow from one action to another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285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Selection Structure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Selection structure</a:t>
            </a:r>
          </a:p>
          <a:p>
            <a:pPr algn="just"/>
            <a:r>
              <a:rPr lang="en-US" dirty="0"/>
              <a:t>Choose among alternative courses of action</a:t>
            </a:r>
          </a:p>
          <a:p>
            <a:pPr marL="0" indent="0" algn="just">
              <a:buNone/>
            </a:pPr>
            <a:r>
              <a:rPr lang="en-US" b="1" dirty="0"/>
              <a:t>Pseudocode example: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000" b="1" i="1" dirty="0"/>
              <a:t>If student’s grade is greater than or equal to 50</a:t>
            </a:r>
          </a:p>
          <a:p>
            <a:pPr marL="0" indent="0" algn="just">
              <a:buNone/>
            </a:pPr>
            <a:r>
              <a:rPr lang="en-US" sz="2000" b="1" i="1" dirty="0"/>
              <a:t>		Print “Passed”</a:t>
            </a:r>
          </a:p>
          <a:p>
            <a:pPr algn="just"/>
            <a:r>
              <a:rPr lang="en-US" dirty="0"/>
              <a:t>If the condition is </a:t>
            </a:r>
            <a:r>
              <a:rPr lang="en-US" b="1" i="1" dirty="0">
                <a:solidFill>
                  <a:srgbClr val="FF0000"/>
                </a:solidFill>
              </a:rPr>
              <a:t>true</a:t>
            </a:r>
          </a:p>
          <a:p>
            <a:pPr lvl="1" algn="just"/>
            <a:r>
              <a:rPr lang="en-US" dirty="0"/>
              <a:t>Print statement executed, program continues to next statement</a:t>
            </a:r>
          </a:p>
          <a:p>
            <a:pPr algn="just"/>
            <a:r>
              <a:rPr lang="en-US" dirty="0"/>
              <a:t>If the condition is </a:t>
            </a:r>
            <a:r>
              <a:rPr lang="en-US" b="1" i="1" dirty="0">
                <a:solidFill>
                  <a:srgbClr val="FF0000"/>
                </a:solidFill>
              </a:rPr>
              <a:t>false</a:t>
            </a:r>
          </a:p>
          <a:p>
            <a:pPr lvl="1" algn="just"/>
            <a:r>
              <a:rPr lang="en-US" dirty="0"/>
              <a:t>Print statement ignored, program continues</a:t>
            </a:r>
          </a:p>
          <a:p>
            <a:pPr algn="just"/>
            <a:r>
              <a:rPr lang="en-US" dirty="0"/>
              <a:t>Indenting makes programs easier to 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1923B-769F-4373-B3D8-C2DA6094E9C2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264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Translation into Algorithm</a:t>
            </a:r>
          </a:p>
          <a:p>
            <a:pPr marL="0" indent="0">
              <a:buNone/>
            </a:pPr>
            <a:r>
              <a:rPr lang="en-US" dirty="0"/>
              <a:t>	If student’s grade is greater than or equal to 60</a:t>
            </a:r>
          </a:p>
          <a:p>
            <a:pPr marL="0" indent="0">
              <a:buNone/>
            </a:pPr>
            <a:r>
              <a:rPr lang="en-US" dirty="0"/>
              <a:t>		Print “Passed”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 grade &gt;= 50 )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print "Passed"; </a:t>
            </a:r>
          </a:p>
          <a:p>
            <a:endParaRPr lang="en-US" b="1" dirty="0"/>
          </a:p>
          <a:p>
            <a:r>
              <a:rPr lang="en-US" b="1" dirty="0"/>
              <a:t>Diamond symbol (decision symbol)</a:t>
            </a:r>
          </a:p>
          <a:p>
            <a:pPr lvl="1"/>
            <a:r>
              <a:rPr lang="en-US" dirty="0"/>
              <a:t>Indicates decision is to be made</a:t>
            </a:r>
          </a:p>
          <a:p>
            <a:pPr lvl="1"/>
            <a:r>
              <a:rPr lang="en-US" dirty="0"/>
              <a:t>Contains an expression that can be true or false</a:t>
            </a:r>
          </a:p>
          <a:p>
            <a:pPr lvl="2"/>
            <a:r>
              <a:rPr lang="en-US" dirty="0"/>
              <a:t>Test condition, follow path</a:t>
            </a:r>
          </a:p>
          <a:p>
            <a:r>
              <a:rPr lang="en-US" b="1" dirty="0"/>
              <a:t>if structure</a:t>
            </a:r>
          </a:p>
          <a:p>
            <a:pPr lvl="1"/>
            <a:r>
              <a:rPr lang="en-US" dirty="0"/>
              <a:t>Single-entry/single-exit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296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0" dirty="0"/>
              <a:t>Selection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Flowchart of pseudocode statement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>
                <a:solidFill>
                  <a:srgbClr val="000000"/>
                </a:solidFill>
              </a:rPr>
              <a:t>August 26,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AD498-1756-4FAA-884D-721A5EF92E83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76288" y="2133600"/>
            <a:ext cx="7924800" cy="3401786"/>
            <a:chOff x="672" y="2016"/>
            <a:chExt cx="4704" cy="1763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672" y="2016"/>
              <a:ext cx="2333" cy="1763"/>
              <a:chOff x="696" y="2523"/>
              <a:chExt cx="1258" cy="824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1080" y="2571"/>
                <a:ext cx="0" cy="192"/>
              </a:xfrm>
              <a:custGeom>
                <a:avLst/>
                <a:gdLst>
                  <a:gd name="T0" fmla="*/ 0 w 20000"/>
                  <a:gd name="T1" fmla="*/ 19958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1080" y="3107"/>
                <a:ext cx="0" cy="192"/>
              </a:xfrm>
              <a:custGeom>
                <a:avLst/>
                <a:gdLst>
                  <a:gd name="T0" fmla="*/ 0 w 20000"/>
                  <a:gd name="T1" fmla="*/ 19958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8"/>
              <p:cNvSpPr>
                <a:spLocks noChangeArrowheads="1"/>
              </p:cNvSpPr>
              <p:nvPr/>
            </p:nvSpPr>
            <p:spPr bwMode="auto">
              <a:xfrm>
                <a:off x="1056" y="2523"/>
                <a:ext cx="48" cy="4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1056" y="3299"/>
                <a:ext cx="48" cy="4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1464" y="2935"/>
                <a:ext cx="192" cy="0"/>
              </a:xfrm>
              <a:custGeom>
                <a:avLst/>
                <a:gdLst>
                  <a:gd name="T0" fmla="*/ 19958 w 20000"/>
                  <a:gd name="T1" fmla="*/ 0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086" y="3170"/>
                <a:ext cx="864" cy="0"/>
              </a:xfrm>
              <a:custGeom>
                <a:avLst/>
                <a:gdLst>
                  <a:gd name="T0" fmla="*/ 19991 w 20000"/>
                  <a:gd name="T1" fmla="*/ 0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91" y="0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1954" y="3002"/>
                <a:ext cx="0" cy="16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19952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0" y="19952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1474" y="2854"/>
                <a:ext cx="17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  <a:latin typeface="AvantGarde"/>
                    <a:cs typeface="Times New Roman" panose="02020603050405020304" pitchFamily="18" charset="0"/>
                  </a:rPr>
                  <a:t>true</a:t>
                </a:r>
                <a:endPara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30" y="3170"/>
                <a:ext cx="20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>
                    <a:solidFill>
                      <a:srgbClr val="000000"/>
                    </a:solidFill>
                    <a:latin typeface="AvantGarde"/>
                    <a:cs typeface="Times New Roman" panose="02020603050405020304" pitchFamily="18" charset="0"/>
                  </a:rPr>
                  <a:t>false</a:t>
                </a:r>
                <a:endPara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Group 15"/>
              <p:cNvGrpSpPr>
                <a:grpSpLocks/>
              </p:cNvGrpSpPr>
              <p:nvPr/>
            </p:nvGrpSpPr>
            <p:grpSpPr bwMode="auto">
              <a:xfrm>
                <a:off x="696" y="2763"/>
                <a:ext cx="768" cy="344"/>
                <a:chOff x="0" y="0"/>
                <a:chExt cx="20000" cy="20000"/>
              </a:xfrm>
            </p:grpSpPr>
            <p:sp>
              <p:nvSpPr>
                <p:cNvPr id="23" name="Freeform 16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90 w 20000"/>
                    <a:gd name="T1" fmla="*/ 10000 h 20000"/>
                    <a:gd name="T2" fmla="*/ 9990 w 20000"/>
                    <a:gd name="T3" fmla="*/ 19977 h 20000"/>
                    <a:gd name="T4" fmla="*/ 0 w 20000"/>
                    <a:gd name="T5" fmla="*/ 10000 h 20000"/>
                    <a:gd name="T6" fmla="*/ 9990 w 20000"/>
                    <a:gd name="T7" fmla="*/ 0 h 20000"/>
                    <a:gd name="T8" fmla="*/ 19990 w 20000"/>
                    <a:gd name="T9" fmla="*/ 1000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90" y="10000"/>
                      </a:moveTo>
                      <a:lnTo>
                        <a:pt x="9990" y="19977"/>
                      </a:lnTo>
                      <a:lnTo>
                        <a:pt x="0" y="10000"/>
                      </a:lnTo>
                      <a:lnTo>
                        <a:pt x="9990" y="0"/>
                      </a:lnTo>
                      <a:lnTo>
                        <a:pt x="19990" y="100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17"/>
                <p:cNvSpPr>
                  <a:spLocks noChangeArrowheads="1"/>
                </p:cNvSpPr>
                <p:nvPr/>
              </p:nvSpPr>
              <p:spPr bwMode="auto">
                <a:xfrm>
                  <a:off x="4365" y="8372"/>
                  <a:ext cx="11260" cy="4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600" dirty="0">
                      <a:solidFill>
                        <a:srgbClr val="000000"/>
                      </a:solidFill>
                      <a:latin typeface="AvantGarde"/>
                      <a:cs typeface="Times New Roman" panose="02020603050405020304" pitchFamily="18" charset="0"/>
                    </a:rPr>
                    <a:t>grade &gt;= 50</a:t>
                  </a:r>
                  <a:endParaRPr lang="en-US" altLang="en-US" sz="1600" dirty="0">
                    <a:solidFill>
                      <a:srgbClr val="00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6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3696" y="2208"/>
              <a:ext cx="1680" cy="14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A decision can be made on any expression. 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zero - </a:t>
              </a: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false</a:t>
              </a:r>
              <a:r>
                <a:rPr lang="en-US" altLang="en-US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nonzero - </a:t>
              </a: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Example: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3 - 4</a:t>
              </a:r>
              <a:r>
                <a:rPr lang="en-US" altLang="en-US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is</a:t>
              </a:r>
              <a:r>
                <a:rPr lang="en-US" altLang="en-US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true</a:t>
              </a:r>
              <a:endParaRPr lang="en-US" altLang="en-US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3744569" y="3585821"/>
            <a:ext cx="1628775" cy="509147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Display “Passed”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649223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3362</TotalTime>
  <Words>621</Words>
  <Application>Microsoft Office PowerPoint</Application>
  <PresentationFormat>On-screen Show (4:3)</PresentationFormat>
  <Paragraphs>199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AvantGarde</vt:lpstr>
      <vt:lpstr>Calibri</vt:lpstr>
      <vt:lpstr>Century Gothic</vt:lpstr>
      <vt:lpstr>Courier New</vt:lpstr>
      <vt:lpstr>Times</vt:lpstr>
      <vt:lpstr>Times New Roman</vt:lpstr>
      <vt:lpstr>Verdana</vt:lpstr>
      <vt:lpstr>Wingdings 3</vt:lpstr>
      <vt:lpstr>1_Wisp</vt:lpstr>
      <vt:lpstr>CS118 – Programming Fundamentals</vt:lpstr>
      <vt:lpstr>Algorithms and Problem Solving Techniques</vt:lpstr>
      <vt:lpstr>Flow Charts</vt:lpstr>
      <vt:lpstr>Flow Chart Symbols</vt:lpstr>
      <vt:lpstr>The Flowchart</vt:lpstr>
      <vt:lpstr>The Flowchart</vt:lpstr>
      <vt:lpstr>if Selection Structure</vt:lpstr>
      <vt:lpstr>if Selection Structure</vt:lpstr>
      <vt:lpstr>if Selection Structure</vt:lpstr>
      <vt:lpstr>if/else Selection Structure</vt:lpstr>
      <vt:lpstr>if/else Selection Structure</vt:lpstr>
      <vt:lpstr>if/else Selection Structure</vt:lpstr>
      <vt:lpstr>if/else Selection Structure</vt:lpstr>
      <vt:lpstr>if/else Selection Structure</vt:lpstr>
      <vt:lpstr>while Repetition Structure</vt:lpstr>
      <vt:lpstr>while Repetition Structure</vt:lpstr>
      <vt:lpstr>Exercise: 01</vt:lpstr>
      <vt:lpstr>Exercise: 02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1506</cp:revision>
  <cp:lastPrinted>2017-09-07T06:56:55Z</cp:lastPrinted>
  <dcterms:created xsi:type="dcterms:W3CDTF">2017-08-16T18:35:02Z</dcterms:created>
  <dcterms:modified xsi:type="dcterms:W3CDTF">2019-08-26T06:00:24Z</dcterms:modified>
</cp:coreProperties>
</file>