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sldIdLst>
    <p:sldId id="256" r:id="rId2"/>
    <p:sldId id="286" r:id="rId3"/>
    <p:sldId id="295" r:id="rId4"/>
    <p:sldId id="296" r:id="rId5"/>
    <p:sldId id="297" r:id="rId6"/>
    <p:sldId id="298" r:id="rId7"/>
    <p:sldId id="303" r:id="rId8"/>
    <p:sldId id="302" r:id="rId9"/>
    <p:sldId id="309" r:id="rId10"/>
    <p:sldId id="308" r:id="rId11"/>
    <p:sldId id="307" r:id="rId12"/>
    <p:sldId id="304" r:id="rId13"/>
    <p:sldId id="305" r:id="rId14"/>
    <p:sldId id="306" r:id="rId15"/>
    <p:sldId id="280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4201" autoAdjust="0"/>
  </p:normalViewPr>
  <p:slideViewPr>
    <p:cSldViewPr snapToGrid="0">
      <p:cViewPr varScale="1">
        <p:scale>
          <a:sx n="67" d="100"/>
          <a:sy n="67" d="100"/>
        </p:scale>
        <p:origin x="153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04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August </a:t>
            </a:r>
            <a:r>
              <a:rPr lang="en-US" sz="1200" dirty="0" smtClean="0"/>
              <a:t>28, </a:t>
            </a:r>
            <a:r>
              <a:rPr lang="en-US" sz="1200" dirty="0"/>
              <a:t>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chart for </a:t>
            </a:r>
            <a:r>
              <a:rPr lang="en-US" dirty="0" err="1"/>
              <a:t>prtinting</a:t>
            </a:r>
            <a:r>
              <a:rPr lang="en-US" dirty="0"/>
              <a:t> 10 odd numbers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1225534" y="2443924"/>
            <a:ext cx="1565762" cy="46074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Input </a:t>
            </a:r>
            <a:r>
              <a:rPr lang="en-US" sz="1600" b="1" dirty="0" err="1">
                <a:solidFill>
                  <a:schemeClr val="tx1"/>
                </a:solidFill>
              </a:rPr>
              <a:t>num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1087898" y="3117254"/>
            <a:ext cx="1841028" cy="70181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num</a:t>
            </a:r>
            <a:r>
              <a:rPr lang="en-US" sz="1600" b="1" dirty="0">
                <a:solidFill>
                  <a:schemeClr val="tx1"/>
                </a:solidFill>
              </a:rPr>
              <a:t> mod 2 =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1243" y="4194625"/>
            <a:ext cx="1686992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num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n-US" sz="1600" b="1" dirty="0" err="1">
                <a:solidFill>
                  <a:schemeClr val="tx1"/>
                </a:solidFill>
              </a:rPr>
              <a:t>num</a:t>
            </a:r>
            <a:r>
              <a:rPr lang="en-US" sz="1600" b="1" dirty="0">
                <a:solidFill>
                  <a:schemeClr val="tx1"/>
                </a:solidFill>
              </a:rPr>
              <a:t> +1</a:t>
            </a:r>
          </a:p>
        </p:txBody>
      </p:sp>
      <p:sp>
        <p:nvSpPr>
          <p:cNvPr id="11" name="Oval 10"/>
          <p:cNvSpPr/>
          <p:nvPr/>
        </p:nvSpPr>
        <p:spPr>
          <a:xfrm>
            <a:off x="1828798" y="4945740"/>
            <a:ext cx="408216" cy="408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cxnSpLocks/>
            <a:endCxn id="7" idx="0"/>
          </p:cNvCxnSpPr>
          <p:nvPr/>
        </p:nvCxnSpPr>
        <p:spPr>
          <a:xfrm flipH="1" flipV="1">
            <a:off x="2008415" y="2443924"/>
            <a:ext cx="35802" cy="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4"/>
            <a:endCxn id="9" idx="0"/>
          </p:cNvCxnSpPr>
          <p:nvPr/>
        </p:nvCxnSpPr>
        <p:spPr>
          <a:xfrm flipH="1">
            <a:off x="2008412" y="2904666"/>
            <a:ext cx="3" cy="21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9" idx="2"/>
            <a:endCxn id="10" idx="0"/>
          </p:cNvCxnSpPr>
          <p:nvPr/>
        </p:nvCxnSpPr>
        <p:spPr>
          <a:xfrm>
            <a:off x="2008412" y="3819066"/>
            <a:ext cx="16327" cy="37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0" idx="2"/>
            <a:endCxn id="11" idx="0"/>
          </p:cNvCxnSpPr>
          <p:nvPr/>
        </p:nvCxnSpPr>
        <p:spPr>
          <a:xfrm>
            <a:off x="2024739" y="4717139"/>
            <a:ext cx="8167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1993" y="387530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True</a:t>
            </a:r>
            <a:endParaRPr lang="en-US" sz="1200" b="1" dirty="0"/>
          </a:p>
        </p:txBody>
      </p:sp>
      <p:cxnSp>
        <p:nvCxnSpPr>
          <p:cNvPr id="22" name="Elbow Connector 21"/>
          <p:cNvCxnSpPr>
            <a:cxnSpLocks/>
            <a:stCxn id="9" idx="3"/>
            <a:endCxn id="11" idx="6"/>
          </p:cNvCxnSpPr>
          <p:nvPr/>
        </p:nvCxnSpPr>
        <p:spPr>
          <a:xfrm flipH="1">
            <a:off x="2237014" y="3468160"/>
            <a:ext cx="691912" cy="1681688"/>
          </a:xfrm>
          <a:prstGeom prst="bentConnector3">
            <a:avLst>
              <a:gd name="adj1" fmla="val -33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68235" y="319756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US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5539354" y="1828800"/>
            <a:ext cx="1100594" cy="555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count = 0</a:t>
            </a:r>
          </a:p>
        </p:txBody>
      </p:sp>
      <p:sp>
        <p:nvSpPr>
          <p:cNvPr id="31" name="Diamond 30"/>
          <p:cNvSpPr/>
          <p:nvPr/>
        </p:nvSpPr>
        <p:spPr>
          <a:xfrm>
            <a:off x="5220483" y="2732628"/>
            <a:ext cx="1718376" cy="70181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count  &lt; 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30241" y="4659086"/>
            <a:ext cx="1731514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num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n-US" sz="1600" b="1" dirty="0" err="1">
                <a:solidFill>
                  <a:schemeClr val="tx1"/>
                </a:solidFill>
              </a:rPr>
              <a:t>num</a:t>
            </a:r>
            <a:r>
              <a:rPr lang="en-US" sz="1600" b="1" dirty="0">
                <a:solidFill>
                  <a:schemeClr val="tx1"/>
                </a:solidFill>
              </a:rPr>
              <a:t> + 2</a:t>
            </a:r>
          </a:p>
        </p:txBody>
      </p:sp>
      <p:cxnSp>
        <p:nvCxnSpPr>
          <p:cNvPr id="34" name="Straight Arrow Connector 33"/>
          <p:cNvCxnSpPr>
            <a:cxnSpLocks/>
            <a:stCxn id="30" idx="2"/>
            <a:endCxn id="31" idx="0"/>
          </p:cNvCxnSpPr>
          <p:nvPr/>
        </p:nvCxnSpPr>
        <p:spPr>
          <a:xfrm flipH="1">
            <a:off x="6079671" y="2383971"/>
            <a:ext cx="9980" cy="34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2"/>
          </p:cNvCxnSpPr>
          <p:nvPr/>
        </p:nvCxnSpPr>
        <p:spPr>
          <a:xfrm>
            <a:off x="6079671" y="3434440"/>
            <a:ext cx="16327" cy="35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3518" y="343242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</a:p>
        </p:txBody>
      </p:sp>
      <p:cxnSp>
        <p:nvCxnSpPr>
          <p:cNvPr id="38" name="Elbow Connector 37"/>
          <p:cNvCxnSpPr>
            <a:cxnSpLocks/>
            <a:stCxn id="31" idx="3"/>
          </p:cNvCxnSpPr>
          <p:nvPr/>
        </p:nvCxnSpPr>
        <p:spPr>
          <a:xfrm>
            <a:off x="6938859" y="3083534"/>
            <a:ext cx="1066239" cy="2762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27032" y="279842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</a:p>
        </p:txBody>
      </p:sp>
      <p:sp>
        <p:nvSpPr>
          <p:cNvPr id="56" name="Flowchart: Display 55"/>
          <p:cNvSpPr/>
          <p:nvPr/>
        </p:nvSpPr>
        <p:spPr>
          <a:xfrm>
            <a:off x="5230577" y="3758413"/>
            <a:ext cx="1708618" cy="621273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</a:t>
            </a:r>
            <a:r>
              <a:rPr lang="en-US" sz="1600" b="1" dirty="0" err="1">
                <a:solidFill>
                  <a:schemeClr val="tx1"/>
                </a:solidFill>
              </a:rPr>
              <a:t>num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cxnSpLocks/>
            <a:stCxn id="56" idx="2"/>
            <a:endCxn id="32" idx="0"/>
          </p:cNvCxnSpPr>
          <p:nvPr/>
        </p:nvCxnSpPr>
        <p:spPr>
          <a:xfrm>
            <a:off x="6084886" y="4379686"/>
            <a:ext cx="11112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36" idx="1"/>
            <a:endCxn id="31" idx="1"/>
          </p:cNvCxnSpPr>
          <p:nvPr/>
        </p:nvCxnSpPr>
        <p:spPr>
          <a:xfrm rot="10800000" flipH="1">
            <a:off x="5138955" y="3083535"/>
            <a:ext cx="81527" cy="2613737"/>
          </a:xfrm>
          <a:prstGeom prst="bentConnector3">
            <a:avLst>
              <a:gd name="adj1" fmla="val -280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7512857" y="5907315"/>
            <a:ext cx="984482" cy="37184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6" name="Flowchart: Terminator 65"/>
          <p:cNvSpPr/>
          <p:nvPr/>
        </p:nvSpPr>
        <p:spPr>
          <a:xfrm>
            <a:off x="1560622" y="1081311"/>
            <a:ext cx="984482" cy="37184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1" name="Flowchart: Off-page Connector 70"/>
          <p:cNvSpPr/>
          <p:nvPr/>
        </p:nvSpPr>
        <p:spPr>
          <a:xfrm>
            <a:off x="1847850" y="5617130"/>
            <a:ext cx="382816" cy="420710"/>
          </a:xfrm>
          <a:prstGeom prst="flowChartOffpage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Flowchart: Off-page Connector 71"/>
          <p:cNvSpPr/>
          <p:nvPr/>
        </p:nvSpPr>
        <p:spPr>
          <a:xfrm>
            <a:off x="5921831" y="1125649"/>
            <a:ext cx="348340" cy="390298"/>
          </a:xfrm>
          <a:prstGeom prst="flowChartOffpage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4" name="Straight Arrow Connector 73"/>
          <p:cNvCxnSpPr>
            <a:stCxn id="11" idx="4"/>
            <a:endCxn id="71" idx="0"/>
          </p:cNvCxnSpPr>
          <p:nvPr/>
        </p:nvCxnSpPr>
        <p:spPr>
          <a:xfrm>
            <a:off x="2032906" y="5353955"/>
            <a:ext cx="6352" cy="2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72" idx="2"/>
            <a:endCxn id="30" idx="0"/>
          </p:cNvCxnSpPr>
          <p:nvPr/>
        </p:nvCxnSpPr>
        <p:spPr>
          <a:xfrm flipH="1">
            <a:off x="6089651" y="1515947"/>
            <a:ext cx="6350" cy="31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329796" y="1667330"/>
            <a:ext cx="1461500" cy="555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Declare count, </a:t>
            </a:r>
            <a:r>
              <a:rPr lang="en-US" sz="1600" b="1" dirty="0" err="1">
                <a:solidFill>
                  <a:schemeClr val="tx1"/>
                </a:solidFill>
              </a:rPr>
              <a:t>num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cxnSpLocks/>
            <a:stCxn id="82" idx="2"/>
            <a:endCxn id="7" idx="1"/>
          </p:cNvCxnSpPr>
          <p:nvPr/>
        </p:nvCxnSpPr>
        <p:spPr>
          <a:xfrm>
            <a:off x="2060546" y="2222501"/>
            <a:ext cx="5462" cy="2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66" idx="2"/>
            <a:endCxn id="82" idx="0"/>
          </p:cNvCxnSpPr>
          <p:nvPr/>
        </p:nvCxnSpPr>
        <p:spPr>
          <a:xfrm>
            <a:off x="2052863" y="1453151"/>
            <a:ext cx="7683" cy="21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38956" y="5436014"/>
            <a:ext cx="1914084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count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</a:rPr>
              <a:t>count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+ </a:t>
            </a:r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cxnSpLocks/>
            <a:stCxn id="32" idx="2"/>
            <a:endCxn id="36" idx="0"/>
          </p:cNvCxnSpPr>
          <p:nvPr/>
        </p:nvCxnSpPr>
        <p:spPr>
          <a:xfrm>
            <a:off x="6095998" y="5181600"/>
            <a:ext cx="0" cy="2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77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pseudocode and draw a flowchart to </a:t>
            </a:r>
          </a:p>
          <a:p>
            <a:r>
              <a:rPr lang="en-US" dirty="0"/>
              <a:t>Read an employee number (EMPNO), employee name (NAME), overtime hours worked (OVERTIME), hours absent (ABSENT) and</a:t>
            </a:r>
          </a:p>
          <a:p>
            <a:r>
              <a:rPr lang="en-US" dirty="0"/>
              <a:t>Determine the bonus payment (PAYMENT) for 10 employees one by one</a:t>
            </a:r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186943" y="4219581"/>
          <a:ext cx="5372100" cy="2468241"/>
        </p:xfrm>
        <a:graphic>
          <a:graphicData uri="http://schemas.openxmlformats.org/drawingml/2006/table">
            <a:tbl>
              <a:tblPr/>
              <a:tblGrid>
                <a:gridCol w="3276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5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801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Bonus Schedule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857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OVERTIME – (2/3)*ABSENT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Bonus Paid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7390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&gt;40 hours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&gt;30 but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 40 hours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&gt;20 but 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 30 hours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&gt;10 but 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20 hours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10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$50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$40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$30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$10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9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Program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pseudocode and draw a flowchart to </a:t>
            </a:r>
          </a:p>
          <a:p>
            <a:r>
              <a:rPr lang="en-US" dirty="0"/>
              <a:t>Read an employee number (EMPNO), employee name (NAME), overtime hours worked (OVERTIME), hours absent (ABSENT) and</a:t>
            </a:r>
          </a:p>
          <a:p>
            <a:r>
              <a:rPr lang="en-US" dirty="0"/>
              <a:t>Determine the bonus payment (PAYMENT)</a:t>
            </a:r>
          </a:p>
          <a:p>
            <a:r>
              <a:rPr lang="en-US" dirty="0"/>
              <a:t>The program will keep on taking input and calculating until the user enters a –</a:t>
            </a:r>
            <a:r>
              <a:rPr lang="en-US" dirty="0" err="1"/>
              <a:t>ve</a:t>
            </a:r>
            <a:r>
              <a:rPr lang="en-US" dirty="0"/>
              <a:t> EMPNO</a:t>
            </a:r>
          </a:p>
          <a:p>
            <a:endParaRPr lang="en-US" dirty="0"/>
          </a:p>
        </p:txBody>
      </p:sp>
      <p:graphicFrame>
        <p:nvGraphicFramePr>
          <p:cNvPr id="7" name="Group 42"/>
          <p:cNvGraphicFramePr>
            <a:graphicFrameLocks/>
          </p:cNvGraphicFramePr>
          <p:nvPr/>
        </p:nvGraphicFramePr>
        <p:xfrm>
          <a:off x="2186943" y="4219581"/>
          <a:ext cx="5372100" cy="2468241"/>
        </p:xfrm>
        <a:graphic>
          <a:graphicData uri="http://schemas.openxmlformats.org/drawingml/2006/table">
            <a:tbl>
              <a:tblPr/>
              <a:tblGrid>
                <a:gridCol w="3276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5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801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Bonus Schedule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857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OVERTIME – (2/3)*ABSENT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Bonus Paid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7390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&gt;40 hours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&gt;30 but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 40 hours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&gt;20 but 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 30 hours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&gt;10 but 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20 hours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10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$50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$40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$30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$10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9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Program 4: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pseudocode and draw a flowchart</a:t>
            </a:r>
          </a:p>
          <a:p>
            <a:r>
              <a:rPr lang="en-US" dirty="0"/>
              <a:t>that will get 10 numbers from the user and print their average.</a:t>
            </a:r>
          </a:p>
          <a:p>
            <a:r>
              <a:rPr lang="en-US" dirty="0"/>
              <a:t>Use only one number as input i.e. n1</a:t>
            </a:r>
          </a:p>
          <a:p>
            <a:endParaRPr lang="en-US" dirty="0"/>
          </a:p>
          <a:p>
            <a:r>
              <a:rPr lang="en-US" b="1" dirty="0"/>
              <a:t>Hint: </a:t>
            </a:r>
            <a:r>
              <a:rPr lang="en-US" dirty="0"/>
              <a:t>Use loop to get input in n1 and add it to Sum.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5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Program 5: Square/cube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pseudocode and draw a flowchart for a program that will</a:t>
            </a:r>
          </a:p>
          <a:p>
            <a:r>
              <a:rPr lang="en-US" dirty="0"/>
              <a:t>Get one number from user</a:t>
            </a:r>
          </a:p>
          <a:p>
            <a:r>
              <a:rPr lang="en-US" dirty="0"/>
              <a:t>Print its square if it is an even number</a:t>
            </a:r>
          </a:p>
          <a:p>
            <a:r>
              <a:rPr lang="en-US" dirty="0"/>
              <a:t>Print its cube if it is and odd number</a:t>
            </a:r>
          </a:p>
          <a:p>
            <a:r>
              <a:rPr lang="en-US" dirty="0"/>
              <a:t>The loop will end if the provided number is a –</a:t>
            </a:r>
            <a:r>
              <a:rPr lang="en-US" dirty="0" err="1"/>
              <a:t>ve</a:t>
            </a:r>
            <a:r>
              <a:rPr lang="en-US" dirty="0"/>
              <a:t> number (Do not print square or cube of this –</a:t>
            </a:r>
            <a:r>
              <a:rPr lang="en-US" dirty="0" err="1"/>
              <a:t>ve</a:t>
            </a:r>
            <a:r>
              <a:rPr lang="en-US" dirty="0"/>
              <a:t> number)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4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Common Symbols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120295"/>
              </p:ext>
            </p:extLst>
          </p:nvPr>
        </p:nvGraphicFramePr>
        <p:xfrm>
          <a:off x="711199" y="1279521"/>
          <a:ext cx="8323569" cy="5235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20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72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3631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 in flowchart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the beginning or end of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Parallelogram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smtClean="0"/>
                        <a:t>input or an output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a process to be carried out</a:t>
                      </a:r>
                    </a:p>
                    <a:p>
                      <a:r>
                        <a:rPr lang="en-US" sz="1400" dirty="0"/>
                        <a:t>(e.g.</a:t>
                      </a:r>
                      <a:r>
                        <a:rPr lang="en-US" sz="1400" baseline="0" dirty="0"/>
                        <a:t> addition, subtraction etc.)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73257">
                <a:tc>
                  <a:txBody>
                    <a:bodyPr/>
                    <a:lstStyle/>
                    <a:p>
                      <a:r>
                        <a:rPr lang="en-US" dirty="0"/>
                        <a:t>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a decision (or branch) to be made.</a:t>
                      </a:r>
                    </a:p>
                    <a:p>
                      <a:r>
                        <a:rPr lang="en-US" sz="1400" dirty="0"/>
                        <a:t>The program should continue along one of two routes. (e.g. IF/THEN/ELSE)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and </a:t>
                      </a:r>
                      <a:r>
                        <a:rPr lang="en-US" sz="1400" dirty="0" smtClean="0"/>
                        <a:t>output message </a:t>
                      </a:r>
                      <a:r>
                        <a:rPr lang="en-US" sz="1400" dirty="0"/>
                        <a:t>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Flow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the direction of logic flow in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25"/>
          <p:cNvSpPr/>
          <p:nvPr/>
        </p:nvSpPr>
        <p:spPr>
          <a:xfrm>
            <a:off x="2895013" y="2077509"/>
            <a:ext cx="1539295" cy="502868"/>
          </a:xfrm>
          <a:custGeom>
            <a:avLst/>
            <a:gdLst/>
            <a:ahLst/>
            <a:cxnLst/>
            <a:rect l="l" t="t" r="r" b="b"/>
            <a:pathLst>
              <a:path w="1539295" h="502868">
                <a:moveTo>
                  <a:pt x="1539295" y="251434"/>
                </a:moveTo>
                <a:lnTo>
                  <a:pt x="1529224" y="210640"/>
                </a:lnTo>
                <a:lnTo>
                  <a:pt x="1500068" y="171946"/>
                </a:lnTo>
                <a:lnTo>
                  <a:pt x="1453409" y="135868"/>
                </a:lnTo>
                <a:lnTo>
                  <a:pt x="1390828" y="102923"/>
                </a:lnTo>
                <a:lnTo>
                  <a:pt x="1354062" y="87787"/>
                </a:lnTo>
                <a:lnTo>
                  <a:pt x="1313909" y="73628"/>
                </a:lnTo>
                <a:lnTo>
                  <a:pt x="1270567" y="60511"/>
                </a:lnTo>
                <a:lnTo>
                  <a:pt x="1224234" y="48500"/>
                </a:lnTo>
                <a:lnTo>
                  <a:pt x="1175107" y="37661"/>
                </a:lnTo>
                <a:lnTo>
                  <a:pt x="1123385" y="28057"/>
                </a:lnTo>
                <a:lnTo>
                  <a:pt x="1069265" y="19753"/>
                </a:lnTo>
                <a:lnTo>
                  <a:pt x="1012945" y="12814"/>
                </a:lnTo>
                <a:lnTo>
                  <a:pt x="954623" y="7305"/>
                </a:lnTo>
                <a:lnTo>
                  <a:pt x="894496" y="3289"/>
                </a:lnTo>
                <a:lnTo>
                  <a:pt x="832763" y="833"/>
                </a:lnTo>
                <a:lnTo>
                  <a:pt x="769622" y="0"/>
                </a:lnTo>
                <a:lnTo>
                  <a:pt x="706503" y="833"/>
                </a:lnTo>
                <a:lnTo>
                  <a:pt x="644790" y="3289"/>
                </a:lnTo>
                <a:lnTo>
                  <a:pt x="584679" y="7305"/>
                </a:lnTo>
                <a:lnTo>
                  <a:pt x="526369" y="12814"/>
                </a:lnTo>
                <a:lnTo>
                  <a:pt x="470058" y="19753"/>
                </a:lnTo>
                <a:lnTo>
                  <a:pt x="415945" y="28057"/>
                </a:lnTo>
                <a:lnTo>
                  <a:pt x="364226" y="37661"/>
                </a:lnTo>
                <a:lnTo>
                  <a:pt x="315101" y="48500"/>
                </a:lnTo>
                <a:lnTo>
                  <a:pt x="268768" y="60511"/>
                </a:lnTo>
                <a:lnTo>
                  <a:pt x="225424" y="73628"/>
                </a:lnTo>
                <a:lnTo>
                  <a:pt x="185268" y="87787"/>
                </a:lnTo>
                <a:lnTo>
                  <a:pt x="148498" y="102923"/>
                </a:lnTo>
                <a:lnTo>
                  <a:pt x="85907" y="135868"/>
                </a:lnTo>
                <a:lnTo>
                  <a:pt x="39237" y="171946"/>
                </a:lnTo>
                <a:lnTo>
                  <a:pt x="10073" y="210640"/>
                </a:lnTo>
                <a:lnTo>
                  <a:pt x="0" y="251434"/>
                </a:lnTo>
                <a:lnTo>
                  <a:pt x="2551" y="272046"/>
                </a:lnTo>
                <a:lnTo>
                  <a:pt x="22368" y="311833"/>
                </a:lnTo>
                <a:lnTo>
                  <a:pt x="60483" y="349273"/>
                </a:lnTo>
                <a:lnTo>
                  <a:pt x="115311" y="383847"/>
                </a:lnTo>
                <a:lnTo>
                  <a:pt x="185268" y="415036"/>
                </a:lnTo>
                <a:lnTo>
                  <a:pt x="225424" y="429198"/>
                </a:lnTo>
                <a:lnTo>
                  <a:pt x="268768" y="442320"/>
                </a:lnTo>
                <a:lnTo>
                  <a:pt x="315101" y="454335"/>
                </a:lnTo>
                <a:lnTo>
                  <a:pt x="364226" y="465181"/>
                </a:lnTo>
                <a:lnTo>
                  <a:pt x="415945" y="474790"/>
                </a:lnTo>
                <a:lnTo>
                  <a:pt x="470058" y="483099"/>
                </a:lnTo>
                <a:lnTo>
                  <a:pt x="526369" y="490043"/>
                </a:lnTo>
                <a:lnTo>
                  <a:pt x="584679" y="495557"/>
                </a:lnTo>
                <a:lnTo>
                  <a:pt x="644790" y="499576"/>
                </a:lnTo>
                <a:lnTo>
                  <a:pt x="706503" y="502034"/>
                </a:lnTo>
                <a:lnTo>
                  <a:pt x="769622" y="502868"/>
                </a:lnTo>
                <a:lnTo>
                  <a:pt x="832763" y="502034"/>
                </a:lnTo>
                <a:lnTo>
                  <a:pt x="894496" y="499576"/>
                </a:lnTo>
                <a:lnTo>
                  <a:pt x="954623" y="495557"/>
                </a:lnTo>
                <a:lnTo>
                  <a:pt x="1012945" y="490043"/>
                </a:lnTo>
                <a:lnTo>
                  <a:pt x="1069265" y="483099"/>
                </a:lnTo>
                <a:lnTo>
                  <a:pt x="1123385" y="474790"/>
                </a:lnTo>
                <a:lnTo>
                  <a:pt x="1175107" y="465181"/>
                </a:lnTo>
                <a:lnTo>
                  <a:pt x="1224234" y="454335"/>
                </a:lnTo>
                <a:lnTo>
                  <a:pt x="1270567" y="442320"/>
                </a:lnTo>
                <a:lnTo>
                  <a:pt x="1313909" y="429198"/>
                </a:lnTo>
                <a:lnTo>
                  <a:pt x="1354062" y="415036"/>
                </a:lnTo>
                <a:lnTo>
                  <a:pt x="1390828" y="399897"/>
                </a:lnTo>
                <a:lnTo>
                  <a:pt x="1453409" y="366951"/>
                </a:lnTo>
                <a:lnTo>
                  <a:pt x="1500068" y="330879"/>
                </a:lnTo>
                <a:lnTo>
                  <a:pt x="1529224" y="292200"/>
                </a:lnTo>
                <a:lnTo>
                  <a:pt x="1539295" y="251434"/>
                </a:lnTo>
                <a:close/>
              </a:path>
            </a:pathLst>
          </a:custGeom>
          <a:ln w="8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Parallelogram 10"/>
          <p:cNvSpPr/>
          <p:nvPr/>
        </p:nvSpPr>
        <p:spPr>
          <a:xfrm>
            <a:off x="2912533" y="2802467"/>
            <a:ext cx="1540934" cy="49106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2533" y="3484034"/>
            <a:ext cx="1659467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3200400" y="4258733"/>
            <a:ext cx="1013775" cy="59266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12533" y="6164580"/>
            <a:ext cx="1540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isplay 15">
            <a:extLst>
              <a:ext uri="{FF2B5EF4-FFF2-40B4-BE49-F238E27FC236}">
                <a16:creationId xmlns="" xmlns:a16="http://schemas.microsoft.com/office/drawing/2014/main" id="{3824F7AF-43E8-44C5-9E16-287C59A75A9D}"/>
              </a:ext>
            </a:extLst>
          </p:cNvPr>
          <p:cNvSpPr/>
          <p:nvPr/>
        </p:nvSpPr>
        <p:spPr>
          <a:xfrm>
            <a:off x="2836565" y="5186856"/>
            <a:ext cx="1703904" cy="50759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2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flowchart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4F10057C-D1AD-4DE7-B272-E7B61237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6208" y="1279525"/>
            <a:ext cx="6913246" cy="49879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3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Repetition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flowcharting one of the more confusing things is to separate selection from looping</a:t>
            </a:r>
          </a:p>
          <a:p>
            <a:pPr algn="just"/>
            <a:r>
              <a:rPr lang="en-US" dirty="0"/>
              <a:t>This is because both structures use the diamond as their control symbol</a:t>
            </a:r>
          </a:p>
          <a:p>
            <a:pPr algn="just"/>
            <a:r>
              <a:rPr lang="en-US" dirty="0"/>
              <a:t>In pseudocode we avoid this by using specific keywords to designate looping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WHILE/ENDWHILE</a:t>
            </a:r>
          </a:p>
          <a:p>
            <a:pPr marL="0" indent="0" algn="ctr">
              <a:buNone/>
            </a:pPr>
            <a:r>
              <a:rPr lang="en-US" sz="2800" b="1" dirty="0"/>
              <a:t>REPEAT/UNTIL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0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/ ENDWHILE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45E27ED-5D99-47F1-97B8-515581D240DA}"/>
              </a:ext>
            </a:extLst>
          </p:cNvPr>
          <p:cNvGrpSpPr/>
          <p:nvPr/>
        </p:nvGrpSpPr>
        <p:grpSpPr>
          <a:xfrm>
            <a:off x="244366" y="1219200"/>
            <a:ext cx="3200400" cy="5029200"/>
            <a:chOff x="228600" y="1219200"/>
            <a:chExt cx="3200400" cy="5029200"/>
          </a:xfrm>
        </p:grpSpPr>
        <p:sp>
          <p:nvSpPr>
            <p:cNvPr id="7" name="AutoShape 20"/>
            <p:cNvSpPr>
              <a:spLocks noChangeArrowheads="1"/>
            </p:cNvSpPr>
            <p:nvPr/>
          </p:nvSpPr>
          <p:spPr bwMode="auto">
            <a:xfrm>
              <a:off x="762000" y="1219200"/>
              <a:ext cx="990600" cy="3048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/>
                <a:t>Start</a:t>
              </a:r>
            </a:p>
          </p:txBody>
        </p:sp>
        <p:sp>
          <p:nvSpPr>
            <p:cNvPr id="8" name="AutoShape 21"/>
            <p:cNvSpPr>
              <a:spLocks noChangeArrowheads="1"/>
            </p:cNvSpPr>
            <p:nvPr/>
          </p:nvSpPr>
          <p:spPr bwMode="auto">
            <a:xfrm>
              <a:off x="838200" y="1905000"/>
              <a:ext cx="914400" cy="3810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/>
                <a:t>count = 0</a:t>
              </a:r>
            </a:p>
          </p:txBody>
        </p:sp>
        <p:sp>
          <p:nvSpPr>
            <p:cNvPr id="9" name="AutoShape 22"/>
            <p:cNvSpPr>
              <a:spLocks noChangeArrowheads="1"/>
            </p:cNvSpPr>
            <p:nvPr/>
          </p:nvSpPr>
          <p:spPr bwMode="auto">
            <a:xfrm>
              <a:off x="1219200" y="259080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609596" y="3200400"/>
              <a:ext cx="1447808" cy="7620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/>
                <a:t>count &lt;10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914400" y="4343400"/>
              <a:ext cx="9144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add 1 to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count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09600" y="5105400"/>
              <a:ext cx="1295400" cy="60960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write count</a:t>
              </a: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2362200" y="4038600"/>
              <a:ext cx="1066800" cy="60960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Write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“The End”</a:t>
              </a:r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2362200" y="5105400"/>
              <a:ext cx="990600" cy="3048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Stop</a:t>
              </a:r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1219200" y="1524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1340068" y="2819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1295400" y="2286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1371600" y="3962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371600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2057404" y="3581400"/>
              <a:ext cx="914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2971800" y="3581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2895600" y="464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371600" y="5715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 flipH="1">
              <a:off x="228600" y="6248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228600" y="27432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228600" y="27432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4267200" y="1143000"/>
            <a:ext cx="4724400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count = 0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WHILE count &lt; 10</a:t>
            </a:r>
          </a:p>
          <a:p>
            <a:pPr lvl="1"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ADD 1 to count</a:t>
            </a:r>
          </a:p>
          <a:p>
            <a:pPr lvl="1"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WRITE count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ENDWHILE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WRITE </a:t>
            </a:r>
            <a:r>
              <a:rPr lang="en-US" altLang="en-US" b="1" i="1" dirty="0"/>
              <a:t>“The End”</a:t>
            </a: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4267200" y="3505200"/>
            <a:ext cx="4724400" cy="357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u="sng" dirty="0"/>
              <a:t>Mainline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count = 0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WHILE count &lt; 10</a:t>
            </a:r>
          </a:p>
          <a:p>
            <a:pPr lvl="1"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DO Process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ENDWHILE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WRITE </a:t>
            </a:r>
            <a:r>
              <a:rPr lang="en-US" altLang="en-US" b="1" i="1" dirty="0"/>
              <a:t>“The End”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900" b="1" i="1" dirty="0"/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u="sng" dirty="0"/>
              <a:t>Process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ADD 1 to count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WRITE count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b="1" dirty="0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>
            <a:off x="3352800" y="3276600"/>
            <a:ext cx="5486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6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REPEAT/UNTIL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313F1A7-B023-47CB-A6A1-E0A002940FB9}"/>
              </a:ext>
            </a:extLst>
          </p:cNvPr>
          <p:cNvGrpSpPr/>
          <p:nvPr/>
        </p:nvGrpSpPr>
        <p:grpSpPr>
          <a:xfrm>
            <a:off x="228600" y="1066800"/>
            <a:ext cx="1752600" cy="5334000"/>
            <a:chOff x="228600" y="1066800"/>
            <a:chExt cx="1752600" cy="533400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762000" y="1066800"/>
              <a:ext cx="990600" cy="3048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Start</a:t>
              </a: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838200" y="1676400"/>
              <a:ext cx="914400" cy="3810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count = 0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219200" y="236220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914400" y="4572000"/>
              <a:ext cx="838200" cy="7620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/>
                <a:t>count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&lt;=10</a:t>
              </a:r>
              <a:endParaRPr lang="en-US" altLang="en-US" sz="1400" b="1" dirty="0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914400" y="2895600"/>
              <a:ext cx="9144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add 1 to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count</a:t>
              </a: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685800" y="3733800"/>
              <a:ext cx="1295400" cy="60960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write count</a:t>
              </a: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685800" y="5638800"/>
              <a:ext cx="1066800" cy="60960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Write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/>
                <a:t>“The End”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295400" y="137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371600" y="2590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95400" y="205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295400" y="4343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371600" y="3352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5400" y="5334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228600" y="25146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228600" y="2514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H="1">
              <a:off x="228600" y="4953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1219200" y="6248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267200" y="1143000"/>
            <a:ext cx="4724400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count = 0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REPEAT</a:t>
            </a:r>
          </a:p>
          <a:p>
            <a:pPr lvl="1"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ADD 1 to count</a:t>
            </a:r>
          </a:p>
          <a:p>
            <a:pPr lvl="1"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WRITE count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UNTIL count &lt;= 10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WRITE </a:t>
            </a:r>
            <a:r>
              <a:rPr lang="en-US" altLang="en-US" b="1" i="1" dirty="0"/>
              <a:t>“The End”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267200" y="3505200"/>
            <a:ext cx="4572000" cy="358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u="sng" dirty="0"/>
              <a:t>Mainline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count = 0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REPEAT</a:t>
            </a:r>
          </a:p>
          <a:p>
            <a:pPr lvl="1"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DO Process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UNTIL count </a:t>
            </a:r>
            <a:r>
              <a:rPr lang="en-US" altLang="en-US" b="1" dirty="0" smtClean="0"/>
              <a:t>&lt;= </a:t>
            </a:r>
            <a:r>
              <a:rPr lang="en-US" altLang="en-US" b="1" dirty="0"/>
              <a:t>10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WRITE </a:t>
            </a:r>
            <a:r>
              <a:rPr lang="en-US" altLang="en-US" b="1" i="1" dirty="0"/>
              <a:t>“The End”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900" b="1" i="1" dirty="0"/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u="sng" dirty="0"/>
              <a:t>Process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ADD 1 to count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b="1" dirty="0"/>
              <a:t>WRITE count</a:t>
            </a: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b="1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352800" y="3276600"/>
            <a:ext cx="5486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Programs using Loop Structures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8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pseudocode and draw a flowchart that will</a:t>
            </a:r>
          </a:p>
          <a:p>
            <a:r>
              <a:rPr lang="en-US" dirty="0"/>
              <a:t>Print first 10 odd numbers starting from the number provided by the user.</a:t>
            </a:r>
          </a:p>
          <a:p>
            <a:r>
              <a:rPr lang="en-US" dirty="0"/>
              <a:t>If it is even number then start from the next odd number if it is odd number then start with the current number</a:t>
            </a:r>
          </a:p>
          <a:p>
            <a:pPr lvl="1"/>
            <a:r>
              <a:rPr lang="en-US" dirty="0"/>
              <a:t>E.g. the user input 10 then the out put will be</a:t>
            </a:r>
          </a:p>
          <a:p>
            <a:pPr lvl="2"/>
            <a:r>
              <a:rPr lang="en-US" dirty="0"/>
              <a:t>11 13 15 17 19 21 23 25 27 29</a:t>
            </a:r>
          </a:p>
          <a:p>
            <a:pPr lvl="1"/>
            <a:r>
              <a:rPr lang="en-US" dirty="0"/>
              <a:t>If the user input 5 then the output will be</a:t>
            </a:r>
          </a:p>
          <a:p>
            <a:pPr lvl="2"/>
            <a:r>
              <a:rPr lang="en-US" dirty="0"/>
              <a:t>5 7 9 11 13 15 17 19 21 23</a:t>
            </a:r>
          </a:p>
          <a:p>
            <a:r>
              <a:rPr lang="en-US" dirty="0"/>
              <a:t>Hint: Use number mod 2 = 0 to determine the even number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 for printing 10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 START</a:t>
            </a:r>
          </a:p>
          <a:p>
            <a:pPr marL="0" indent="0">
              <a:buNone/>
            </a:pPr>
            <a:r>
              <a:rPr lang="en-US" dirty="0"/>
              <a:t>2.  declare count,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 input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 if </a:t>
            </a:r>
            <a:r>
              <a:rPr lang="en-US" dirty="0" err="1"/>
              <a:t>num</a:t>
            </a:r>
            <a:r>
              <a:rPr lang="en-US" dirty="0"/>
              <a:t> mod 2 = 0 then</a:t>
            </a:r>
          </a:p>
          <a:p>
            <a:pPr marL="0" indent="0">
              <a:buNone/>
            </a:pPr>
            <a:r>
              <a:rPr lang="en-US" dirty="0"/>
              <a:t>	4.1 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5.  end if</a:t>
            </a:r>
          </a:p>
          <a:p>
            <a:pPr marL="0" indent="0">
              <a:buNone/>
            </a:pPr>
            <a:r>
              <a:rPr lang="en-US" dirty="0"/>
              <a:t>6.  count = 0</a:t>
            </a:r>
          </a:p>
          <a:p>
            <a:pPr marL="0" indent="0">
              <a:buNone/>
            </a:pPr>
            <a:r>
              <a:rPr lang="en-US" dirty="0"/>
              <a:t>7.  while count &lt; 10</a:t>
            </a:r>
          </a:p>
          <a:p>
            <a:pPr marL="0" indent="0">
              <a:buNone/>
            </a:pPr>
            <a:r>
              <a:rPr lang="en-US" dirty="0"/>
              <a:t>	7.1  print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7.2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/>
              <a:t>	7.3  </a:t>
            </a:r>
            <a:r>
              <a:rPr lang="en-US" dirty="0"/>
              <a:t>count = count +1</a:t>
            </a:r>
          </a:p>
          <a:p>
            <a:pPr marL="0" indent="0">
              <a:buNone/>
            </a:pPr>
            <a:r>
              <a:rPr lang="en-US" dirty="0"/>
              <a:t>8.  end while</a:t>
            </a:r>
          </a:p>
          <a:p>
            <a:pPr marL="0" indent="0">
              <a:buNone/>
            </a:pPr>
            <a:r>
              <a:rPr lang="en-US" dirty="0"/>
              <a:t>9.  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28/08/2019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6736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3359</TotalTime>
  <Words>800</Words>
  <Application>Microsoft Office PowerPoint</Application>
  <PresentationFormat>On-screen Show (4:3)</PresentationFormat>
  <Paragraphs>195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Times New Roman</vt:lpstr>
      <vt:lpstr>TimesNewRomanPSMT</vt:lpstr>
      <vt:lpstr>Wingdings 3</vt:lpstr>
      <vt:lpstr>1_Wisp</vt:lpstr>
      <vt:lpstr>CS118 – Programming Fundamentals</vt:lpstr>
      <vt:lpstr>Flowchart Common Symbols</vt:lpstr>
      <vt:lpstr>Looping flowchart</vt:lpstr>
      <vt:lpstr>The Repetition Structure</vt:lpstr>
      <vt:lpstr>WHILE / ENDWHILE</vt:lpstr>
      <vt:lpstr>REPEAT/UNTIL</vt:lpstr>
      <vt:lpstr>Exercise Programs using Loop Structures</vt:lpstr>
      <vt:lpstr>Exercise Program 1</vt:lpstr>
      <vt:lpstr>Pseudocode for printing 10 of numbers</vt:lpstr>
      <vt:lpstr>Flow chart for prtinting 10 odd numbers</vt:lpstr>
      <vt:lpstr>Exercise Program 2</vt:lpstr>
      <vt:lpstr>Exercise Program 3</vt:lpstr>
      <vt:lpstr>Exercise Program 4: Average</vt:lpstr>
      <vt:lpstr>Exercise Program 5: Square/cube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1518</cp:revision>
  <cp:lastPrinted>2017-09-07T06:56:55Z</cp:lastPrinted>
  <dcterms:created xsi:type="dcterms:W3CDTF">2017-08-16T18:35:02Z</dcterms:created>
  <dcterms:modified xsi:type="dcterms:W3CDTF">2019-08-28T09:03:56Z</dcterms:modified>
</cp:coreProperties>
</file>