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sldIdLst>
    <p:sldId id="256" r:id="rId2"/>
    <p:sldId id="28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8" r:id="rId19"/>
    <p:sldId id="327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280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4201" autoAdjust="0"/>
  </p:normalViewPr>
  <p:slideViewPr>
    <p:cSldViewPr snapToGrid="0">
      <p:cViewPr varScale="1">
        <p:scale>
          <a:sx n="67" d="100"/>
          <a:sy n="67" d="100"/>
        </p:scale>
        <p:origin x="1530" y="48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06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September </a:t>
            </a:r>
            <a:r>
              <a:rPr lang="en-US" sz="1200" dirty="0" smtClean="0"/>
              <a:t>04, </a:t>
            </a:r>
            <a:r>
              <a:rPr lang="en-US" sz="1200" dirty="0"/>
              <a:t>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latin typeface="Courier New" pitchFamily="49" charset="0"/>
              </a:rPr>
              <a:t>// Hello World program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b="1" dirty="0">
              <a:latin typeface="Courier New" pitchFamily="49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latin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b="1" dirty="0">
              <a:latin typeface="Courier New" pitchFamily="49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main() {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b="1" dirty="0">
              <a:latin typeface="Courier New" pitchFamily="49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"Hello World\n";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b="1" dirty="0">
              <a:latin typeface="Courier New" pitchFamily="49" charset="0"/>
            </a:endParaRP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latin typeface="Courier New" pitchFamily="49" charset="0"/>
              </a:rPr>
              <a:t>	return 0;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>
                <a:latin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39542" y="1371605"/>
            <a:ext cx="2378075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bg2"/>
                </a:solidFill>
                <a:latin typeface="Helvetica" pitchFamily="34" charset="0"/>
              </a:rPr>
              <a:t>comment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4996542" y="1600205"/>
            <a:ext cx="1066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63342" y="2209805"/>
            <a:ext cx="3048000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chemeClr val="bg2"/>
                </a:solidFill>
                <a:latin typeface="Helvetica" pitchFamily="34" charset="0"/>
              </a:rPr>
              <a:t>Allows access to an I/O library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4691742" y="2514605"/>
            <a:ext cx="1371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33267" y="4038605"/>
            <a:ext cx="2378075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chemeClr val="bg2"/>
                </a:solidFill>
                <a:latin typeface="Helvetica" pitchFamily="34" charset="0"/>
              </a:rPr>
              <a:t>output (print) a string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5377542" y="4310753"/>
            <a:ext cx="1279525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072742" y="5257805"/>
            <a:ext cx="3429000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chemeClr val="bg2"/>
                </a:solidFill>
                <a:latin typeface="Helvetica" pitchFamily="34" charset="0"/>
              </a:rPr>
              <a:t>Program returns a status code (0 means OK)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2786742" y="5181605"/>
            <a:ext cx="21336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539342" y="3124205"/>
            <a:ext cx="4267200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chemeClr val="bg2"/>
                </a:solidFill>
                <a:latin typeface="Helvetica" pitchFamily="34" charset="0"/>
              </a:rPr>
              <a:t>Starts definition of special function main()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2939142" y="3352805"/>
            <a:ext cx="15240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Program: Printing a Line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      // C++ </a:t>
            </a:r>
            <a:r>
              <a:rPr lang="en-US" sz="2000" dirty="0" err="1"/>
              <a:t>Prgram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      // Printing a line with multiple statements.</a:t>
            </a:r>
          </a:p>
          <a:p>
            <a:pPr marL="0" indent="0">
              <a:buNone/>
            </a:pPr>
            <a:r>
              <a:rPr lang="en-US" sz="2000" dirty="0"/>
              <a:t>3      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4      </a:t>
            </a:r>
          </a:p>
          <a:p>
            <a:pPr marL="0" indent="0">
              <a:buNone/>
            </a:pPr>
            <a:r>
              <a:rPr lang="en-US" sz="2000" dirty="0"/>
              <a:t>5      // function main begins program execution</a:t>
            </a:r>
          </a:p>
          <a:p>
            <a:pPr marL="0" indent="0">
              <a:buNone/>
            </a:pPr>
            <a:r>
              <a:rPr lang="en-US" sz="2000" dirty="0"/>
              <a:t>6      </a:t>
            </a: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7      {</a:t>
            </a:r>
          </a:p>
          <a:p>
            <a:pPr marL="0" indent="0">
              <a:buNone/>
            </a:pPr>
            <a:r>
              <a:rPr lang="en-US" sz="2000" dirty="0"/>
              <a:t>8        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r>
              <a:rPr lang="en-US" sz="2000" dirty="0"/>
              <a:t> &lt;&lt; "Welcome "; </a:t>
            </a:r>
          </a:p>
          <a:p>
            <a:pPr marL="0" indent="0">
              <a:buNone/>
            </a:pPr>
            <a:r>
              <a:rPr lang="en-US" sz="2000" dirty="0"/>
              <a:t>9        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r>
              <a:rPr lang="en-US" sz="2000" dirty="0"/>
              <a:t> &lt;&lt; "to C++!\n";</a:t>
            </a:r>
          </a:p>
          <a:p>
            <a:pPr marL="0" indent="0">
              <a:buNone/>
            </a:pPr>
            <a:r>
              <a:rPr lang="en-US" sz="2000" dirty="0"/>
              <a:t>10    </a:t>
            </a:r>
          </a:p>
          <a:p>
            <a:pPr marL="0" indent="0">
              <a:buNone/>
            </a:pPr>
            <a:r>
              <a:rPr lang="en-US" sz="2000" dirty="0"/>
              <a:t>11       return 0;   // indicate that program ended successfully</a:t>
            </a:r>
          </a:p>
          <a:p>
            <a:pPr marL="0" indent="0">
              <a:buNone/>
            </a:pPr>
            <a:r>
              <a:rPr lang="en-US" sz="2000" dirty="0"/>
              <a:t>12</a:t>
            </a:r>
          </a:p>
          <a:p>
            <a:pPr marL="0" indent="0">
              <a:buNone/>
            </a:pPr>
            <a:r>
              <a:rPr lang="en-US" sz="2000" dirty="0"/>
              <a:t>13 	} // end function main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653643" y="3450774"/>
            <a:ext cx="4163792" cy="986360"/>
            <a:chOff x="3837208" y="2667000"/>
            <a:chExt cx="4163792" cy="98636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334000" y="2667000"/>
              <a:ext cx="2667000" cy="8350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 stream insertion statements produce one line of output.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3837208" y="2819400"/>
              <a:ext cx="1496792" cy="511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837208" y="2819400"/>
              <a:ext cx="1496792" cy="833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67793" y="6226631"/>
            <a:ext cx="7010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2880" bIns="182880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b="1">
                <a:latin typeface="Courier New" pitchFamily="49" charset="0"/>
                <a:cs typeface="Times New Roman" pitchFamily="18" charset="0"/>
              </a:rPr>
              <a:t>Welcome to C++!</a:t>
            </a:r>
            <a:r>
              <a:rPr lang="en-US" sz="2000" b="1">
                <a:latin typeface="Courier New" pitchFamily="49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3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Program: Printing a text in multiple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198632"/>
            <a:ext cx="8323551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      </a:t>
            </a:r>
            <a:r>
              <a:rPr lang="en-US" sz="1800" dirty="0">
                <a:solidFill>
                  <a:srgbClr val="92D050"/>
                </a:solidFill>
              </a:rPr>
              <a:t>// C++ Program</a:t>
            </a:r>
          </a:p>
          <a:p>
            <a:pPr marL="0" indent="0">
              <a:buNone/>
            </a:pPr>
            <a:r>
              <a:rPr lang="en-US" sz="1800" dirty="0"/>
              <a:t>2      </a:t>
            </a:r>
            <a:r>
              <a:rPr lang="en-US" sz="1800" dirty="0">
                <a:solidFill>
                  <a:srgbClr val="92D050"/>
                </a:solidFill>
              </a:rPr>
              <a:t>// Printing multiple lines with a single statement</a:t>
            </a:r>
          </a:p>
          <a:p>
            <a:pPr marL="0" indent="0">
              <a:buNone/>
            </a:pPr>
            <a:r>
              <a:rPr lang="en-US" sz="1800" dirty="0"/>
              <a:t>3      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4      </a:t>
            </a:r>
          </a:p>
          <a:p>
            <a:pPr marL="0" indent="0">
              <a:buNone/>
            </a:pPr>
            <a:r>
              <a:rPr lang="en-US" sz="1800" dirty="0"/>
              <a:t>5      </a:t>
            </a:r>
            <a:r>
              <a:rPr lang="en-US" sz="1800" dirty="0">
                <a:solidFill>
                  <a:srgbClr val="92D050"/>
                </a:solidFill>
              </a:rPr>
              <a:t>// function main begins program execution</a:t>
            </a:r>
          </a:p>
          <a:p>
            <a:pPr marL="0" indent="0">
              <a:buNone/>
            </a:pPr>
            <a:r>
              <a:rPr lang="en-US" sz="1800" dirty="0"/>
              <a:t>6      </a:t>
            </a: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7      {</a:t>
            </a:r>
          </a:p>
          <a:p>
            <a:pPr marL="0" indent="0">
              <a:buNone/>
            </a:pPr>
            <a:r>
              <a:rPr lang="en-US" sz="1800" dirty="0"/>
              <a:t>8        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cout</a:t>
            </a:r>
            <a:r>
              <a:rPr lang="en-US" sz="1800" dirty="0"/>
              <a:t> &lt;&lt; "Welcome\</a:t>
            </a:r>
            <a:r>
              <a:rPr lang="en-US" sz="1800" dirty="0" err="1"/>
              <a:t>nto</a:t>
            </a:r>
            <a:r>
              <a:rPr lang="en-US" sz="1800" dirty="0"/>
              <a:t>\n\</a:t>
            </a:r>
            <a:r>
              <a:rPr lang="en-US" sz="1800" dirty="0" err="1"/>
              <a:t>nC</a:t>
            </a:r>
            <a:r>
              <a:rPr lang="en-US" sz="1800" dirty="0"/>
              <a:t>++!\n";</a:t>
            </a:r>
          </a:p>
          <a:p>
            <a:pPr marL="0" indent="0">
              <a:buNone/>
            </a:pPr>
            <a:r>
              <a:rPr lang="en-US" sz="1800" dirty="0"/>
              <a:t>9      </a:t>
            </a:r>
          </a:p>
          <a:p>
            <a:pPr marL="0" indent="0">
              <a:buNone/>
            </a:pPr>
            <a:r>
              <a:rPr lang="en-US" sz="1800" dirty="0"/>
              <a:t>10       return 0;   </a:t>
            </a:r>
            <a:r>
              <a:rPr lang="en-US" sz="1800" dirty="0">
                <a:solidFill>
                  <a:srgbClr val="92D050"/>
                </a:solidFill>
              </a:rPr>
              <a:t>// indicate that program ended successfully</a:t>
            </a:r>
          </a:p>
          <a:p>
            <a:pPr marL="0" indent="0">
              <a:buNone/>
            </a:pPr>
            <a:r>
              <a:rPr lang="en-US" sz="1800" dirty="0"/>
              <a:t>11    </a:t>
            </a:r>
          </a:p>
          <a:p>
            <a:pPr marL="0" indent="0">
              <a:buNone/>
            </a:pPr>
            <a:r>
              <a:rPr lang="en-US" sz="1800" dirty="0"/>
              <a:t>12    } </a:t>
            </a:r>
            <a:r>
              <a:rPr lang="en-US" sz="1800" dirty="0">
                <a:solidFill>
                  <a:srgbClr val="92D050"/>
                </a:solidFill>
              </a:rPr>
              <a:t>// end function main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61757" y="2955470"/>
            <a:ext cx="4223661" cy="859198"/>
            <a:chOff x="4718957" y="3118757"/>
            <a:chExt cx="4223661" cy="85919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325007" y="3118757"/>
              <a:ext cx="2617611" cy="5368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newline characters to print on multiple lines.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718957" y="3257302"/>
              <a:ext cx="1606050" cy="720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143500" y="3257302"/>
              <a:ext cx="1181506" cy="720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5470071" y="3257302"/>
              <a:ext cx="854936" cy="720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188529" y="3257302"/>
              <a:ext cx="136478" cy="720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367793" y="5415642"/>
            <a:ext cx="7010400" cy="1409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2880" bIns="182880"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Welcome</a:t>
            </a:r>
            <a:endParaRPr lang="en-US" sz="1600" b="1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</a:t>
            </a:r>
            <a:endParaRPr lang="en-US" sz="1600" b="1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600" b="1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b="1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C++!</a:t>
            </a:r>
            <a:r>
              <a:rPr lang="en-US" sz="1600" b="1">
                <a:latin typeface="Courier New" pitchFamily="49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0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11199" y="1279525"/>
          <a:ext cx="8323569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3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9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dirty="0">
                          <a:effectLst/>
                        </a:rPr>
                        <a:t>\n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b="1" dirty="0">
                          <a:effectLst/>
                        </a:rPr>
                        <a:t>Newline.</a:t>
                      </a:r>
                      <a:r>
                        <a:rPr lang="en-US" sz="2400" dirty="0">
                          <a:effectLst/>
                        </a:rPr>
                        <a:t> Position the screen cursor to the beginning of the next line.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dirty="0">
                          <a:effectLst/>
                        </a:rPr>
                        <a:t>\t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b="1" dirty="0">
                          <a:effectLst/>
                        </a:rPr>
                        <a:t>Horizontal tab.</a:t>
                      </a:r>
                      <a:r>
                        <a:rPr lang="en-US" sz="2400" dirty="0">
                          <a:effectLst/>
                        </a:rPr>
                        <a:t> Move the screen cursor to the next tab stop (8-spaces).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dirty="0">
                          <a:effectLst/>
                        </a:rPr>
                        <a:t>\r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b="1" dirty="0">
                          <a:effectLst/>
                        </a:rPr>
                        <a:t>Carriage return.</a:t>
                      </a:r>
                      <a:r>
                        <a:rPr lang="en-US" sz="2400" dirty="0">
                          <a:effectLst/>
                        </a:rPr>
                        <a:t> Position the screen cursor to the beginning of the current line; do not advance to the next line.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dirty="0">
                          <a:effectLst/>
                        </a:rPr>
                        <a:t>\a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b="1" dirty="0">
                          <a:effectLst/>
                        </a:rPr>
                        <a:t>Alert. </a:t>
                      </a:r>
                      <a:r>
                        <a:rPr lang="en-US" sz="2400" dirty="0">
                          <a:effectLst/>
                        </a:rPr>
                        <a:t>Sound the system bell.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dirty="0">
                          <a:effectLst/>
                        </a:rPr>
                        <a:t>\\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b="1" dirty="0">
                          <a:effectLst/>
                        </a:rPr>
                        <a:t>Backslash.</a:t>
                      </a:r>
                      <a:r>
                        <a:rPr lang="en-US" sz="2400" dirty="0">
                          <a:effectLst/>
                        </a:rPr>
                        <a:t> Used to print a backslash character.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dirty="0">
                          <a:effectLst/>
                        </a:rPr>
                        <a:t>\"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2400" b="1" dirty="0">
                          <a:effectLst/>
                        </a:rPr>
                        <a:t>Double quote.</a:t>
                      </a:r>
                      <a:r>
                        <a:rPr lang="en-US" sz="2400" dirty="0">
                          <a:effectLst/>
                        </a:rPr>
                        <a:t> Used to print a double quote character.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2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Comments appear in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in Visual C++.</a:t>
            </a:r>
          </a:p>
          <a:p>
            <a:pPr algn="just"/>
            <a:r>
              <a:rPr lang="en-US" dirty="0"/>
              <a:t>Comments are explanatory notes; they are ignored by the compiler.</a:t>
            </a:r>
          </a:p>
          <a:p>
            <a:pPr algn="just"/>
            <a:r>
              <a:rPr lang="en-US" dirty="0"/>
              <a:t>There are two ways to include comments in a program: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A double slash marks the start of a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//single line comment</a:t>
            </a: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/*</a:t>
            </a:r>
            <a:r>
              <a:rPr lang="en-US" dirty="0">
                <a:solidFill>
                  <a:srgbClr val="00B050"/>
                </a:solidFill>
              </a:rPr>
              <a:t> A slash followed by an asterisk marks the start of 	a multiple line comment. It ends with an asterisk 	followed by a slash. </a:t>
            </a:r>
            <a:r>
              <a:rPr lang="en-US" b="1" dirty="0">
                <a:solidFill>
                  <a:srgbClr val="00B050"/>
                </a:solidFill>
              </a:rPr>
              <a:t>*/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2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Comments contain text that is not converted to machine language (it's just there for humans).</a:t>
            </a:r>
          </a:p>
          <a:p>
            <a:pPr algn="just"/>
            <a:r>
              <a:rPr lang="en-US" dirty="0"/>
              <a:t>Everything after  "//" is ignored by the compiler.</a:t>
            </a:r>
          </a:p>
          <a:p>
            <a:pPr algn="just"/>
            <a:r>
              <a:rPr lang="en-US" dirty="0"/>
              <a:t>Everything between "/*" and "*/" is ignored.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Document programs</a:t>
            </a:r>
          </a:p>
          <a:p>
            <a:pPr algn="just"/>
            <a:r>
              <a:rPr lang="en-US" dirty="0"/>
              <a:t>Improve program readability</a:t>
            </a:r>
          </a:p>
          <a:p>
            <a:pPr algn="just"/>
            <a:r>
              <a:rPr lang="en-US" dirty="0"/>
              <a:t>Ignored by compiler</a:t>
            </a:r>
          </a:p>
          <a:p>
            <a:pPr algn="just"/>
            <a:r>
              <a:rPr lang="en-US" dirty="0"/>
              <a:t>Single-line comment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7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adding 2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Peter: Hey Frank, I just learned how to add two numbers together.</a:t>
            </a:r>
          </a:p>
          <a:p>
            <a:pPr marL="0" indent="0">
              <a:buNone/>
            </a:pPr>
            <a:r>
              <a:rPr lang="en-US" sz="2000" dirty="0"/>
              <a:t>Frank: Cool!</a:t>
            </a:r>
          </a:p>
          <a:p>
            <a:pPr marL="0" indent="0">
              <a:buNone/>
            </a:pPr>
            <a:r>
              <a:rPr lang="en-US" sz="2000" dirty="0"/>
              <a:t>Peter : Give me the first number.</a:t>
            </a:r>
          </a:p>
          <a:p>
            <a:pPr marL="0" indent="0">
              <a:buNone/>
            </a:pPr>
            <a:r>
              <a:rPr lang="en-US" sz="2000" dirty="0"/>
              <a:t>Frank: 2.</a:t>
            </a:r>
          </a:p>
          <a:p>
            <a:pPr marL="0" indent="0">
              <a:buNone/>
            </a:pPr>
            <a:r>
              <a:rPr lang="en-US" sz="2000" dirty="0"/>
              <a:t>Peter : Ok, and give me the second number.</a:t>
            </a:r>
          </a:p>
          <a:p>
            <a:pPr marL="0" indent="0">
              <a:buNone/>
            </a:pPr>
            <a:r>
              <a:rPr lang="en-US" sz="2000" dirty="0"/>
              <a:t>Frank: 5.</a:t>
            </a:r>
          </a:p>
          <a:p>
            <a:pPr marL="0" indent="0">
              <a:buNone/>
            </a:pPr>
            <a:r>
              <a:rPr lang="en-US" sz="2000" dirty="0"/>
              <a:t>Peter : Ok, here's the answer: 2 + 5 = 7.</a:t>
            </a:r>
          </a:p>
          <a:p>
            <a:pPr marL="0" indent="0">
              <a:buNone/>
            </a:pPr>
            <a:r>
              <a:rPr lang="en-US" sz="2000" dirty="0"/>
              <a:t>Frank: Wow! You are amazing!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zh-CN" sz="2000" b="1" dirty="0"/>
              <a:t>after Frank says “2”, Peter has to keep this number in his mind.</a:t>
            </a:r>
          </a:p>
          <a:p>
            <a:pPr marL="0" indent="0">
              <a:buNone/>
            </a:pPr>
            <a:r>
              <a:rPr lang="en-US" altLang="zh-CN" sz="2000" b="1" dirty="0"/>
              <a:t>after Frank says “5”, Peter also needs  to keep this number in his mind.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62200" y="5914571"/>
            <a:ext cx="33813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/>
              <a:buNone/>
            </a:pPr>
            <a:r>
              <a:rPr lang="en-US" altLang="zh-CN" sz="2000" b="1"/>
              <a:t>2</a:t>
            </a:r>
            <a:endParaRPr lang="en-US" altLang="en-US" sz="2000" b="1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410200" y="5914571"/>
            <a:ext cx="33813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/>
              <a:buNone/>
            </a:pPr>
            <a:r>
              <a:rPr lang="en-US" altLang="zh-CN" sz="2000" b="1"/>
              <a:t>5</a:t>
            </a:r>
            <a:endParaRPr lang="en-US" altLang="en-US" sz="2000" b="1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924800" y="5930900"/>
            <a:ext cx="33813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/>
              <a:buNone/>
            </a:pPr>
            <a:r>
              <a:rPr lang="en-US" altLang="zh-CN" sz="2000" b="1"/>
              <a:t>7</a:t>
            </a:r>
            <a:endParaRPr lang="en-US" altLang="en-US" sz="2000" b="1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93725" y="5925684"/>
            <a:ext cx="181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/>
              <a:buNone/>
            </a:pPr>
            <a:r>
              <a:rPr lang="en-US" altLang="zh-CN" sz="2000" b="1" dirty="0"/>
              <a:t>First number:</a:t>
            </a:r>
            <a:endParaRPr lang="en-US" altLang="en-US" sz="2000" b="1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76600" y="5914571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/>
              <a:buNone/>
            </a:pPr>
            <a:r>
              <a:rPr lang="en-US" altLang="zh-CN" sz="2000" b="1"/>
              <a:t>Second number:</a:t>
            </a:r>
            <a:endParaRPr lang="en-US" altLang="en-US" sz="2000" b="1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010400" y="5974896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Monotype Sorts"/>
              <a:buNone/>
            </a:pPr>
            <a:r>
              <a:rPr lang="en-US" altLang="zh-CN" sz="2000" b="1"/>
              <a:t>Sum:</a:t>
            </a:r>
            <a:endParaRPr lang="en-US" altLang="en-US" sz="2000" b="1"/>
          </a:p>
        </p:txBody>
      </p:sp>
      <p:sp>
        <p:nvSpPr>
          <p:cNvPr id="13" name="Oval Callout 12"/>
          <p:cNvSpPr/>
          <p:nvPr/>
        </p:nvSpPr>
        <p:spPr>
          <a:xfrm>
            <a:off x="5935717" y="2869325"/>
            <a:ext cx="2987566" cy="1809234"/>
          </a:xfrm>
          <a:prstGeom prst="wedgeEllipseCallout">
            <a:avLst>
              <a:gd name="adj1" fmla="val 14784"/>
              <a:gd name="adj2" fmla="val 1159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Ask computer to solve the same problem?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Problem: </a:t>
            </a:r>
            <a:r>
              <a:rPr lang="en-US" b="1" dirty="0">
                <a:solidFill>
                  <a:schemeClr val="tx1"/>
                </a:solidFill>
              </a:rPr>
              <a:t>Add two Numbers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Programmer: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Corresponding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251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first, second, sum;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"Peter: Hey Frank, I just learned how to add”</a:t>
            </a:r>
          </a:p>
          <a:p>
            <a:pPr marL="0" indent="0">
              <a:buNone/>
            </a:pPr>
            <a:r>
              <a:rPr lang="en-US" dirty="0"/>
              <a:t>		&lt;&lt; “ two  numbers together."&lt;&lt;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"Frank: Cool!"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"Peter: Give me the first number."&lt;&lt;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"Frank: 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first;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"Peter: Give me the second number."&lt;&lt;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"Frank: 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second;</a:t>
            </a:r>
          </a:p>
          <a:p>
            <a:pPr marL="0" indent="0">
              <a:buNone/>
            </a:pPr>
            <a:r>
              <a:rPr lang="en-US" dirty="0"/>
              <a:t>	sum = first + second;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"Peter: OK, here is the answer:";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sum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"Frank: Wow! You are amazing!"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0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Identifiers appear in </a:t>
            </a:r>
            <a:r>
              <a:rPr lang="en-US" b="1" dirty="0"/>
              <a:t>black </a:t>
            </a:r>
            <a:r>
              <a:rPr lang="en-US" dirty="0"/>
              <a:t>in Visual C++.</a:t>
            </a:r>
          </a:p>
          <a:p>
            <a:pPr algn="just"/>
            <a:r>
              <a:rPr lang="en-US" dirty="0"/>
              <a:t>An </a:t>
            </a:r>
            <a:r>
              <a:rPr lang="en-US" b="1" dirty="0"/>
              <a:t>identifier</a:t>
            </a:r>
            <a:r>
              <a:rPr lang="en-US" dirty="0"/>
              <a:t> is a name for a variable, constant, function, etc. </a:t>
            </a:r>
          </a:p>
          <a:p>
            <a:pPr algn="just"/>
            <a:r>
              <a:rPr lang="en-US" dirty="0"/>
              <a:t>It consists of a letter followed by any </a:t>
            </a:r>
            <a:r>
              <a:rPr lang="en-US" b="1" dirty="0"/>
              <a:t>sequence of letters</a:t>
            </a:r>
            <a:r>
              <a:rPr lang="en-US" dirty="0"/>
              <a:t>, </a:t>
            </a:r>
            <a:r>
              <a:rPr lang="en-US" b="1" dirty="0"/>
              <a:t>digits</a:t>
            </a:r>
            <a:r>
              <a:rPr lang="en-US" dirty="0"/>
              <a:t>, and </a:t>
            </a:r>
            <a:r>
              <a:rPr lang="en-US" b="1" dirty="0"/>
              <a:t>underscores</a:t>
            </a:r>
          </a:p>
          <a:p>
            <a:pPr algn="just"/>
            <a:r>
              <a:rPr lang="en-US" dirty="0"/>
              <a:t>Must Begin with a </a:t>
            </a:r>
            <a:r>
              <a:rPr lang="en-US" b="1" dirty="0"/>
              <a:t>Letter </a:t>
            </a:r>
            <a:r>
              <a:rPr lang="en-US" dirty="0"/>
              <a:t>Or</a:t>
            </a:r>
            <a:r>
              <a:rPr lang="en-US" b="1" dirty="0"/>
              <a:t> Underscore</a:t>
            </a:r>
          </a:p>
          <a:p>
            <a:pPr algn="just"/>
            <a:r>
              <a:rPr lang="en-US" dirty="0"/>
              <a:t>Examples of valid identifiers: </a:t>
            </a:r>
            <a:r>
              <a:rPr lang="en-US" dirty="0" err="1"/>
              <a:t>First_name</a:t>
            </a:r>
            <a:r>
              <a:rPr lang="en-US" dirty="0"/>
              <a:t>, age,  y2000,  y2k</a:t>
            </a:r>
          </a:p>
          <a:p>
            <a:pPr algn="just"/>
            <a:r>
              <a:rPr lang="en-US" dirty="0"/>
              <a:t>Examples of </a:t>
            </a:r>
            <a:r>
              <a:rPr lang="en-US" b="1" dirty="0"/>
              <a:t>invalid identifiers</a:t>
            </a:r>
            <a:r>
              <a:rPr lang="en-US" dirty="0"/>
              <a:t>: 2000y</a:t>
            </a:r>
          </a:p>
          <a:p>
            <a:pPr algn="just"/>
            <a:r>
              <a:rPr lang="en-US" dirty="0"/>
              <a:t>Identifiers cannot have special characters in them. For example:  X=Y, J-20, ~Ricky, *Michael  are invalid identifiers</a:t>
            </a:r>
          </a:p>
          <a:p>
            <a:pPr algn="just"/>
            <a:r>
              <a:rPr lang="en-US" dirty="0"/>
              <a:t>Identifiers are case-sensitive.  For example:  Hello, hello, WHOAMI, </a:t>
            </a:r>
            <a:r>
              <a:rPr lang="en-US" dirty="0" err="1"/>
              <a:t>WhoAmI</a:t>
            </a:r>
            <a:r>
              <a:rPr lang="en-US" dirty="0"/>
              <a:t>, </a:t>
            </a:r>
            <a:r>
              <a:rPr lang="en-US" dirty="0" err="1"/>
              <a:t>whoami</a:t>
            </a:r>
            <a:r>
              <a:rPr lang="en-US" dirty="0"/>
              <a:t> are unique identifiers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4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Variable names</a:t>
            </a:r>
          </a:p>
          <a:p>
            <a:pPr algn="just"/>
            <a:r>
              <a:rPr lang="en-US" dirty="0"/>
              <a:t>Correspond to </a:t>
            </a:r>
            <a:r>
              <a:rPr lang="en-US" b="1" dirty="0"/>
              <a:t>actual locations </a:t>
            </a:r>
            <a:r>
              <a:rPr lang="en-US" dirty="0"/>
              <a:t>in computer's memory</a:t>
            </a:r>
          </a:p>
          <a:p>
            <a:pPr algn="just"/>
            <a:r>
              <a:rPr lang="en-US" dirty="0"/>
              <a:t>Every variable has </a:t>
            </a:r>
            <a:r>
              <a:rPr lang="en-US" b="1" dirty="0"/>
              <a:t>name, type, size </a:t>
            </a:r>
            <a:r>
              <a:rPr lang="en-US" dirty="0"/>
              <a:t>and </a:t>
            </a:r>
            <a:r>
              <a:rPr lang="en-US" b="1" dirty="0"/>
              <a:t>value</a:t>
            </a:r>
          </a:p>
          <a:p>
            <a:pPr algn="just"/>
            <a:r>
              <a:rPr lang="en-US" dirty="0"/>
              <a:t>When new value placed into variable, </a:t>
            </a:r>
            <a:r>
              <a:rPr lang="en-US" b="1" dirty="0"/>
              <a:t>overwrites </a:t>
            </a:r>
            <a:r>
              <a:rPr lang="en-US" dirty="0"/>
              <a:t>previous value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 &gt;&gt; integer1;</a:t>
            </a:r>
          </a:p>
          <a:p>
            <a:pPr algn="just"/>
            <a:r>
              <a:rPr lang="en-US" dirty="0"/>
              <a:t>Assume user entered 45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 &gt;&gt; integer2;</a:t>
            </a:r>
          </a:p>
          <a:p>
            <a:pPr algn="just"/>
            <a:r>
              <a:rPr lang="en-US" dirty="0"/>
              <a:t>Assume user entered 72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sum = integer1 + integer2;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457695" y="2930293"/>
            <a:ext cx="1574800" cy="1258887"/>
            <a:chOff x="6629400" y="5167313"/>
            <a:chExt cx="1574800" cy="1258887"/>
          </a:xfrm>
        </p:grpSpPr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6629400" y="5167313"/>
              <a:ext cx="1574800" cy="12588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8" name="Group 22"/>
            <p:cNvGrpSpPr>
              <a:grpSpLocks/>
            </p:cNvGrpSpPr>
            <p:nvPr/>
          </p:nvGrpSpPr>
          <p:grpSpPr bwMode="auto">
            <a:xfrm>
              <a:off x="6686550" y="5270500"/>
              <a:ext cx="1460500" cy="257175"/>
              <a:chOff x="880" y="1488"/>
              <a:chExt cx="1233" cy="190"/>
            </a:xfrm>
          </p:grpSpPr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1737" y="1488"/>
                <a:ext cx="376" cy="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1237" y="1499"/>
                <a:ext cx="39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880" y="1497"/>
                <a:ext cx="8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integer1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20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45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Group 27"/>
            <p:cNvGrpSpPr>
              <a:grpSpLocks/>
            </p:cNvGrpSpPr>
            <p:nvPr/>
          </p:nvGrpSpPr>
          <p:grpSpPr bwMode="auto">
            <a:xfrm>
              <a:off x="6686550" y="5659438"/>
              <a:ext cx="1460500" cy="257175"/>
              <a:chOff x="880" y="1488"/>
              <a:chExt cx="1233" cy="191"/>
            </a:xfrm>
          </p:grpSpPr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1737" y="1488"/>
                <a:ext cx="376" cy="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1237" y="1499"/>
                <a:ext cx="39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880" y="1499"/>
                <a:ext cx="826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integer2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Group 32"/>
            <p:cNvGrpSpPr>
              <a:grpSpLocks/>
            </p:cNvGrpSpPr>
            <p:nvPr/>
          </p:nvGrpSpPr>
          <p:grpSpPr bwMode="auto">
            <a:xfrm>
              <a:off x="7108826" y="6061075"/>
              <a:ext cx="1038332" cy="258763"/>
              <a:chOff x="3813" y="3514"/>
              <a:chExt cx="876" cy="191"/>
            </a:xfrm>
          </p:grpSpPr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4313" y="3514"/>
                <a:ext cx="376" cy="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3813" y="3525"/>
                <a:ext cx="39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3888" y="3525"/>
                <a:ext cx="32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sum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400" y="3514"/>
                <a:ext cx="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5965368" y="4225701"/>
            <a:ext cx="1574800" cy="1258887"/>
            <a:chOff x="6629400" y="5167313"/>
            <a:chExt cx="1574800" cy="1258887"/>
          </a:xfrm>
        </p:grpSpPr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6629400" y="5167313"/>
              <a:ext cx="1574800" cy="12588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6" name="Group 22"/>
            <p:cNvGrpSpPr>
              <a:grpSpLocks/>
            </p:cNvGrpSpPr>
            <p:nvPr/>
          </p:nvGrpSpPr>
          <p:grpSpPr bwMode="auto">
            <a:xfrm>
              <a:off x="6686550" y="5270500"/>
              <a:ext cx="1460500" cy="257175"/>
              <a:chOff x="880" y="1488"/>
              <a:chExt cx="1233" cy="190"/>
            </a:xfrm>
          </p:grpSpPr>
          <p:sp>
            <p:nvSpPr>
              <p:cNvPr id="87" name="Rectangle 23"/>
              <p:cNvSpPr>
                <a:spLocks noChangeArrowheads="1"/>
              </p:cNvSpPr>
              <p:nvPr/>
            </p:nvSpPr>
            <p:spPr bwMode="auto">
              <a:xfrm>
                <a:off x="1737" y="1488"/>
                <a:ext cx="376" cy="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1237" y="1499"/>
                <a:ext cx="39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9" name="Rectangle 25"/>
              <p:cNvSpPr>
                <a:spLocks noChangeArrowheads="1"/>
              </p:cNvSpPr>
              <p:nvPr/>
            </p:nvSpPr>
            <p:spPr bwMode="auto">
              <a:xfrm>
                <a:off x="880" y="1497"/>
                <a:ext cx="8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integer1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26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20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45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Group 27"/>
            <p:cNvGrpSpPr>
              <a:grpSpLocks/>
            </p:cNvGrpSpPr>
            <p:nvPr/>
          </p:nvGrpSpPr>
          <p:grpSpPr bwMode="auto">
            <a:xfrm>
              <a:off x="6686550" y="5659438"/>
              <a:ext cx="1460500" cy="257175"/>
              <a:chOff x="880" y="1488"/>
              <a:chExt cx="1233" cy="191"/>
            </a:xfrm>
          </p:grpSpPr>
          <p:sp>
            <p:nvSpPr>
              <p:cNvPr id="83" name="Rectangle 28"/>
              <p:cNvSpPr>
                <a:spLocks noChangeArrowheads="1"/>
              </p:cNvSpPr>
              <p:nvPr/>
            </p:nvSpPr>
            <p:spPr bwMode="auto">
              <a:xfrm>
                <a:off x="1737" y="1488"/>
                <a:ext cx="376" cy="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4" name="Rectangle 29"/>
              <p:cNvSpPr>
                <a:spLocks noChangeArrowheads="1"/>
              </p:cNvSpPr>
              <p:nvPr/>
            </p:nvSpPr>
            <p:spPr bwMode="auto">
              <a:xfrm>
                <a:off x="1237" y="1499"/>
                <a:ext cx="39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" name="Rectangle 30"/>
              <p:cNvSpPr>
                <a:spLocks noChangeArrowheads="1"/>
              </p:cNvSpPr>
              <p:nvPr/>
            </p:nvSpPr>
            <p:spPr bwMode="auto">
              <a:xfrm>
                <a:off x="880" y="1499"/>
                <a:ext cx="826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integer2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31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20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72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32"/>
            <p:cNvGrpSpPr>
              <a:grpSpLocks/>
            </p:cNvGrpSpPr>
            <p:nvPr/>
          </p:nvGrpSpPr>
          <p:grpSpPr bwMode="auto">
            <a:xfrm>
              <a:off x="7108826" y="6061075"/>
              <a:ext cx="1038332" cy="258763"/>
              <a:chOff x="3813" y="3514"/>
              <a:chExt cx="876" cy="191"/>
            </a:xfrm>
          </p:grpSpPr>
          <p:sp>
            <p:nvSpPr>
              <p:cNvPr id="79" name="Rectangle 33"/>
              <p:cNvSpPr>
                <a:spLocks noChangeArrowheads="1"/>
              </p:cNvSpPr>
              <p:nvPr/>
            </p:nvSpPr>
            <p:spPr bwMode="auto">
              <a:xfrm>
                <a:off x="4313" y="3514"/>
                <a:ext cx="376" cy="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" name="Rectangle 34"/>
              <p:cNvSpPr>
                <a:spLocks noChangeArrowheads="1"/>
              </p:cNvSpPr>
              <p:nvPr/>
            </p:nvSpPr>
            <p:spPr bwMode="auto">
              <a:xfrm>
                <a:off x="3813" y="3525"/>
                <a:ext cx="39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1" name="Rectangle 35"/>
              <p:cNvSpPr>
                <a:spLocks noChangeArrowheads="1"/>
              </p:cNvSpPr>
              <p:nvPr/>
            </p:nvSpPr>
            <p:spPr bwMode="auto">
              <a:xfrm>
                <a:off x="3888" y="3525"/>
                <a:ext cx="32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sum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36"/>
              <p:cNvSpPr>
                <a:spLocks noChangeArrowheads="1"/>
              </p:cNvSpPr>
              <p:nvPr/>
            </p:nvSpPr>
            <p:spPr bwMode="auto">
              <a:xfrm>
                <a:off x="4400" y="3514"/>
                <a:ext cx="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7522029" y="5537436"/>
            <a:ext cx="1574800" cy="1258887"/>
            <a:chOff x="6629400" y="5167313"/>
            <a:chExt cx="1574800" cy="1258887"/>
          </a:xfrm>
        </p:grpSpPr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6629400" y="5167313"/>
              <a:ext cx="1574800" cy="12588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3" name="Group 22"/>
            <p:cNvGrpSpPr>
              <a:grpSpLocks/>
            </p:cNvGrpSpPr>
            <p:nvPr/>
          </p:nvGrpSpPr>
          <p:grpSpPr bwMode="auto">
            <a:xfrm>
              <a:off x="6686550" y="5270500"/>
              <a:ext cx="1460500" cy="257175"/>
              <a:chOff x="880" y="1488"/>
              <a:chExt cx="1233" cy="190"/>
            </a:xfrm>
          </p:grpSpPr>
          <p:sp>
            <p:nvSpPr>
              <p:cNvPr id="104" name="Rectangle 23"/>
              <p:cNvSpPr>
                <a:spLocks noChangeArrowheads="1"/>
              </p:cNvSpPr>
              <p:nvPr/>
            </p:nvSpPr>
            <p:spPr bwMode="auto">
              <a:xfrm>
                <a:off x="1737" y="1488"/>
                <a:ext cx="376" cy="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5" name="Rectangle 24"/>
              <p:cNvSpPr>
                <a:spLocks noChangeArrowheads="1"/>
              </p:cNvSpPr>
              <p:nvPr/>
            </p:nvSpPr>
            <p:spPr bwMode="auto">
              <a:xfrm>
                <a:off x="1237" y="1499"/>
                <a:ext cx="39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" name="Rectangle 25"/>
              <p:cNvSpPr>
                <a:spLocks noChangeArrowheads="1"/>
              </p:cNvSpPr>
              <p:nvPr/>
            </p:nvSpPr>
            <p:spPr bwMode="auto">
              <a:xfrm>
                <a:off x="880" y="1497"/>
                <a:ext cx="8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integer1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26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20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45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Group 27"/>
            <p:cNvGrpSpPr>
              <a:grpSpLocks/>
            </p:cNvGrpSpPr>
            <p:nvPr/>
          </p:nvGrpSpPr>
          <p:grpSpPr bwMode="auto">
            <a:xfrm>
              <a:off x="6686550" y="5659438"/>
              <a:ext cx="1460500" cy="257175"/>
              <a:chOff x="880" y="1488"/>
              <a:chExt cx="1233" cy="191"/>
            </a:xfrm>
          </p:grpSpPr>
          <p:sp>
            <p:nvSpPr>
              <p:cNvPr id="100" name="Rectangle 28"/>
              <p:cNvSpPr>
                <a:spLocks noChangeArrowheads="1"/>
              </p:cNvSpPr>
              <p:nvPr/>
            </p:nvSpPr>
            <p:spPr bwMode="auto">
              <a:xfrm>
                <a:off x="1737" y="1488"/>
                <a:ext cx="376" cy="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1237" y="1499"/>
                <a:ext cx="39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" name="Rectangle 30"/>
              <p:cNvSpPr>
                <a:spLocks noChangeArrowheads="1"/>
              </p:cNvSpPr>
              <p:nvPr/>
            </p:nvSpPr>
            <p:spPr bwMode="auto">
              <a:xfrm>
                <a:off x="880" y="1499"/>
                <a:ext cx="826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integer2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31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20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72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Group 32"/>
            <p:cNvGrpSpPr>
              <a:grpSpLocks/>
            </p:cNvGrpSpPr>
            <p:nvPr/>
          </p:nvGrpSpPr>
          <p:grpSpPr bwMode="auto">
            <a:xfrm>
              <a:off x="7108825" y="6061075"/>
              <a:ext cx="1062038" cy="258763"/>
              <a:chOff x="3813" y="3514"/>
              <a:chExt cx="896" cy="191"/>
            </a:xfrm>
          </p:grpSpPr>
          <p:sp>
            <p:nvSpPr>
              <p:cNvPr id="96" name="Rectangle 33"/>
              <p:cNvSpPr>
                <a:spLocks noChangeArrowheads="1"/>
              </p:cNvSpPr>
              <p:nvPr/>
            </p:nvSpPr>
            <p:spPr bwMode="auto">
              <a:xfrm>
                <a:off x="4313" y="3514"/>
                <a:ext cx="376" cy="1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7" name="Rectangle 34"/>
              <p:cNvSpPr>
                <a:spLocks noChangeArrowheads="1"/>
              </p:cNvSpPr>
              <p:nvPr/>
            </p:nvSpPr>
            <p:spPr bwMode="auto">
              <a:xfrm>
                <a:off x="3813" y="3525"/>
                <a:ext cx="39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8" name="Rectangle 35"/>
              <p:cNvSpPr>
                <a:spLocks noChangeArrowheads="1"/>
              </p:cNvSpPr>
              <p:nvPr/>
            </p:nvSpPr>
            <p:spPr bwMode="auto">
              <a:xfrm>
                <a:off x="3888" y="3525"/>
                <a:ext cx="32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sum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36"/>
              <p:cNvSpPr>
                <a:spLocks noChangeArrowheads="1"/>
              </p:cNvSpPr>
              <p:nvPr/>
            </p:nvSpPr>
            <p:spPr bwMode="auto">
              <a:xfrm>
                <a:off x="4400" y="3514"/>
                <a:ext cx="309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117</a:t>
                </a:r>
                <a:endParaRPr lang="en-US" alt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8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C++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533-E7C0-4494-9DC9-3F44FD5B228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7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21849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dirty="0"/>
              <a:t>Variables </a:t>
            </a:r>
          </a:p>
          <a:p>
            <a:pPr algn="just"/>
            <a:r>
              <a:rPr lang="en-US" dirty="0"/>
              <a:t>Location in memory where value can be stored</a:t>
            </a:r>
          </a:p>
          <a:p>
            <a:pPr algn="just"/>
            <a:r>
              <a:rPr lang="en-US" dirty="0"/>
              <a:t>Common data types</a:t>
            </a:r>
          </a:p>
          <a:p>
            <a:pPr algn="just"/>
            <a:r>
              <a:rPr lang="en-US" b="1" dirty="0" err="1"/>
              <a:t>int</a:t>
            </a:r>
            <a:r>
              <a:rPr lang="en-US" dirty="0"/>
              <a:t> - integer numbers like  34, 79, 23167…</a:t>
            </a:r>
          </a:p>
          <a:p>
            <a:pPr algn="just"/>
            <a:r>
              <a:rPr lang="en-US" b="1" dirty="0"/>
              <a:t>char</a:t>
            </a:r>
            <a:r>
              <a:rPr lang="en-US" dirty="0"/>
              <a:t> – characters, like ‘a’, ‘$’,…</a:t>
            </a:r>
          </a:p>
          <a:p>
            <a:pPr algn="just"/>
            <a:r>
              <a:rPr lang="en-US" b="1" dirty="0"/>
              <a:t>double</a:t>
            </a:r>
            <a:r>
              <a:rPr lang="en-US" dirty="0"/>
              <a:t> -floating point numbers like  3.1416, 5.675, … </a:t>
            </a:r>
          </a:p>
          <a:p>
            <a:pPr algn="just"/>
            <a:r>
              <a:rPr lang="en-US" dirty="0"/>
              <a:t>Declare variables with name and data type before use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integer1;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integer2;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sum;</a:t>
            </a:r>
          </a:p>
          <a:p>
            <a:pPr algn="just"/>
            <a:r>
              <a:rPr lang="en-US" dirty="0"/>
              <a:t>Can declare several variables of same type in one declaration</a:t>
            </a:r>
          </a:p>
          <a:p>
            <a:pPr lvl="1" algn="just"/>
            <a:r>
              <a:rPr lang="en-US" dirty="0"/>
              <a:t>Comma-separated list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err="1"/>
              <a:t>int</a:t>
            </a:r>
            <a:r>
              <a:rPr lang="en-US" b="1" dirty="0"/>
              <a:t> integer1, integer2, sum;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4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Variables</a:t>
            </a:r>
          </a:p>
          <a:p>
            <a:r>
              <a:rPr lang="en-US" dirty="0"/>
              <a:t>Variable names</a:t>
            </a:r>
          </a:p>
          <a:p>
            <a:r>
              <a:rPr lang="en-US" dirty="0"/>
              <a:t>Valid identifier</a:t>
            </a:r>
          </a:p>
          <a:p>
            <a:pPr lvl="1"/>
            <a:r>
              <a:rPr lang="en-US" dirty="0"/>
              <a:t>Series of characters (letters, digits, underscores)</a:t>
            </a:r>
          </a:p>
          <a:p>
            <a:pPr lvl="1"/>
            <a:r>
              <a:rPr lang="en-US" dirty="0"/>
              <a:t>Cannot begin with digit</a:t>
            </a:r>
          </a:p>
          <a:p>
            <a:pPr lvl="1"/>
            <a:r>
              <a:rPr lang="en-US" dirty="0"/>
              <a:t>Case sensitive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7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= (assignment operator)</a:t>
            </a:r>
          </a:p>
          <a:p>
            <a:pPr lvl="1"/>
            <a:r>
              <a:rPr lang="en-US" dirty="0"/>
              <a:t>Assigns value to variable</a:t>
            </a:r>
          </a:p>
          <a:p>
            <a:pPr lvl="1"/>
            <a:r>
              <a:rPr lang="en-US" dirty="0"/>
              <a:t>Binary operator (two operands)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sum = variable1 + variable2;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9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6"/>
            <a:ext cx="8323551" cy="5407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C++ Addition of integers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integer1, integer2, sum;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"Enter first integer\n";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integer1;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"Enter second integer\n";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integer2;</a:t>
            </a:r>
          </a:p>
          <a:p>
            <a:pPr marL="0" indent="0">
              <a:buNone/>
            </a:pPr>
            <a:r>
              <a:rPr lang="en-US" dirty="0"/>
              <a:t>	sum = integer1 + integer2;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"Sum is " &lt;&lt; sum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24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658" y="277589"/>
            <a:ext cx="8323551" cy="4987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2880" bIns="18288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    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C++ Program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2    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Addition program.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3     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4      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5    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function main begins program execution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6      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main()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7  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8  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integer1;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first number to be input by user    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9  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integer2;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second number to be input by user   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10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sum;    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// variable in which sum will be stored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11    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12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"Enter first integer\n"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// prompt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13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&gt;&gt; integer1;               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// read an integer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14    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15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"Enter second integer\n"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prompt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16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&gt;&gt; integer2;                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read an integer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17    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18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sum = integer1 + integer2;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assign result to sum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19    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20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"Sum is "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sum &lt;&lt;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print sum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21    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22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indicate that program ended successfully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23    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5F5F5F"/>
                </a:solidFill>
                <a:latin typeface="Courier New" pitchFamily="49" charset="0"/>
                <a:cs typeface="Times New Roman" pitchFamily="18" charset="0"/>
              </a:rPr>
              <a:t>24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function main</a:t>
            </a:r>
            <a:endParaRPr lang="en-US" sz="1200" b="1" dirty="0">
              <a:latin typeface="Courier New" pitchFamily="49" charset="0"/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465613" y="4142013"/>
            <a:ext cx="5181600" cy="1411288"/>
            <a:chOff x="1152" y="2862"/>
            <a:chExt cx="3576" cy="889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048" y="3225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Concatenating, chaining or cascading stream insertion operations.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 flipV="1">
              <a:off x="2232" y="2862"/>
              <a:ext cx="81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 flipV="1">
              <a:off x="1872" y="2862"/>
              <a:ext cx="117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 flipV="1">
              <a:off x="1152" y="2862"/>
              <a:ext cx="189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685800" y="5638800"/>
            <a:ext cx="7086600" cy="1017588"/>
            <a:chOff x="1056" y="2142"/>
            <a:chExt cx="4464" cy="754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968" y="2142"/>
              <a:ext cx="3552" cy="75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Calculations can be performed in output statements: alternative for lines 18 and 20:</a:t>
              </a:r>
            </a:p>
            <a:p>
              <a:endPara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en-US" sz="12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altLang="en-US" sz="12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US" altLang="en-US" sz="1200" b="1" dirty="0">
                  <a:solidFill>
                    <a:srgbClr val="0099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is "</a:t>
              </a:r>
              <a:r>
                <a:rPr lang="en-US" alt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integer1 + integer2 &lt;&lt; </a:t>
              </a:r>
              <a:r>
                <a:rPr lang="en-US" altLang="en-US" sz="12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altLang="en-US" sz="12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056" y="2238"/>
              <a:ext cx="912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4899031" y="3505200"/>
            <a:ext cx="4168775" cy="1079500"/>
            <a:chOff x="2702" y="2195"/>
            <a:chExt cx="2626" cy="680"/>
          </a:xfrm>
        </p:grpSpPr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3648" y="2195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 manipulator </a:t>
              </a:r>
              <a:r>
                <a:rPr lang="en-US" altLang="en-US" sz="1600" b="1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std</a:t>
              </a:r>
              <a:r>
                <a:rPr lang="en-US" altLang="en-US" sz="16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::</a:t>
              </a:r>
              <a:r>
                <a:rPr lang="en-US" altLang="en-US" sz="1600" b="1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endl</a:t>
              </a:r>
              <a:r>
                <a:rPr lang="en-US" altLang="en-US" sz="16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 a newline, then “flushes output buffer.”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702" y="2291"/>
              <a:ext cx="946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3003908" y="1766215"/>
            <a:ext cx="6081392" cy="1001845"/>
            <a:chOff x="357" y="1248"/>
            <a:chExt cx="3291" cy="584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68" y="1248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stream extraction operator with standard input stream to obtain user input.</a:t>
              </a: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357" y="1344"/>
              <a:ext cx="1611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1752597" y="1382490"/>
            <a:ext cx="4648200" cy="949325"/>
            <a:chOff x="960" y="842"/>
            <a:chExt cx="2928" cy="598"/>
          </a:xfrm>
        </p:grpSpPr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2208" y="842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Declare integer variables.</a:t>
              </a: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1296" y="960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1296" y="960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H="1">
              <a:off x="960" y="960"/>
              <a:ext cx="12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Enter first integer</a:t>
            </a:r>
          </a:p>
          <a:p>
            <a:pPr marL="0" indent="0">
              <a:buNone/>
            </a:pPr>
            <a:r>
              <a:rPr lang="en-US" dirty="0"/>
              <a:t>45</a:t>
            </a:r>
          </a:p>
          <a:p>
            <a:pPr marL="0" indent="0">
              <a:buNone/>
            </a:pPr>
            <a:r>
              <a:rPr lang="en-US" dirty="0"/>
              <a:t>Enter second integer</a:t>
            </a:r>
          </a:p>
          <a:p>
            <a:pPr marL="0" indent="0">
              <a:buNone/>
            </a:pPr>
            <a:r>
              <a:rPr lang="en-US" dirty="0"/>
              <a:t>72</a:t>
            </a:r>
          </a:p>
          <a:p>
            <a:pPr marL="0" indent="0">
              <a:buNone/>
            </a:pPr>
            <a:r>
              <a:rPr lang="en-US" dirty="0"/>
              <a:t>Sum is 117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7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Constants are data values that can not be changed during program execution</a:t>
            </a:r>
          </a:p>
          <a:p>
            <a:pPr algn="just"/>
            <a:r>
              <a:rPr lang="en-US" dirty="0"/>
              <a:t>Constants have type like integer, floating-point, character, string and </a:t>
            </a:r>
            <a:r>
              <a:rPr lang="en-US" dirty="0" err="1"/>
              <a:t>boolean</a:t>
            </a:r>
            <a:endParaRPr lang="en-US" dirty="0"/>
          </a:p>
          <a:p>
            <a:pPr lvl="1" algn="just"/>
            <a:r>
              <a:rPr lang="en-US" dirty="0" err="1"/>
              <a:t>const</a:t>
            </a:r>
            <a:r>
              <a:rPr lang="en-US" dirty="0"/>
              <a:t> double pi=3.1415926536;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8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A72AE6D-A4CE-4935-B246-6F07BE0A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include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I/O: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functionality of input and output</a:t>
            </a:r>
          </a:p>
          <a:p>
            <a:r>
              <a:rPr lang="en-US" dirty="0"/>
              <a:t>I/O manipulation: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iomanip.h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Format’s the input and output</a:t>
            </a:r>
          </a:p>
          <a:p>
            <a:r>
              <a:rPr lang="en-US" dirty="0"/>
              <a:t>Standard Library: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for memory allocation, process control, conversion etc.</a:t>
            </a:r>
          </a:p>
          <a:p>
            <a:r>
              <a:rPr lang="en-US" dirty="0"/>
              <a:t>Time and Date support: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Functionality of time manipulation</a:t>
            </a:r>
          </a:p>
          <a:p>
            <a:r>
              <a:rPr lang="en-US" dirty="0"/>
              <a:t>Mathematics support: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Functionality of basic mathematical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6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a Typical C++ Program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Input/output functions</a:t>
            </a:r>
          </a:p>
          <a:p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Standard input stream</a:t>
            </a:r>
          </a:p>
          <a:p>
            <a:pPr lvl="1"/>
            <a:r>
              <a:rPr lang="en-US" dirty="0"/>
              <a:t>Normally keyboard</a:t>
            </a:r>
          </a:p>
          <a:p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Standard output stream</a:t>
            </a:r>
          </a:p>
          <a:p>
            <a:pPr lvl="1"/>
            <a:r>
              <a:rPr lang="en-US" dirty="0"/>
              <a:t>Normally computer screen</a:t>
            </a:r>
          </a:p>
          <a:p>
            <a:r>
              <a:rPr lang="en-US" dirty="0" err="1"/>
              <a:t>cerr</a:t>
            </a:r>
            <a:endParaRPr lang="en-US" dirty="0"/>
          </a:p>
          <a:p>
            <a:pPr lvl="1"/>
            <a:r>
              <a:rPr lang="en-US" dirty="0"/>
              <a:t>Standard error stream</a:t>
            </a:r>
          </a:p>
          <a:p>
            <a:pPr lvl="1"/>
            <a:r>
              <a:rPr lang="en-US" dirty="0"/>
              <a:t>Display error messages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7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Streams and Standard I/O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I/O: </a:t>
            </a:r>
            <a:r>
              <a:rPr lang="en-US" dirty="0"/>
              <a:t>sequence of bytes (stream of bytes) from source to destination</a:t>
            </a:r>
          </a:p>
          <a:p>
            <a:pPr lvl="1" algn="just"/>
            <a:r>
              <a:rPr lang="en-US" dirty="0"/>
              <a:t>Bytes are usually characters, unless program requires other types of information </a:t>
            </a:r>
          </a:p>
          <a:p>
            <a:pPr algn="just"/>
            <a:r>
              <a:rPr lang="en-US" b="1" dirty="0"/>
              <a:t>Stream: </a:t>
            </a:r>
            <a:r>
              <a:rPr lang="en-US" dirty="0"/>
              <a:t>Sequence of characters from source to destination</a:t>
            </a:r>
          </a:p>
          <a:p>
            <a:pPr algn="just"/>
            <a:r>
              <a:rPr lang="en-US" b="1" dirty="0"/>
              <a:t>Input stream: </a:t>
            </a:r>
            <a:r>
              <a:rPr lang="en-US" dirty="0"/>
              <a:t>Sequence of characters from an input device to the computer</a:t>
            </a:r>
          </a:p>
          <a:p>
            <a:pPr algn="just"/>
            <a:r>
              <a:rPr lang="en-US" b="1" dirty="0"/>
              <a:t>Output stream:</a:t>
            </a:r>
            <a:r>
              <a:rPr lang="en-US" dirty="0"/>
              <a:t> Sequence of characters from the computer to an output device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0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Streams and Standard I/O Devices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header file to extract (receive) data from keyboard and send output to the screen</a:t>
            </a:r>
          </a:p>
          <a:p>
            <a:pPr algn="just"/>
            <a:r>
              <a:rPr lang="en-US" dirty="0"/>
              <a:t>Contains definitions of two data types:</a:t>
            </a:r>
          </a:p>
          <a:p>
            <a:pPr lvl="1"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dirty="0"/>
              <a:t>: input stream</a:t>
            </a:r>
          </a:p>
          <a:p>
            <a:pPr lvl="1"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dirty="0"/>
              <a:t>: output stream</a:t>
            </a:r>
          </a:p>
          <a:p>
            <a:pPr algn="just"/>
            <a:r>
              <a:rPr lang="en-US" dirty="0"/>
              <a:t>Has two variables:</a:t>
            </a:r>
          </a:p>
          <a:p>
            <a:pPr lvl="1"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dirty="0"/>
              <a:t>: stands for common input</a:t>
            </a:r>
          </a:p>
          <a:p>
            <a:pPr lvl="1"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/>
              <a:t>: stands for common output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4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Streams and Standard I/O Devices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use </a:t>
            </a:r>
            <a:r>
              <a:rPr lang="en-US" b="1" dirty="0" err="1"/>
              <a:t>cin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cout</a:t>
            </a:r>
            <a:r>
              <a:rPr lang="en-US" dirty="0"/>
              <a:t>, the preprocessor directive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/>
              <a:t> must be used</a:t>
            </a:r>
          </a:p>
          <a:p>
            <a:pPr algn="just"/>
            <a:r>
              <a:rPr lang="en-US" dirty="0"/>
              <a:t>Variable declaration is similar to: 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n-US" b="1" dirty="0"/>
              <a:t>Input stream variables:</a:t>
            </a:r>
            <a:r>
              <a:rPr lang="en-US" dirty="0"/>
              <a:t> type </a:t>
            </a:r>
            <a:r>
              <a:rPr lang="en-US" dirty="0" err="1"/>
              <a:t>istream</a:t>
            </a:r>
            <a:r>
              <a:rPr lang="en-US" dirty="0"/>
              <a:t> </a:t>
            </a:r>
          </a:p>
          <a:p>
            <a:pPr algn="just"/>
            <a:r>
              <a:rPr lang="en-US" b="1" dirty="0"/>
              <a:t>Output stream variables:</a:t>
            </a:r>
            <a:r>
              <a:rPr lang="en-US" dirty="0"/>
              <a:t> type </a:t>
            </a:r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a Typical C++ Program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operator &amp; extraction </a:t>
            </a:r>
          </a:p>
          <a:p>
            <a:r>
              <a:rPr lang="en-US" dirty="0"/>
              <a:t>Input stream object</a:t>
            </a:r>
          </a:p>
          <a:p>
            <a:pPr lvl="1"/>
            <a:r>
              <a:rPr lang="en-US" dirty="0"/>
              <a:t>&gt;&gt; (stream extraction operator) </a:t>
            </a:r>
          </a:p>
          <a:p>
            <a:pPr lvl="2"/>
            <a:r>
              <a:rPr lang="en-US" dirty="0"/>
              <a:t>Used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endParaRPr lang="en-US" dirty="0"/>
          </a:p>
          <a:p>
            <a:pPr lvl="2"/>
            <a:r>
              <a:rPr lang="en-US" dirty="0"/>
              <a:t>Waits for user to input value, then press Enter (Return) key</a:t>
            </a:r>
          </a:p>
          <a:p>
            <a:pPr lvl="2"/>
            <a:r>
              <a:rPr lang="en-US" dirty="0"/>
              <a:t>Stores value in variable to right of operator</a:t>
            </a:r>
          </a:p>
          <a:p>
            <a:pPr lvl="2"/>
            <a:r>
              <a:rPr lang="en-US" dirty="0"/>
              <a:t>Converts value to variable data type</a:t>
            </a:r>
          </a:p>
          <a:p>
            <a:r>
              <a:rPr lang="en-US" dirty="0"/>
              <a:t>Use </a:t>
            </a: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  <a:r>
              <a:rPr lang="en-US" dirty="0"/>
              <a:t> to reduce typing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28555"/>
            <a:ext cx="4972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1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a Typical C++ Program Environment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output stream object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“Connected” to screen</a:t>
            </a:r>
          </a:p>
          <a:p>
            <a:pPr lvl="1"/>
            <a:r>
              <a:rPr lang="en-US" dirty="0"/>
              <a:t>&lt;&lt; </a:t>
            </a:r>
          </a:p>
          <a:p>
            <a:pPr lvl="2"/>
            <a:r>
              <a:rPr lang="en-US" dirty="0"/>
              <a:t>Stream insertion operator </a:t>
            </a:r>
          </a:p>
          <a:p>
            <a:pPr lvl="2"/>
            <a:r>
              <a:rPr lang="en-US" dirty="0"/>
              <a:t>Value to right (right operand) inserted into output stream </a:t>
            </a:r>
          </a:p>
          <a:p>
            <a:r>
              <a:rPr lang="en-US" b="1" dirty="0"/>
              <a:t>Namespace</a:t>
            </a:r>
          </a:p>
          <a:p>
            <a:pPr lvl="1"/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dirty="0"/>
              <a:t> specifies that entity belongs to “namespace”  </a:t>
            </a:r>
            <a:r>
              <a:rPr lang="en-US" b="1" dirty="0"/>
              <a:t>using binary scope resolution operator(::)</a:t>
            </a:r>
          </a:p>
          <a:p>
            <a:pPr lvl="1"/>
            <a:r>
              <a:rPr lang="en-US" b="1" dirty="0" err="1"/>
              <a:t>std</a:t>
            </a:r>
            <a:r>
              <a:rPr lang="en-US" b="1" dirty="0"/>
              <a:t>:: </a:t>
            </a:r>
            <a:r>
              <a:rPr lang="en-US" dirty="0"/>
              <a:t>removed through use of </a:t>
            </a:r>
            <a:r>
              <a:rPr lang="en-US" b="1" dirty="0"/>
              <a:t>using </a:t>
            </a:r>
            <a:r>
              <a:rPr lang="en-US" dirty="0"/>
              <a:t>statements</a:t>
            </a:r>
          </a:p>
          <a:p>
            <a:r>
              <a:rPr lang="en-US" b="1" dirty="0"/>
              <a:t>Escape characters: \</a:t>
            </a:r>
          </a:p>
          <a:p>
            <a:pPr lvl="1"/>
            <a:r>
              <a:rPr lang="en-US" dirty="0"/>
              <a:t>Indicates </a:t>
            </a:r>
            <a:r>
              <a:rPr lang="en-US" b="1" dirty="0"/>
              <a:t>“special” </a:t>
            </a:r>
            <a:r>
              <a:rPr lang="en-US" dirty="0"/>
              <a:t>character output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04/09/2019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04363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3615</TotalTime>
  <Words>1722</Words>
  <Application>Microsoft Office PowerPoint</Application>
  <PresentationFormat>On-screen Show (4:3)</PresentationFormat>
  <Paragraphs>405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Century Gothic</vt:lpstr>
      <vt:lpstr>Courier</vt:lpstr>
      <vt:lpstr>Courier New</vt:lpstr>
      <vt:lpstr>Helvetica</vt:lpstr>
      <vt:lpstr>Monotype Sorts</vt:lpstr>
      <vt:lpstr>Times</vt:lpstr>
      <vt:lpstr>Times New Roman</vt:lpstr>
      <vt:lpstr>Wingdings</vt:lpstr>
      <vt:lpstr>Wingdings 3</vt:lpstr>
      <vt:lpstr>幼圆</vt:lpstr>
      <vt:lpstr>1_Wisp</vt:lpstr>
      <vt:lpstr>CS118 – Programming Fundamentals</vt:lpstr>
      <vt:lpstr>Basic Components of C++ Program</vt:lpstr>
      <vt:lpstr>Some common include statements</vt:lpstr>
      <vt:lpstr>Basics of a Typical C++ Program Environment</vt:lpstr>
      <vt:lpstr>I/O Streams and Standard I/O Devices</vt:lpstr>
      <vt:lpstr>I/O Streams and Standard I/O Devices (cont'd.)</vt:lpstr>
      <vt:lpstr>I/O Streams and Standard I/O Devices (cont'd.)</vt:lpstr>
      <vt:lpstr>Basics of a Typical C++ Program Environment</vt:lpstr>
      <vt:lpstr>Basics of a Typical C++ Program Environment …</vt:lpstr>
      <vt:lpstr>Hello World++</vt:lpstr>
      <vt:lpstr>A Simple Program: Printing a Line of Text</vt:lpstr>
      <vt:lpstr>A Simple Program: Printing a text in multiple lines</vt:lpstr>
      <vt:lpstr>Escape Sequences</vt:lpstr>
      <vt:lpstr>C++ comments</vt:lpstr>
      <vt:lpstr>Comments</vt:lpstr>
      <vt:lpstr>Example – adding 2 numbers</vt:lpstr>
      <vt:lpstr>The Corresponding C++ Program</vt:lpstr>
      <vt:lpstr>C++ identifiers</vt:lpstr>
      <vt:lpstr>Memory Concepts</vt:lpstr>
      <vt:lpstr>Memory Concepts</vt:lpstr>
      <vt:lpstr>C++ identifiers</vt:lpstr>
      <vt:lpstr>Adding Two Integers</vt:lpstr>
      <vt:lpstr>Another C++ Program</vt:lpstr>
      <vt:lpstr>000</vt:lpstr>
      <vt:lpstr>Program Output</vt:lpstr>
      <vt:lpstr>Constants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1530</cp:revision>
  <cp:lastPrinted>2017-09-07T06:56:55Z</cp:lastPrinted>
  <dcterms:created xsi:type="dcterms:W3CDTF">2017-08-16T18:35:02Z</dcterms:created>
  <dcterms:modified xsi:type="dcterms:W3CDTF">2019-09-02T06:24:52Z</dcterms:modified>
</cp:coreProperties>
</file>