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7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332" r:id="rId33"/>
    <p:sldId id="333" r:id="rId34"/>
    <p:sldId id="334" r:id="rId35"/>
    <p:sldId id="280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7</a:t>
            </a:r>
          </a:p>
          <a:p>
            <a:r>
              <a:rPr lang="en-US" dirty="0"/>
              <a:t>X =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3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10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Tuesday, September 23,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Selection (cont'd.)</a:t>
            </a:r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2" y="1619704"/>
            <a:ext cx="8291698" cy="430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7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Selection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026" y="1700668"/>
            <a:ext cx="8059611" cy="41456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0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(Block of)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Compound statement (block of statements):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 compound statement is a single statement</a:t>
            </a:r>
          </a:p>
          <a:p>
            <a:endParaRPr lang="en-US" sz="28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818993"/>
            <a:ext cx="2310756" cy="246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3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Compound (Block of) Statements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(age &gt; 18)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"Eligible to vote."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"No longer a minor."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"Not eligible to vote."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"Still a minor."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3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Selections: Nested </a:t>
            </a:r>
            <a:r>
              <a:rPr lang="en-US" b="0" dirty="0"/>
              <a:t>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Nesting:</a:t>
            </a:r>
            <a:r>
              <a:rPr lang="en-US" dirty="0"/>
              <a:t> One control statement in another</a:t>
            </a:r>
          </a:p>
          <a:p>
            <a:r>
              <a:rPr lang="en-US" dirty="0"/>
              <a:t>An </a:t>
            </a:r>
            <a:r>
              <a:rPr lang="en-US" b="1" dirty="0"/>
              <a:t>else</a:t>
            </a:r>
            <a:r>
              <a:rPr lang="en-US" dirty="0"/>
              <a:t> is associated with the most recent </a:t>
            </a:r>
            <a:r>
              <a:rPr lang="en-US" b="1" dirty="0"/>
              <a:t>if</a:t>
            </a:r>
            <a:r>
              <a:rPr lang="en-US" dirty="0"/>
              <a:t> that has not been paired with an </a:t>
            </a:r>
            <a:r>
              <a:rPr lang="en-US" b="1" dirty="0"/>
              <a:t>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9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Multiple Selections: Nested </a:t>
            </a:r>
            <a:r>
              <a:rPr lang="en-US" sz="3600" b="0" dirty="0"/>
              <a:t>if</a:t>
            </a:r>
            <a:r>
              <a:rPr lang="en-US" sz="3600" dirty="0"/>
              <a:t>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757147"/>
            <a:ext cx="8323263" cy="40326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9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Multiple Selections: Nested if (cont'd.)</a:t>
            </a:r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9" y="2599418"/>
            <a:ext cx="8465264" cy="234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1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Multiple Selections: Nested if (cont'd.)</a:t>
            </a:r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65" y="1799317"/>
            <a:ext cx="8285532" cy="394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5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if-else</a:t>
            </a:r>
            <a:r>
              <a:rPr lang="en-US" dirty="0"/>
              <a:t> Pairing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Assume that all the variables are properly declared and consider the following statements: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400" dirty="0"/>
              <a:t>(gender == 'M')			//Line 1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400" dirty="0"/>
              <a:t>(age &lt; 21)			//Line 2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policyRate</a:t>
            </a:r>
            <a:r>
              <a:rPr lang="en-US" sz="1400" dirty="0"/>
              <a:t> = 0.05;	//Line 3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400" dirty="0"/>
              <a:t>			//Line 4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policyRate</a:t>
            </a:r>
            <a:r>
              <a:rPr lang="en-US" sz="1400" dirty="0"/>
              <a:t> = 0.035;	//Line 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4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400" dirty="0"/>
              <a:t> (gender = 'F')		//Line 6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(age</a:t>
            </a:r>
            <a:r>
              <a:rPr lang="en-US" sz="1400" dirty="0"/>
              <a:t> &lt; 21)			//Line 7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policyRate</a:t>
            </a:r>
            <a:r>
              <a:rPr lang="en-US" sz="1400" dirty="0"/>
              <a:t> = 0.04;	//Line 8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400" dirty="0"/>
              <a:t>			//Line 9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400" dirty="0" err="1"/>
              <a:t>policyRate</a:t>
            </a:r>
            <a:r>
              <a:rPr lang="en-US" sz="1400" dirty="0"/>
              <a:t> = 0.03;	//Line 10</a:t>
            </a:r>
          </a:p>
          <a:p>
            <a:pPr marL="0" indent="0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600" dirty="0"/>
              <a:t>In this code, the </a:t>
            </a:r>
            <a:r>
              <a:rPr lang="en-US" sz="1600" dirty="0">
                <a:solidFill>
                  <a:srgbClr val="0070C0"/>
                </a:solidFill>
              </a:rPr>
              <a:t>else </a:t>
            </a:r>
            <a:r>
              <a:rPr lang="en-US" sz="1600" dirty="0"/>
              <a:t>in Line 4 is paired with the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in Line 2. Note that for the </a:t>
            </a: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600" dirty="0"/>
              <a:t> in Line 4, the most recent incomplete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is the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in Line 2. The </a:t>
            </a: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600" dirty="0"/>
              <a:t> in Line 6 is paired with the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in Line 1. The </a:t>
            </a:r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600" dirty="0"/>
              <a:t> in Line 9 is paired with the 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in Line 7. Once again the indentation does not determine the pairing, but it communicates the pairing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53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Comparing </a:t>
            </a:r>
            <a:r>
              <a:rPr lang="en-US" sz="3600" b="0" dirty="0"/>
              <a:t>if…else</a:t>
            </a:r>
            <a:r>
              <a:rPr lang="en-US" sz="3600" dirty="0"/>
              <a:t> Statements with a Series of </a:t>
            </a:r>
            <a:r>
              <a:rPr lang="en-US" sz="3600" b="0" dirty="0"/>
              <a:t>if</a:t>
            </a:r>
            <a:r>
              <a:rPr lang="en-US" sz="3600" dirty="0"/>
              <a:t> Statements</a:t>
            </a:r>
          </a:p>
        </p:txBody>
      </p:sp>
      <p:pic>
        <p:nvPicPr>
          <p:cNvPr id="9" name="Content Placeholder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9" y="1235774"/>
            <a:ext cx="6886815" cy="26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80495" y="3942368"/>
            <a:ext cx="4842232" cy="27886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0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Selection: </a:t>
            </a:r>
            <a:r>
              <a:rPr lang="en-US" b="0" dirty="0"/>
              <a:t>if</a:t>
            </a:r>
            <a:r>
              <a:rPr lang="en-US" dirty="0"/>
              <a:t> and </a:t>
            </a:r>
            <a:r>
              <a:rPr lang="en-US" b="0" dirty="0"/>
              <a:t>if...else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Selection</a:t>
            </a:r>
          </a:p>
          <a:p>
            <a:r>
              <a:rPr lang="en-US" dirty="0"/>
              <a:t>Two-Way Selection</a:t>
            </a:r>
          </a:p>
          <a:p>
            <a:r>
              <a:rPr lang="en-US" dirty="0"/>
              <a:t>Compound (Block of) Statements</a:t>
            </a:r>
          </a:p>
          <a:p>
            <a:r>
              <a:rPr lang="en-US" dirty="0"/>
              <a:t>Multiple Selections: Nested </a:t>
            </a:r>
            <a:r>
              <a:rPr lang="en-US" b="1" dirty="0"/>
              <a:t>if</a:t>
            </a:r>
          </a:p>
          <a:p>
            <a:pPr algn="just"/>
            <a:r>
              <a:rPr lang="en-US" dirty="0"/>
              <a:t>Comparing </a:t>
            </a:r>
            <a:r>
              <a:rPr lang="en-US" b="1" dirty="0"/>
              <a:t>if...else </a:t>
            </a:r>
            <a:r>
              <a:rPr lang="en-US" dirty="0"/>
              <a:t>Statements with a Series of </a:t>
            </a:r>
            <a:r>
              <a:rPr lang="en-US" b="1" dirty="0"/>
              <a:t>if</a:t>
            </a:r>
            <a:r>
              <a:rPr lang="en-US" dirty="0"/>
              <a:t>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8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Short-circuit evaluation:</a:t>
            </a:r>
            <a:r>
              <a:rPr lang="en-US" dirty="0"/>
              <a:t> evaluation of a logical expression stops as soon as the value of the expression is known</a:t>
            </a:r>
          </a:p>
          <a:p>
            <a:pPr algn="just"/>
            <a:r>
              <a:rPr lang="en-US" b="1" dirty="0"/>
              <a:t>Example:</a:t>
            </a:r>
          </a:p>
          <a:p>
            <a:pPr marL="0" indent="0" algn="just">
              <a:buNone/>
            </a:pPr>
            <a:r>
              <a:rPr lang="en-US" b="1" dirty="0"/>
              <a:t>Assume x = 21, y=5, z = 3, </a:t>
            </a:r>
            <a:r>
              <a:rPr lang="en-US" b="1" dirty="0" err="1"/>
              <a:t>ch</a:t>
            </a:r>
            <a:r>
              <a:rPr lang="en-US" b="1" dirty="0"/>
              <a:t> = ‘B’</a:t>
            </a:r>
          </a:p>
          <a:p>
            <a:pPr marL="0" indent="0" algn="just">
              <a:buNone/>
            </a:pPr>
            <a:r>
              <a:rPr lang="en-US" dirty="0"/>
              <a:t>	(x &gt;= 20) || ( y == 10)	//Line 1</a:t>
            </a:r>
          </a:p>
          <a:p>
            <a:pPr marL="0" indent="0" algn="just">
              <a:buNone/>
            </a:pPr>
            <a:r>
              <a:rPr lang="en-US" dirty="0"/>
              <a:t>	(</a:t>
            </a:r>
            <a:r>
              <a:rPr lang="en-US" dirty="0" err="1"/>
              <a:t>ch</a:t>
            </a:r>
            <a:r>
              <a:rPr lang="en-US" dirty="0"/>
              <a:t> == 'A') &amp;&amp; (z &lt; 7)	//Line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9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Comparing Floating-Point Numbers for Equality: A Precaution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Comparison of floating-point numbers for equality may not behave as you would expect</a:t>
            </a:r>
          </a:p>
          <a:p>
            <a:pPr algn="just"/>
            <a:r>
              <a:rPr lang="en-US" b="1" dirty="0"/>
              <a:t>Example:</a:t>
            </a:r>
          </a:p>
          <a:p>
            <a:pPr lvl="1" algn="just"/>
            <a:r>
              <a:rPr lang="en-US" dirty="0"/>
              <a:t>1.0 </a:t>
            </a:r>
            <a:r>
              <a:rPr lang="en-US"/>
              <a:t>== 3.0/7.0 + 2.0/7.0 + 2.0/7.0 </a:t>
            </a:r>
            <a:r>
              <a:rPr lang="en-US" dirty="0"/>
              <a:t>evaluates to false</a:t>
            </a:r>
          </a:p>
          <a:p>
            <a:pPr lvl="1" algn="just"/>
            <a:r>
              <a:rPr lang="en-US" dirty="0"/>
              <a:t>Why</a:t>
            </a:r>
            <a:r>
              <a:rPr lang="en-US"/>
              <a:t>?  3.0/7.0 + 2.0/7.0 + 2.0/7.0 </a:t>
            </a:r>
            <a:r>
              <a:rPr lang="en-US" dirty="0"/>
              <a:t>= 0.99999999999999989</a:t>
            </a:r>
          </a:p>
          <a:p>
            <a:pPr algn="just"/>
            <a:r>
              <a:rPr lang="en-US" b="1" dirty="0"/>
              <a:t>Solution: </a:t>
            </a:r>
            <a:r>
              <a:rPr lang="en-US" dirty="0"/>
              <a:t>use a tolerance value</a:t>
            </a:r>
          </a:p>
          <a:p>
            <a:pPr lvl="1" algn="just"/>
            <a:r>
              <a:rPr lang="en-US" dirty="0"/>
              <a:t>Example: </a:t>
            </a:r>
            <a:r>
              <a:rPr lang="en-US" dirty="0" err="1"/>
              <a:t>fabs</a:t>
            </a:r>
            <a:r>
              <a:rPr lang="en-US" dirty="0"/>
              <a:t>(x – y) &lt; 0.000001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0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11218" y="142188"/>
            <a:ext cx="8323551" cy="6545633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cmath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double x =1.0;</a:t>
            </a:r>
          </a:p>
          <a:p>
            <a:pPr marL="0" indent="0">
              <a:buNone/>
            </a:pPr>
            <a:r>
              <a:rPr lang="en-US" dirty="0"/>
              <a:t>	double y = 3.0 / 7.0 + 2.0 / 7.0 + 2.0 / 7.0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fixed &lt;&lt; </a:t>
            </a:r>
            <a:r>
              <a:rPr lang="en-US" dirty="0" err="1"/>
              <a:t>showpoint</a:t>
            </a:r>
            <a:r>
              <a:rPr lang="en-US" dirty="0"/>
              <a:t> &lt;&lt; </a:t>
            </a:r>
            <a:r>
              <a:rPr lang="en-US" dirty="0" err="1"/>
              <a:t>setprecision</a:t>
            </a:r>
            <a:r>
              <a:rPr lang="en-US" dirty="0"/>
              <a:t>(17);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"3.0 / 7.0 + 2.0 / 7.0 + 2.0 / 7.0 = "</a:t>
            </a:r>
          </a:p>
          <a:p>
            <a:pPr marL="0" indent="0">
              <a:buNone/>
            </a:pPr>
            <a:r>
              <a:rPr lang="en-US" dirty="0"/>
              <a:t>		&lt;&lt; 3.0 / 7.0 + 2.0 / 7.0 + 2.0 / 7.0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"x = " &lt;&lt; x &lt;&lt; </a:t>
            </a:r>
            <a:r>
              <a:rPr lang="en-US" dirty="0" err="1"/>
              <a:t>endl</a:t>
            </a:r>
            <a:r>
              <a:rPr lang="en-US" dirty="0"/>
              <a:t> &lt;&lt; "y = "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if(x == y)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"x and y are same"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"x and y are not same"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fabs</a:t>
            </a:r>
            <a:r>
              <a:rPr lang="en-US" dirty="0"/>
              <a:t>(x-y)&lt;0.000001)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"x and y are same within the tolerance 0.000001"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 "x and y are not same within the tolerance 0.000001"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3171" y="158175"/>
            <a:ext cx="54102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Sample Run:</a:t>
            </a:r>
          </a:p>
          <a:p>
            <a:r>
              <a:rPr lang="en-US" sz="1600" dirty="0"/>
              <a:t>3.0 </a:t>
            </a:r>
            <a:r>
              <a:rPr lang="en-US" sz="1600"/>
              <a:t>/ 7.0 </a:t>
            </a:r>
            <a:r>
              <a:rPr lang="en-US" sz="1600" dirty="0"/>
              <a:t>+ 2.0 </a:t>
            </a:r>
            <a:r>
              <a:rPr lang="en-US" sz="1600"/>
              <a:t>/ 7.0 </a:t>
            </a:r>
            <a:r>
              <a:rPr lang="en-US" sz="1600" dirty="0"/>
              <a:t>+ 2.0 </a:t>
            </a:r>
            <a:r>
              <a:rPr lang="en-US" sz="1600"/>
              <a:t>/ 7.0 </a:t>
            </a:r>
            <a:r>
              <a:rPr lang="en-US" sz="1600" dirty="0"/>
              <a:t>= 0.99999999999999989</a:t>
            </a:r>
          </a:p>
          <a:p>
            <a:r>
              <a:rPr lang="en-US" sz="1600" dirty="0"/>
              <a:t>x = 1.00000000000000000</a:t>
            </a:r>
          </a:p>
          <a:p>
            <a:r>
              <a:rPr lang="en-US" sz="1600" dirty="0"/>
              <a:t>y = 0.99999999999999989</a:t>
            </a:r>
          </a:p>
          <a:p>
            <a:r>
              <a:rPr lang="en-US" sz="1600" dirty="0"/>
              <a:t>x and y are not the same.</a:t>
            </a:r>
          </a:p>
          <a:p>
            <a:r>
              <a:rPr lang="en-US" sz="1600" dirty="0"/>
              <a:t>x and y are the same </a:t>
            </a:r>
            <a:r>
              <a:rPr lang="en-US" sz="1400" dirty="0"/>
              <a:t>within</a:t>
            </a:r>
            <a:r>
              <a:rPr lang="en-US" sz="1600" dirty="0"/>
              <a:t> the tolerance 0.000001.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9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Associativity of Relational Operators: A Precaution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69" y="1231290"/>
            <a:ext cx="8323551" cy="49873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 &lt;&lt; "Enter and integer =  "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cin</a:t>
            </a:r>
            <a:r>
              <a:rPr lang="en-US" sz="1400" dirty="0"/>
              <a:t> &gt;&gt; x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if (0 &lt;= x &lt;=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cout</a:t>
            </a:r>
            <a:r>
              <a:rPr lang="en-US" sz="1400" dirty="0"/>
              <a:t> &lt;&lt; x &lt;&lt; " is within 0 and 10"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cout</a:t>
            </a:r>
            <a:r>
              <a:rPr lang="en-US" sz="1400" dirty="0"/>
              <a:t> &lt;&lt; x &lt;&lt; " is not within 0 and 10"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14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Associativity of Relational Operators: A Precaution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/>
              <a:t>= 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= 30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12572" y="1308717"/>
          <a:ext cx="6422197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3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896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 &lt;= x &lt;= 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0 </a:t>
                      </a:r>
                      <a:r>
                        <a:rPr lang="en-US" sz="1200"/>
                        <a:t>&lt;=</a:t>
                      </a:r>
                      <a:r>
                        <a:rPr lang="en-US" sz="1200" baseline="0"/>
                        <a:t> 7 </a:t>
                      </a:r>
                      <a:r>
                        <a:rPr lang="en-US" sz="1200" baseline="0" dirty="0"/>
                        <a:t>&lt;= 10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(</a:t>
                      </a:r>
                      <a:r>
                        <a:rPr lang="en-US" sz="1200"/>
                        <a:t>0 &lt;=7) </a:t>
                      </a:r>
                      <a:r>
                        <a:rPr lang="en-US" sz="1200" dirty="0"/>
                        <a:t>&lt;=</a:t>
                      </a:r>
                      <a:r>
                        <a:rPr lang="en-US" sz="1200" baseline="0" dirty="0"/>
                        <a:t> 10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Because relationship operators are evaluated from left to right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1 &lt;= 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Because </a:t>
                      </a:r>
                      <a:r>
                        <a:rPr lang="en-US" sz="1200"/>
                        <a:t>0&lt;=7 </a:t>
                      </a:r>
                      <a:r>
                        <a:rPr lang="en-US" sz="1200" dirty="0"/>
                        <a:t>is true,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/>
                        <a:t>0&lt;=7 </a:t>
                      </a:r>
                      <a:r>
                        <a:rPr lang="en-US" sz="1200" baseline="0" dirty="0"/>
                        <a:t>evaluates to 1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1 (true)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12572" y="3575954"/>
          <a:ext cx="6438527" cy="141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5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0177">
                <a:tc>
                  <a:txBody>
                    <a:bodyPr/>
                    <a:lstStyle/>
                    <a:p>
                      <a:r>
                        <a:rPr lang="en-US" sz="1200" dirty="0"/>
                        <a:t>0 &lt;= x &lt;= 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0 &lt;=</a:t>
                      </a:r>
                      <a:r>
                        <a:rPr lang="en-US" sz="1200" baseline="0" dirty="0"/>
                        <a:t> 30 &lt;= 10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73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(0 &lt;=30) &lt;=</a:t>
                      </a:r>
                      <a:r>
                        <a:rPr lang="en-US" sz="1200" baseline="0" dirty="0"/>
                        <a:t> 10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Because relationship operators are evaluated from left to right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1 &lt;= 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Because 0&lt;=30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is true,</a:t>
                      </a:r>
                      <a:r>
                        <a:rPr lang="en-US" sz="1200" baseline="0" dirty="0"/>
                        <a:t> 0&lt;=30 evaluates to 1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 1 (true)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6600" y="5496448"/>
            <a:ext cx="7592786" cy="70788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Solution: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0 &lt;= x &amp;&amp; x &lt;= 10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6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Avoiding Bugs by Avoiding Partially Understood Concepts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Must </a:t>
            </a:r>
            <a:r>
              <a:rPr lang="en-US" dirty="0"/>
              <a:t>use concepts and techniques correctly;</a:t>
            </a:r>
          </a:p>
          <a:p>
            <a:pPr lvl="1"/>
            <a:r>
              <a:rPr lang="en-US" dirty="0"/>
              <a:t>Otherwise solution will be either </a:t>
            </a:r>
            <a:r>
              <a:rPr lang="en-US" b="1" dirty="0"/>
              <a:t>incorrect </a:t>
            </a:r>
            <a:r>
              <a:rPr lang="en-US" dirty="0"/>
              <a:t>or </a:t>
            </a:r>
            <a:r>
              <a:rPr lang="en-US" b="1" dirty="0"/>
              <a:t>deficient</a:t>
            </a:r>
          </a:p>
          <a:p>
            <a:r>
              <a:rPr lang="en-US" dirty="0"/>
              <a:t>If you do not understand a concept or technique completely</a:t>
            </a:r>
          </a:p>
          <a:p>
            <a:pPr lvl="1"/>
            <a:r>
              <a:rPr lang="en-US" dirty="0"/>
              <a:t>Don’t use it</a:t>
            </a:r>
          </a:p>
          <a:p>
            <a:pPr lvl="1"/>
            <a:r>
              <a:rPr lang="en-US" dirty="0"/>
              <a:t>Save yourself an enormous amount of debugging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05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Failure and the </a:t>
            </a:r>
            <a:r>
              <a:rPr lang="en-US" b="0" dirty="0"/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input stream enters a fail state</a:t>
            </a:r>
          </a:p>
          <a:p>
            <a:pPr lvl="1" algn="just"/>
            <a:r>
              <a:rPr lang="en-US" dirty="0"/>
              <a:t>All subsequent input statements associated with that stream are </a:t>
            </a:r>
            <a:r>
              <a:rPr lang="en-US" b="1" dirty="0"/>
              <a:t>ignored</a:t>
            </a:r>
          </a:p>
          <a:p>
            <a:pPr lvl="1" algn="just"/>
            <a:r>
              <a:rPr lang="en-US" dirty="0"/>
              <a:t>Program continues to execute</a:t>
            </a:r>
          </a:p>
          <a:p>
            <a:pPr lvl="1" algn="just"/>
            <a:r>
              <a:rPr lang="en-US" dirty="0"/>
              <a:t>May produce </a:t>
            </a:r>
            <a:r>
              <a:rPr lang="en-US" b="1" dirty="0"/>
              <a:t>erroneous results</a:t>
            </a:r>
          </a:p>
          <a:p>
            <a:pPr algn="just"/>
            <a:r>
              <a:rPr lang="en-US" dirty="0"/>
              <a:t>Can use </a:t>
            </a:r>
            <a:r>
              <a:rPr lang="en-US" b="1" dirty="0"/>
              <a:t>if </a:t>
            </a:r>
            <a:r>
              <a:rPr lang="en-US" dirty="0"/>
              <a:t>statements to check status of input stream</a:t>
            </a:r>
          </a:p>
          <a:p>
            <a:pPr algn="just"/>
            <a:r>
              <a:rPr lang="en-US" dirty="0"/>
              <a:t>If stream enters the fail state, include  instructions that </a:t>
            </a:r>
            <a:r>
              <a:rPr lang="en-US" b="1" dirty="0"/>
              <a:t>stop program execution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		if(</a:t>
            </a:r>
            <a:r>
              <a:rPr lang="en-US" dirty="0" err="1"/>
              <a:t>cin</a:t>
            </a:r>
            <a:r>
              <a:rPr lang="en-US" dirty="0"/>
              <a:t>)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8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Confusion Between the Equality (==) and Assignment (=)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C++ allows you to use any expression that can be evaluated to either true or false as an expression in the if statement:</a:t>
            </a:r>
          </a:p>
          <a:p>
            <a:pPr marL="0" indent="0" algn="just">
              <a:buNone/>
            </a:pPr>
            <a:r>
              <a:rPr lang="en-US" dirty="0"/>
              <a:t>	if (x = 5)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"The value is five."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The appearance of = in place of == resembles a silent killer</a:t>
            </a:r>
          </a:p>
          <a:p>
            <a:pPr lvl="1" algn="just"/>
            <a:r>
              <a:rPr lang="en-US" dirty="0"/>
              <a:t>It is not a syntax error</a:t>
            </a:r>
          </a:p>
          <a:p>
            <a:pPr lvl="1" algn="just"/>
            <a:r>
              <a:rPr lang="en-US" dirty="0"/>
              <a:t>It is a logical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(?:)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Conditional operator (?:) takes three arguments</a:t>
            </a:r>
          </a:p>
          <a:p>
            <a:pPr lvl="1" algn="just"/>
            <a:r>
              <a:rPr lang="en-US" dirty="0"/>
              <a:t>Ternary operator</a:t>
            </a:r>
          </a:p>
          <a:p>
            <a:pPr algn="just"/>
            <a:r>
              <a:rPr lang="en-US" dirty="0"/>
              <a:t>Syntax for using the conditional operator: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/>
              <a:t>expression1 ? expression2 : expression3</a:t>
            </a:r>
          </a:p>
          <a:p>
            <a:pPr algn="just"/>
            <a:r>
              <a:rPr lang="en-US" dirty="0"/>
              <a:t>If </a:t>
            </a:r>
            <a:r>
              <a:rPr lang="en-US" b="1" dirty="0"/>
              <a:t>expression1 </a:t>
            </a:r>
            <a:r>
              <a:rPr lang="en-US" dirty="0"/>
              <a:t>is true, the result of the conditional expression is </a:t>
            </a:r>
            <a:r>
              <a:rPr lang="en-US" b="1" dirty="0"/>
              <a:t>expression2</a:t>
            </a:r>
          </a:p>
          <a:p>
            <a:pPr algn="just"/>
            <a:r>
              <a:rPr lang="en-US" dirty="0"/>
              <a:t>Otherwise, the result is </a:t>
            </a:r>
            <a:r>
              <a:rPr lang="en-US" b="1" dirty="0"/>
              <a:t>expression3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3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(?:)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statement</a:t>
            </a:r>
          </a:p>
          <a:p>
            <a:pPr marL="0" indent="0">
              <a:buNone/>
            </a:pPr>
            <a:r>
              <a:rPr lang="en-US" dirty="0"/>
              <a:t>	if(x &gt;= y)</a:t>
            </a:r>
          </a:p>
          <a:p>
            <a:pPr marL="0" indent="0">
              <a:buNone/>
            </a:pPr>
            <a:r>
              <a:rPr lang="en-US" dirty="0"/>
              <a:t>		large = x;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large = 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conditional operator to simplify the writing of this </a:t>
            </a:r>
            <a:r>
              <a:rPr lang="en-US" b="1" dirty="0"/>
              <a:t>if…else </a:t>
            </a:r>
            <a:r>
              <a:rPr lang="en-US" dirty="0"/>
              <a:t>statement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large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(x &gt;= y)? x: y 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1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syntax of one-way selection is:</a:t>
            </a:r>
          </a:p>
          <a:p>
            <a:pPr marL="0" indent="0" algn="just">
              <a:buNone/>
            </a:pPr>
            <a:r>
              <a:rPr lang="en-US" sz="2800" dirty="0"/>
              <a:t> 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statement is executed if the value of the expression is </a:t>
            </a:r>
            <a:r>
              <a:rPr lang="en-US" sz="2800" b="1" dirty="0"/>
              <a:t>true</a:t>
            </a:r>
          </a:p>
          <a:p>
            <a:pPr algn="just"/>
            <a:r>
              <a:rPr lang="en-US" sz="2800" dirty="0"/>
              <a:t>The statement is bypassed if the value is </a:t>
            </a:r>
            <a:r>
              <a:rPr lang="en-US" sz="2800" b="1" dirty="0"/>
              <a:t>false</a:t>
            </a:r>
            <a:r>
              <a:rPr lang="en-US" sz="2800" dirty="0"/>
              <a:t>; program goes to the next statement</a:t>
            </a:r>
          </a:p>
          <a:p>
            <a:pPr algn="just"/>
            <a:r>
              <a:rPr lang="en-US" sz="2800" b="1" dirty="0"/>
              <a:t>i</a:t>
            </a:r>
            <a:r>
              <a:rPr lang="en-US" sz="2800" dirty="0"/>
              <a:t>f is a reserved word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1765657"/>
            <a:ext cx="25590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23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 Style and Form (Revisited): 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your program is properly indented</a:t>
            </a:r>
          </a:p>
          <a:p>
            <a:pPr lvl="1" algn="just"/>
            <a:r>
              <a:rPr lang="en-US" dirty="0"/>
              <a:t>Spot and fix errors quickly</a:t>
            </a:r>
          </a:p>
          <a:p>
            <a:pPr lvl="1" algn="just"/>
            <a:r>
              <a:rPr lang="en-US" dirty="0"/>
              <a:t>Show the natural grouping of statements</a:t>
            </a:r>
          </a:p>
          <a:p>
            <a:pPr algn="just"/>
            <a:r>
              <a:rPr lang="en-US" dirty="0"/>
              <a:t>Insert a </a:t>
            </a:r>
            <a:r>
              <a:rPr lang="en-US" b="1" dirty="0"/>
              <a:t>blank line between statements </a:t>
            </a:r>
            <a:r>
              <a:rPr lang="en-US" dirty="0"/>
              <a:t>that are naturally separate</a:t>
            </a:r>
          </a:p>
          <a:p>
            <a:pPr algn="just"/>
            <a:r>
              <a:rPr lang="en-US" dirty="0"/>
              <a:t>Two commonly used styles for placing braces</a:t>
            </a:r>
          </a:p>
          <a:p>
            <a:pPr lvl="1" algn="just"/>
            <a:r>
              <a:rPr lang="en-US" b="1" dirty="0"/>
              <a:t>On a line </a:t>
            </a:r>
            <a:r>
              <a:rPr lang="en-US" dirty="0"/>
              <a:t>by themselves</a:t>
            </a:r>
          </a:p>
          <a:p>
            <a:pPr lvl="1" algn="just"/>
            <a:r>
              <a:rPr lang="en-US" dirty="0"/>
              <a:t>Or left brace is placed after the expression, and the right brace is on a line by itself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47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Pseudocode to Develop, Test, and Debug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Pseudocode, or just pseudo</a:t>
            </a:r>
          </a:p>
          <a:p>
            <a:pPr algn="just"/>
            <a:r>
              <a:rPr lang="en-US" dirty="0"/>
              <a:t>Informal mixture of C++ and </a:t>
            </a:r>
            <a:r>
              <a:rPr lang="en-US" b="1" dirty="0"/>
              <a:t>ordinary language</a:t>
            </a:r>
          </a:p>
          <a:p>
            <a:pPr algn="just"/>
            <a:r>
              <a:rPr lang="en-US" dirty="0"/>
              <a:t>Helps you quickly </a:t>
            </a:r>
            <a:r>
              <a:rPr lang="en-US" b="1" dirty="0"/>
              <a:t>develop the correct structure </a:t>
            </a:r>
            <a:r>
              <a:rPr lang="en-US" dirty="0"/>
              <a:t>of the program and avoid making common errors</a:t>
            </a:r>
          </a:p>
          <a:p>
            <a:pPr algn="just"/>
            <a:r>
              <a:rPr lang="en-US" dirty="0"/>
              <a:t>Use a </a:t>
            </a:r>
            <a:r>
              <a:rPr lang="en-US" b="1" dirty="0"/>
              <a:t>wide range of values </a:t>
            </a:r>
            <a:r>
              <a:rPr lang="en-US" dirty="0"/>
              <a:t>in a walk-through to evaluate the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00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structures alter normal control flow</a:t>
            </a:r>
          </a:p>
          <a:p>
            <a:r>
              <a:rPr lang="en-US" dirty="0"/>
              <a:t>Most common control structures are selection and repetition</a:t>
            </a:r>
          </a:p>
          <a:p>
            <a:r>
              <a:rPr lang="en-US" dirty="0"/>
              <a:t>Relational operators: ==, &lt;, &lt;=, &gt;, &gt;=, !=</a:t>
            </a:r>
          </a:p>
          <a:p>
            <a:r>
              <a:rPr lang="en-US" dirty="0"/>
              <a:t>Logical expressions evaluate to 1 (true) or 0 (false)</a:t>
            </a:r>
          </a:p>
          <a:p>
            <a:r>
              <a:rPr lang="en-US" dirty="0"/>
              <a:t>Logical operators: ! (not), &amp;&amp; (and), || (or)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94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selection structures: one-way selection and two-way selection</a:t>
            </a:r>
          </a:p>
          <a:p>
            <a:pPr algn="just"/>
            <a:r>
              <a:rPr lang="en-US" dirty="0"/>
              <a:t>The expression in an </a:t>
            </a:r>
            <a:r>
              <a:rPr lang="en-US" b="1" dirty="0"/>
              <a:t>if</a:t>
            </a:r>
            <a:r>
              <a:rPr lang="en-US" dirty="0"/>
              <a:t> or </a:t>
            </a:r>
            <a:r>
              <a:rPr lang="en-US" b="1" dirty="0"/>
              <a:t>if...else </a:t>
            </a:r>
            <a:r>
              <a:rPr lang="en-US" dirty="0"/>
              <a:t>structure is usually a logical expression</a:t>
            </a:r>
          </a:p>
          <a:p>
            <a:pPr algn="just"/>
            <a:r>
              <a:rPr lang="en-US" dirty="0"/>
              <a:t>No stand-alone </a:t>
            </a:r>
            <a:r>
              <a:rPr lang="en-US" b="1" dirty="0"/>
              <a:t>else</a:t>
            </a:r>
            <a:r>
              <a:rPr lang="en-US" dirty="0"/>
              <a:t> statement in C++</a:t>
            </a:r>
          </a:p>
          <a:p>
            <a:pPr lvl="1" algn="just"/>
            <a:r>
              <a:rPr lang="en-US" dirty="0"/>
              <a:t>Every </a:t>
            </a:r>
            <a:r>
              <a:rPr lang="en-US" b="1" dirty="0"/>
              <a:t>else</a:t>
            </a:r>
            <a:r>
              <a:rPr lang="en-US" dirty="0"/>
              <a:t> has a related </a:t>
            </a:r>
            <a:r>
              <a:rPr lang="en-US" b="1" dirty="0"/>
              <a:t>if</a:t>
            </a:r>
          </a:p>
          <a:p>
            <a:pPr algn="just"/>
            <a:r>
              <a:rPr lang="en-US" dirty="0"/>
              <a:t>A sequence of statements enclosed between braces, { and }, is called a compound statement or block of statements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89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Using assignment in place of the equality operator creates a semantic error</a:t>
            </a:r>
          </a:p>
          <a:p>
            <a:pPr algn="just"/>
            <a:r>
              <a:rPr lang="en-US" b="1" dirty="0"/>
              <a:t>switch</a:t>
            </a:r>
            <a:r>
              <a:rPr lang="en-US" dirty="0"/>
              <a:t> structure handles multiway selection</a:t>
            </a:r>
          </a:p>
          <a:p>
            <a:pPr algn="just"/>
            <a:r>
              <a:rPr lang="en-US" b="1" dirty="0"/>
              <a:t>break</a:t>
            </a:r>
            <a:r>
              <a:rPr lang="en-US" dirty="0"/>
              <a:t> statement ends </a:t>
            </a:r>
            <a:r>
              <a:rPr lang="en-US" b="1" dirty="0"/>
              <a:t>switch</a:t>
            </a:r>
            <a:r>
              <a:rPr lang="en-US" dirty="0"/>
              <a:t> statement</a:t>
            </a:r>
          </a:p>
          <a:p>
            <a:pPr algn="just"/>
            <a:r>
              <a:rPr lang="en-US" dirty="0"/>
              <a:t>Use </a:t>
            </a:r>
            <a:r>
              <a:rPr lang="en-US" b="1" dirty="0"/>
              <a:t>assert</a:t>
            </a:r>
            <a:r>
              <a:rPr lang="en-US" dirty="0"/>
              <a:t> to terminate a program if certain conditions are not met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65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2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Selection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219" y="1984156"/>
            <a:ext cx="8035224" cy="3578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9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Selection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2310087"/>
            <a:ext cx="8323263" cy="2926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1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4" y="71979"/>
            <a:ext cx="7399336" cy="668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Selection (cont'd.)</a:t>
            </a:r>
          </a:p>
        </p:txBody>
      </p:sp>
      <p:pic>
        <p:nvPicPr>
          <p:cNvPr id="9" name="Content Placeholder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874073"/>
            <a:ext cx="8208226" cy="261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1" y="3518263"/>
            <a:ext cx="8176253" cy="315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Selection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Two-way selection takes the form: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If expression is true, statement1 is executed; otherwise, statement2 is executed</a:t>
            </a:r>
          </a:p>
          <a:p>
            <a:r>
              <a:rPr lang="en-US" sz="2800" dirty="0"/>
              <a:t>statement1 and statement2 are any C++ statements</a:t>
            </a:r>
          </a:p>
          <a:p>
            <a:r>
              <a:rPr lang="en-US" sz="2800" b="1" dirty="0"/>
              <a:t>else</a:t>
            </a:r>
            <a:r>
              <a:rPr lang="en-US" sz="2800" dirty="0"/>
              <a:t> is a reserved word</a:t>
            </a:r>
          </a:p>
          <a:p>
            <a:endParaRPr lang="en-US" sz="28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92231"/>
            <a:ext cx="236220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5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Selection (cont'd.)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349" y="1946274"/>
            <a:ext cx="8472964" cy="365442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23/09/2019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96250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4111</TotalTime>
  <Words>1060</Words>
  <Application>Microsoft Office PowerPoint</Application>
  <PresentationFormat>On-screen Show (4:3)</PresentationFormat>
  <Paragraphs>271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Courier New</vt:lpstr>
      <vt:lpstr>Wingdings 3</vt:lpstr>
      <vt:lpstr>1_Wisp</vt:lpstr>
      <vt:lpstr>CS118 – Programming Fundamentals</vt:lpstr>
      <vt:lpstr>Selection: if and if...else</vt:lpstr>
      <vt:lpstr>One-Way Selection</vt:lpstr>
      <vt:lpstr>One-Way Selection (cont'd.)</vt:lpstr>
      <vt:lpstr>One-Way Selection (cont'd.)</vt:lpstr>
      <vt:lpstr>PowerPoint Presentation</vt:lpstr>
      <vt:lpstr>One-Way Selection (cont'd.)</vt:lpstr>
      <vt:lpstr>Two-Way Selection</vt:lpstr>
      <vt:lpstr>Two-Way Selection (cont'd.)</vt:lpstr>
      <vt:lpstr>Two-Way Selection (cont'd.)</vt:lpstr>
      <vt:lpstr>Two-Way Selection (cont'd.)</vt:lpstr>
      <vt:lpstr>Compound (Block of) Statements</vt:lpstr>
      <vt:lpstr>Compound (Block of) Statements (cont'd.)</vt:lpstr>
      <vt:lpstr>Multiple Selections: Nested if</vt:lpstr>
      <vt:lpstr>Multiple Selections: Nested if (cont'd.)</vt:lpstr>
      <vt:lpstr>Multiple Selections: Nested if (cont'd.)</vt:lpstr>
      <vt:lpstr>Multiple Selections: Nested if (cont'd.)</vt:lpstr>
      <vt:lpstr>if-else Pairing</vt:lpstr>
      <vt:lpstr>Comparing if…else Statements with a Series of if Statements</vt:lpstr>
      <vt:lpstr>Short-Circuit Evaluation</vt:lpstr>
      <vt:lpstr>Comparing Floating-Point Numbers for Equality: A Precaution</vt:lpstr>
      <vt:lpstr>PowerPoint Presentation</vt:lpstr>
      <vt:lpstr>Associativity of Relational Operators: A Precaution</vt:lpstr>
      <vt:lpstr>Associativity of Relational Operators: A Precaution (cont’d.)</vt:lpstr>
      <vt:lpstr>Avoiding Bugs by Avoiding Partially Understood Concepts and Techniques</vt:lpstr>
      <vt:lpstr>Input Failure and the if Statement</vt:lpstr>
      <vt:lpstr>Confusion Between the Equality (==) and Assignment (=) Operators</vt:lpstr>
      <vt:lpstr>Conditional Operator (?:)</vt:lpstr>
      <vt:lpstr>Conditional Operator (?:)</vt:lpstr>
      <vt:lpstr>Program Style and Form (Revisited): Indentation</vt:lpstr>
      <vt:lpstr>Using Pseudocode to Develop, Test, and Debug a Program</vt:lpstr>
      <vt:lpstr>Summary</vt:lpstr>
      <vt:lpstr>Summary (cont'd.)</vt:lpstr>
      <vt:lpstr>Summary (cont'd.)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1576</cp:revision>
  <cp:lastPrinted>2017-09-07T06:56:55Z</cp:lastPrinted>
  <dcterms:created xsi:type="dcterms:W3CDTF">2017-08-16T18:35:02Z</dcterms:created>
  <dcterms:modified xsi:type="dcterms:W3CDTF">2019-09-23T03:45:46Z</dcterms:modified>
</cp:coreProperties>
</file>