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7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280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11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September 30,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</a:t>
            </a:r>
            <a:r>
              <a:rPr lang="en-US" sz="2000" b="1" dirty="0" err="1" smtClean="0"/>
              <a:t>Cresit</a:t>
            </a:r>
            <a:r>
              <a:rPr lang="en-US" sz="2000" b="1" dirty="0" smtClean="0"/>
              <a:t>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dirty="0"/>
              <a:t>assert</a:t>
            </a:r>
            <a:r>
              <a:rPr lang="en-US" dirty="0"/>
              <a:t> Function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Syntax: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expression </a:t>
            </a:r>
            <a:r>
              <a:rPr lang="en-US" sz="2800" dirty="0"/>
              <a:t>is any logical expression</a:t>
            </a:r>
          </a:p>
          <a:p>
            <a:pPr algn="just"/>
            <a:r>
              <a:rPr lang="en-US" sz="2800" dirty="0"/>
              <a:t>If </a:t>
            </a:r>
            <a:r>
              <a:rPr lang="en-US" sz="2800" b="1" dirty="0"/>
              <a:t>expression </a:t>
            </a:r>
            <a:r>
              <a:rPr lang="en-US" sz="2800" dirty="0"/>
              <a:t>evaluates to </a:t>
            </a:r>
            <a:r>
              <a:rPr lang="en-US" sz="2800" b="1" dirty="0"/>
              <a:t>true</a:t>
            </a:r>
            <a:r>
              <a:rPr lang="en-US" sz="2800" dirty="0"/>
              <a:t>, the next statement executes</a:t>
            </a:r>
          </a:p>
          <a:p>
            <a:pPr algn="just"/>
            <a:r>
              <a:rPr lang="en-US" sz="2800" dirty="0"/>
              <a:t>If </a:t>
            </a:r>
            <a:r>
              <a:rPr lang="en-US" sz="2800" b="1" dirty="0"/>
              <a:t>expression </a:t>
            </a:r>
            <a:r>
              <a:rPr lang="en-US" sz="2800" dirty="0"/>
              <a:t>evaluates to </a:t>
            </a:r>
            <a:r>
              <a:rPr lang="en-US" sz="2800" b="1" dirty="0"/>
              <a:t>false</a:t>
            </a:r>
            <a:r>
              <a:rPr lang="en-US" sz="2800" dirty="0"/>
              <a:t>, the program terminates and indicates where in the program the error occurred</a:t>
            </a:r>
          </a:p>
          <a:p>
            <a:pPr algn="just"/>
            <a:r>
              <a:rPr lang="en-US" sz="2800" dirty="0"/>
              <a:t>To use </a:t>
            </a:r>
            <a:r>
              <a:rPr lang="en-US" sz="2800" b="1" dirty="0"/>
              <a:t>assert</a:t>
            </a:r>
            <a:r>
              <a:rPr lang="en-US" sz="2800" dirty="0"/>
              <a:t>, include </a:t>
            </a:r>
            <a:r>
              <a:rPr lang="en-US" sz="2800" b="1" dirty="0" err="1"/>
              <a:t>cassert</a:t>
            </a:r>
            <a:r>
              <a:rPr lang="en-US" sz="2800" b="1" dirty="0"/>
              <a:t> </a:t>
            </a:r>
            <a:r>
              <a:rPr lang="en-US" sz="2800" dirty="0"/>
              <a:t>header file</a:t>
            </a:r>
          </a:p>
          <a:p>
            <a:pPr algn="just"/>
            <a:endParaRPr lang="en-US" sz="28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1463037"/>
            <a:ext cx="312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dirty="0"/>
              <a:t>assert</a:t>
            </a:r>
            <a:r>
              <a:rPr lang="en-US" dirty="0"/>
              <a:t> Function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assert</a:t>
            </a:r>
            <a:r>
              <a:rPr lang="en-US" dirty="0"/>
              <a:t> is useful for enforcing programming constraints during program development</a:t>
            </a:r>
          </a:p>
          <a:p>
            <a:pPr algn="just"/>
            <a:r>
              <a:rPr lang="en-US" dirty="0"/>
              <a:t>After developing and testing a program, remove or disable assert statements</a:t>
            </a:r>
          </a:p>
          <a:p>
            <a:pPr algn="just"/>
            <a:r>
              <a:rPr lang="en-US" dirty="0"/>
              <a:t>The preprocessor directive </a:t>
            </a:r>
            <a:r>
              <a:rPr lang="en-US" b="1" dirty="0"/>
              <a:t>#define NDEBUG </a:t>
            </a:r>
            <a:r>
              <a:rPr lang="en-US" dirty="0"/>
              <a:t>must be placed before the directive </a:t>
            </a:r>
            <a:r>
              <a:rPr lang="en-US" b="1" dirty="0"/>
              <a:t>#include &lt;</a:t>
            </a:r>
            <a:r>
              <a:rPr lang="en-US" b="1" dirty="0" err="1"/>
              <a:t>cassert</a:t>
            </a:r>
            <a:r>
              <a:rPr lang="en-US" b="1" dirty="0"/>
              <a:t>&gt;</a:t>
            </a:r>
            <a:r>
              <a:rPr lang="en-US" dirty="0"/>
              <a:t> to disable the assert statement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assert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28380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//#define NDEBUG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cassert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den,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"Enter two integers"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num</a:t>
            </a:r>
            <a:r>
              <a:rPr lang="en-US" dirty="0"/>
              <a:t> &gt;&gt; den ;</a:t>
            </a:r>
          </a:p>
          <a:p>
            <a:pPr marL="0" indent="0">
              <a:buNone/>
            </a:pPr>
            <a:r>
              <a:rPr lang="en-US" dirty="0"/>
              <a:t>	assert(</a:t>
            </a:r>
            <a:r>
              <a:rPr lang="en-US" dirty="0" err="1"/>
              <a:t>num</a:t>
            </a:r>
            <a:r>
              <a:rPr lang="en-US" dirty="0"/>
              <a:t> !=0)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"Moving forward"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num</a:t>
            </a:r>
            <a:r>
              <a:rPr lang="en-US" dirty="0"/>
              <a:t> / den = " &lt;&lt; </a:t>
            </a:r>
            <a:r>
              <a:rPr lang="en-US" dirty="0" err="1"/>
              <a:t>num</a:t>
            </a:r>
            <a:r>
              <a:rPr lang="en-US" dirty="0"/>
              <a:t> / den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Example @ HOME For practice of students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Cable Company Billing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programming example calculates a customer’s bill for a local cable company </a:t>
            </a:r>
          </a:p>
          <a:p>
            <a:pPr algn="just"/>
            <a:r>
              <a:rPr lang="en-US" dirty="0"/>
              <a:t>There are two types of customers: </a:t>
            </a:r>
          </a:p>
          <a:p>
            <a:pPr lvl="1" algn="just"/>
            <a:r>
              <a:rPr lang="en-US" dirty="0"/>
              <a:t>Residential</a:t>
            </a:r>
          </a:p>
          <a:p>
            <a:pPr lvl="1" algn="just"/>
            <a:r>
              <a:rPr lang="en-US" dirty="0"/>
              <a:t>Business</a:t>
            </a:r>
          </a:p>
          <a:p>
            <a:pPr algn="just"/>
            <a:r>
              <a:rPr lang="en-US" dirty="0"/>
              <a:t>Two rates for calculating a cable bill: </a:t>
            </a:r>
          </a:p>
          <a:p>
            <a:pPr lvl="1" algn="just"/>
            <a:r>
              <a:rPr lang="en-US" dirty="0"/>
              <a:t>One for residential customers</a:t>
            </a:r>
          </a:p>
          <a:p>
            <a:pPr lvl="1" algn="just"/>
            <a:r>
              <a:rPr lang="en-US" dirty="0"/>
              <a:t>One for business customers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Example: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residential customer:</a:t>
            </a:r>
          </a:p>
          <a:p>
            <a:pPr lvl="1" algn="just"/>
            <a:r>
              <a:rPr lang="en-US" dirty="0"/>
              <a:t>Bill processing fee: $4.50</a:t>
            </a:r>
          </a:p>
          <a:p>
            <a:pPr lvl="1" algn="just"/>
            <a:r>
              <a:rPr lang="en-US" dirty="0"/>
              <a:t>Basic service fee: $20.50</a:t>
            </a:r>
          </a:p>
          <a:p>
            <a:pPr lvl="1" algn="just"/>
            <a:r>
              <a:rPr lang="en-US" dirty="0"/>
              <a:t>Premium channel</a:t>
            </a:r>
            <a:r>
              <a:rPr lang="en-US"/>
              <a:t>: $7.50 </a:t>
            </a:r>
            <a:r>
              <a:rPr lang="en-US" dirty="0"/>
              <a:t>per channel</a:t>
            </a:r>
          </a:p>
          <a:p>
            <a:pPr algn="just"/>
            <a:r>
              <a:rPr lang="en-US" dirty="0"/>
              <a:t>For business customer:</a:t>
            </a:r>
          </a:p>
          <a:p>
            <a:pPr lvl="1" algn="just"/>
            <a:r>
              <a:rPr lang="en-US" dirty="0"/>
              <a:t>Bill processing fee: $15.00</a:t>
            </a:r>
          </a:p>
          <a:p>
            <a:pPr lvl="1" algn="just"/>
            <a:r>
              <a:rPr lang="en-US" dirty="0"/>
              <a:t>Basic service fee</a:t>
            </a:r>
            <a:r>
              <a:rPr lang="en-US"/>
              <a:t>: $75.00 </a:t>
            </a:r>
            <a:r>
              <a:rPr lang="en-US" dirty="0"/>
              <a:t>for first 10 connections/$5.00 for each additional one</a:t>
            </a:r>
          </a:p>
          <a:p>
            <a:pPr lvl="1" algn="just"/>
            <a:r>
              <a:rPr lang="en-US" dirty="0"/>
              <a:t>Premium channel cost: $50.00 per channel for any number of connections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Programming Example: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Ask user for account number and customer code</a:t>
            </a:r>
          </a:p>
          <a:p>
            <a:pPr algn="just"/>
            <a:r>
              <a:rPr lang="en-US" dirty="0"/>
              <a:t>Assume </a:t>
            </a:r>
            <a:r>
              <a:rPr lang="en-US" b="1" dirty="0"/>
              <a:t>R</a:t>
            </a:r>
            <a:r>
              <a:rPr lang="en-US" dirty="0"/>
              <a:t> or </a:t>
            </a:r>
            <a:r>
              <a:rPr lang="en-US" b="1" dirty="0"/>
              <a:t>r</a:t>
            </a:r>
            <a:r>
              <a:rPr lang="en-US" dirty="0"/>
              <a:t> stands for residential customer and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stands for business customer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Input: </a:t>
            </a:r>
          </a:p>
          <a:p>
            <a:pPr lvl="1" algn="just"/>
            <a:r>
              <a:rPr lang="en-US" dirty="0"/>
              <a:t>Customer account number</a:t>
            </a:r>
          </a:p>
          <a:p>
            <a:pPr lvl="1" algn="just"/>
            <a:r>
              <a:rPr lang="en-US" dirty="0"/>
              <a:t>Customer code</a:t>
            </a:r>
          </a:p>
          <a:p>
            <a:pPr lvl="1" algn="just"/>
            <a:r>
              <a:rPr lang="en-US" dirty="0"/>
              <a:t>Number of premium channels</a:t>
            </a:r>
          </a:p>
          <a:p>
            <a:pPr lvl="1" algn="just"/>
            <a:r>
              <a:rPr lang="en-US" dirty="0"/>
              <a:t>For business customers, number of basic service connections</a:t>
            </a:r>
          </a:p>
          <a:p>
            <a:pPr algn="just"/>
            <a:r>
              <a:rPr lang="en-US" dirty="0"/>
              <a:t>Output: </a:t>
            </a:r>
          </a:p>
          <a:p>
            <a:pPr lvl="1" algn="just"/>
            <a:r>
              <a:rPr lang="en-US" dirty="0"/>
              <a:t>Customer’s account number</a:t>
            </a:r>
          </a:p>
          <a:p>
            <a:pPr lvl="1" algn="just"/>
            <a:r>
              <a:rPr lang="en-US" dirty="0"/>
              <a:t>Billing amount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Purpose: </a:t>
            </a:r>
            <a:r>
              <a:rPr lang="en-US" dirty="0"/>
              <a:t>calculate and print billing amount</a:t>
            </a:r>
          </a:p>
          <a:p>
            <a:pPr algn="just"/>
            <a:r>
              <a:rPr lang="en-US" b="1" dirty="0"/>
              <a:t>Calculating billing amount requires:</a:t>
            </a:r>
          </a:p>
          <a:p>
            <a:pPr lvl="1" algn="just"/>
            <a:r>
              <a:rPr lang="en-US" dirty="0"/>
              <a:t>Customer for whom the billing amount is calculated (residential or business)</a:t>
            </a:r>
          </a:p>
          <a:p>
            <a:pPr lvl="1" algn="just"/>
            <a:r>
              <a:rPr lang="en-US" dirty="0"/>
              <a:t>Number of premium channels to which the customer subscribes</a:t>
            </a:r>
          </a:p>
          <a:p>
            <a:pPr algn="just"/>
            <a:r>
              <a:rPr lang="en-US" b="1" dirty="0"/>
              <a:t>For a business customer, you need: </a:t>
            </a:r>
          </a:p>
          <a:p>
            <a:pPr lvl="1" algn="just"/>
            <a:r>
              <a:rPr lang="en-US" dirty="0"/>
              <a:t>Number of basic service connections</a:t>
            </a:r>
          </a:p>
          <a:p>
            <a:pPr lvl="1" algn="just"/>
            <a:r>
              <a:rPr lang="en-US" dirty="0"/>
              <a:t>Number of premium channels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90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Program Analysis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needed to calculate the bill, such as bill processing fees and the cost of a premium channel, are known quantities</a:t>
            </a:r>
          </a:p>
          <a:p>
            <a:pPr algn="just"/>
            <a:r>
              <a:rPr lang="en-US" dirty="0"/>
              <a:t>The program should print the billing amount to two decimal places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0" y="1280278"/>
            <a:ext cx="4740255" cy="491589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switch structure:</a:t>
            </a:r>
            <a:r>
              <a:rPr lang="en-US" sz="2400" dirty="0"/>
              <a:t> Alternate to </a:t>
            </a:r>
            <a:r>
              <a:rPr lang="en-US" sz="2400" b="1" dirty="0"/>
              <a:t>if-else</a:t>
            </a:r>
          </a:p>
          <a:p>
            <a:pPr algn="just"/>
            <a:r>
              <a:rPr lang="en-US" sz="2400" dirty="0"/>
              <a:t>switch </a:t>
            </a:r>
            <a:r>
              <a:rPr lang="en-US" sz="2400" b="1" dirty="0"/>
              <a:t>(integral) </a:t>
            </a:r>
            <a:r>
              <a:rPr lang="en-US" sz="2400" dirty="0"/>
              <a:t>expression is evaluated first</a:t>
            </a:r>
          </a:p>
          <a:p>
            <a:pPr algn="just"/>
            <a:r>
              <a:rPr lang="en-US" sz="2400" dirty="0"/>
              <a:t>Value of the expression determines which corresponding action is taken</a:t>
            </a:r>
          </a:p>
          <a:p>
            <a:pPr algn="just"/>
            <a:r>
              <a:rPr lang="en-US" sz="2400" dirty="0"/>
              <a:t>Expression is sometimes called the selector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0576" y="1346469"/>
            <a:ext cx="3164098" cy="4785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switch</a:t>
            </a:r>
            <a:r>
              <a:rPr lang="en-US" dirty="0"/>
              <a:t>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precision to two decimal places</a:t>
            </a:r>
          </a:p>
          <a:p>
            <a:pPr algn="just"/>
            <a:r>
              <a:rPr lang="en-US" dirty="0"/>
              <a:t>Prompt user for account number and customer type</a:t>
            </a:r>
          </a:p>
          <a:p>
            <a:pPr algn="just"/>
            <a:r>
              <a:rPr lang="en-US" dirty="0"/>
              <a:t>If customer type is </a:t>
            </a:r>
            <a:r>
              <a:rPr lang="en-US" b="1" dirty="0"/>
              <a:t>R</a:t>
            </a:r>
            <a:r>
              <a:rPr lang="en-US" dirty="0"/>
              <a:t> or </a:t>
            </a:r>
            <a:r>
              <a:rPr lang="en-US" b="1" dirty="0"/>
              <a:t>r</a:t>
            </a:r>
          </a:p>
          <a:p>
            <a:pPr lvl="1" algn="just"/>
            <a:r>
              <a:rPr lang="en-US" dirty="0"/>
              <a:t>Prompt user for number of premium channels</a:t>
            </a:r>
          </a:p>
          <a:p>
            <a:pPr lvl="1" algn="just"/>
            <a:r>
              <a:rPr lang="en-US" dirty="0"/>
              <a:t>Compute and print the bill</a:t>
            </a:r>
          </a:p>
          <a:p>
            <a:pPr algn="just"/>
            <a:r>
              <a:rPr lang="en-US" dirty="0"/>
              <a:t>If customer type is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/>
              <a:t>b</a:t>
            </a:r>
          </a:p>
          <a:p>
            <a:pPr lvl="1" algn="just"/>
            <a:r>
              <a:rPr lang="en-US" dirty="0"/>
              <a:t>Prompt user for number of basic service connections and number of premium channels</a:t>
            </a:r>
          </a:p>
          <a:p>
            <a:pPr lvl="1" algn="just"/>
            <a:r>
              <a:rPr lang="en-US" dirty="0"/>
              <a:t>Compute and print the bill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8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Variables and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40754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accountNumber</a:t>
            </a:r>
            <a:r>
              <a:rPr lang="en-US" dirty="0"/>
              <a:t> ;  	//Variable to store the customer's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//Account 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char </a:t>
            </a:r>
            <a:r>
              <a:rPr lang="en-US" dirty="0" err="1"/>
              <a:t>customerType</a:t>
            </a:r>
            <a:r>
              <a:rPr lang="en-US" dirty="0"/>
              <a:t> ; 		//Variable to store customer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numOfPremiumChannels</a:t>
            </a:r>
            <a:r>
              <a:rPr lang="en-US" dirty="0"/>
              <a:t> ;	//Variable to store the number of premium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	//Channels to which the customer subscribed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numOfBasicSerCon</a:t>
            </a:r>
            <a:r>
              <a:rPr lang="en-US" dirty="0"/>
              <a:t> ;	//Variable to store the number of basic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		//Channels to which the customer subscribed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 </a:t>
            </a:r>
            <a:r>
              <a:rPr lang="en-US" dirty="0" err="1"/>
              <a:t>amountDue</a:t>
            </a:r>
            <a:r>
              <a:rPr lang="en-US" dirty="0"/>
              <a:t> ;		//Variable to store the billing amount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//Named Constants - Residential customers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double RES_BILL_PROC_FEE = 4.5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double RES_BASIC_SERV_COST = 20.5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const double RES_COST_PREM_CHANNEL = 7.5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//Named Constants - Business customers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double BUS_BILL_PROC_FEE = 15.00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const double BUS_BASIC_SERV_COST = 75.0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double BUS_BASIC_CONN_COST = 5.0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 double BUS_COST_PREM_CHANNEL = 50.0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Example: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Billing for residential customers: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amountDue</a:t>
            </a:r>
            <a:r>
              <a:rPr lang="en-US" dirty="0"/>
              <a:t> = 	RES_BILL_PROC_FEES +</a:t>
            </a:r>
          </a:p>
          <a:p>
            <a:pPr marL="0" indent="0">
              <a:buNone/>
            </a:pPr>
            <a:r>
              <a:rPr lang="en-US" dirty="0"/>
              <a:t>					RES_BASIC_SERV_COST +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numOfPremChannels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/>
              <a:t>					RES_COST_PREM_CHANNEL;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2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Formulas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Billing for business customers: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numOfBasicServConn</a:t>
            </a:r>
            <a:r>
              <a:rPr lang="en-US" sz="2000" dirty="0"/>
              <a:t> &lt;= 10)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amountDue</a:t>
            </a:r>
            <a:r>
              <a:rPr lang="en-US" sz="2000" dirty="0"/>
              <a:t> = 	BUS_BILL_PROC_FEES +</a:t>
            </a:r>
          </a:p>
          <a:p>
            <a:pPr marL="0" indent="0">
              <a:buNone/>
            </a:pPr>
            <a:r>
              <a:rPr lang="en-US" sz="2000" dirty="0"/>
              <a:t>					BUS_BASIC_SERV_COST +</a:t>
            </a:r>
          </a:p>
          <a:p>
            <a:pPr marL="0" indent="0">
              <a:buNone/>
            </a:pPr>
            <a:r>
              <a:rPr lang="en-US" sz="2000" dirty="0"/>
              <a:t>					</a:t>
            </a:r>
            <a:r>
              <a:rPr lang="en-US" sz="2000" dirty="0" err="1"/>
              <a:t>numOfPremChannels</a:t>
            </a:r>
            <a:r>
              <a:rPr lang="en-US" sz="2000" dirty="0"/>
              <a:t> *</a:t>
            </a:r>
          </a:p>
          <a:p>
            <a:pPr marL="0" indent="0">
              <a:buNone/>
            </a:pPr>
            <a:r>
              <a:rPr lang="en-US" sz="2000" dirty="0"/>
              <a:t>					BUS_COST_PREM_CHANNEL ;</a:t>
            </a:r>
          </a:p>
          <a:p>
            <a:pPr marL="0" indent="0">
              <a:buNone/>
            </a:pPr>
            <a:r>
              <a:rPr lang="en-US" sz="2000" dirty="0"/>
              <a:t>else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amountDue</a:t>
            </a:r>
            <a:r>
              <a:rPr lang="en-US" sz="2000" dirty="0"/>
              <a:t> = 	BUS_BILL_PROC_FEES +</a:t>
            </a:r>
          </a:p>
          <a:p>
            <a:pPr marL="0" indent="0">
              <a:buNone/>
            </a:pPr>
            <a:r>
              <a:rPr lang="en-US" sz="2000" dirty="0"/>
              <a:t>					BUS_BASIC_SERV_COST +</a:t>
            </a:r>
          </a:p>
          <a:p>
            <a:pPr marL="0" indent="0">
              <a:buNone/>
            </a:pPr>
            <a:r>
              <a:rPr lang="en-US" sz="2000" dirty="0"/>
              <a:t>					(</a:t>
            </a:r>
            <a:r>
              <a:rPr lang="en-US" sz="2000" dirty="0" err="1"/>
              <a:t>numOfBasicServConn</a:t>
            </a:r>
            <a:r>
              <a:rPr lang="en-US" sz="2000" dirty="0"/>
              <a:t> - 10) *</a:t>
            </a:r>
          </a:p>
          <a:p>
            <a:pPr marL="0" indent="0">
              <a:buNone/>
            </a:pPr>
            <a:r>
              <a:rPr lang="en-US" sz="2000" dirty="0"/>
              <a:t>					BUS_BASIC_CONN_COST +</a:t>
            </a:r>
          </a:p>
          <a:p>
            <a:pPr marL="0" indent="0">
              <a:buNone/>
            </a:pPr>
            <a:r>
              <a:rPr lang="en-US" sz="2000" dirty="0"/>
              <a:t>					</a:t>
            </a:r>
            <a:r>
              <a:rPr lang="en-US" sz="2000" dirty="0" err="1"/>
              <a:t>numOfPremChannels</a:t>
            </a:r>
            <a:r>
              <a:rPr lang="en-US" sz="2000" dirty="0"/>
              <a:t> *</a:t>
            </a:r>
          </a:p>
          <a:p>
            <a:pPr marL="0" indent="0">
              <a:buNone/>
            </a:pPr>
            <a:r>
              <a:rPr lang="en-US" sz="2000" dirty="0"/>
              <a:t>					BUS_COST_PREM_CHANNEL ;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1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Main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Output floating-point numbers in fixed decimal with decimal point and trailing zeros</a:t>
            </a:r>
          </a:p>
          <a:p>
            <a:pPr lvl="1" indent="-342900" algn="just">
              <a:spcBef>
                <a:spcPts val="0"/>
              </a:spcBef>
            </a:pPr>
            <a:r>
              <a:rPr lang="en-US" dirty="0"/>
              <a:t>Output floating-point numbers with two decimal places and set the precision to two decimal places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Prompt user to enter account number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Get customer account number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Prompt user to enter customer code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Get customer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6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Main Algorithm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If the customer code is </a:t>
            </a:r>
            <a:r>
              <a:rPr lang="en-US" sz="2800" b="1" dirty="0"/>
              <a:t>r</a:t>
            </a:r>
            <a:r>
              <a:rPr lang="en-US" sz="2800" dirty="0"/>
              <a:t> or </a:t>
            </a:r>
            <a:r>
              <a:rPr lang="en-US" sz="2800" b="1" dirty="0"/>
              <a:t>R</a:t>
            </a:r>
            <a:r>
              <a:rPr lang="en-US" sz="2800" dirty="0"/>
              <a:t>,</a:t>
            </a:r>
          </a:p>
          <a:p>
            <a:pPr lvl="1"/>
            <a:r>
              <a:rPr lang="en-US" sz="2400" dirty="0"/>
              <a:t>Prompt user to enter number of premium channels</a:t>
            </a:r>
          </a:p>
          <a:p>
            <a:pPr lvl="1"/>
            <a:r>
              <a:rPr lang="en-US" sz="2400" dirty="0"/>
              <a:t>Get the number of premium channels</a:t>
            </a:r>
          </a:p>
          <a:p>
            <a:pPr lvl="1"/>
            <a:r>
              <a:rPr lang="en-US" sz="2400" dirty="0"/>
              <a:t>Calculate the billing amount</a:t>
            </a:r>
          </a:p>
          <a:p>
            <a:pPr lvl="1"/>
            <a:r>
              <a:rPr lang="en-US" sz="2400" dirty="0"/>
              <a:t>Print account number and billing amount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2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Main Algorithm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800" dirty="0"/>
              <a:t>If customer code is </a:t>
            </a:r>
            <a:r>
              <a:rPr lang="en-US" sz="2800" b="1" dirty="0"/>
              <a:t>b</a:t>
            </a:r>
            <a:r>
              <a:rPr lang="en-US" sz="2800" dirty="0"/>
              <a:t> or </a:t>
            </a:r>
            <a:r>
              <a:rPr lang="en-US" sz="2800" b="1" dirty="0"/>
              <a:t>B</a:t>
            </a:r>
            <a:endParaRPr lang="en-US" sz="2800" dirty="0"/>
          </a:p>
          <a:p>
            <a:pPr lvl="1"/>
            <a:r>
              <a:rPr lang="en-US" sz="2400" dirty="0"/>
              <a:t>Prompt user to enter number of basic service connections</a:t>
            </a:r>
          </a:p>
          <a:p>
            <a:pPr lvl="1"/>
            <a:r>
              <a:rPr lang="en-US" sz="2400" dirty="0"/>
              <a:t>Get number of basic service connections</a:t>
            </a:r>
          </a:p>
          <a:p>
            <a:pPr lvl="1"/>
            <a:r>
              <a:rPr lang="en-US" sz="2400" dirty="0"/>
              <a:t>Prompt user to enter number of premium channels</a:t>
            </a:r>
          </a:p>
          <a:p>
            <a:pPr lvl="1"/>
            <a:r>
              <a:rPr lang="en-US" sz="2400" dirty="0"/>
              <a:t>Get number of premium channels</a:t>
            </a:r>
          </a:p>
          <a:p>
            <a:pPr lvl="1"/>
            <a:r>
              <a:rPr lang="en-US" sz="2400" dirty="0"/>
              <a:t>Calculate billing amount</a:t>
            </a:r>
          </a:p>
          <a:p>
            <a:pPr lvl="1"/>
            <a:r>
              <a:rPr lang="en-US" sz="2400" dirty="0"/>
              <a:t>Print account number and billing amount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93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Main Algorithm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customer code is other than </a:t>
            </a:r>
            <a:r>
              <a:rPr lang="en-US" b="1" dirty="0"/>
              <a:t>r, R, b, or B</a:t>
            </a:r>
            <a:r>
              <a:rPr lang="en-US" dirty="0"/>
              <a:t>, output an error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4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40754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	 // Example</a:t>
            </a:r>
          </a:p>
          <a:p>
            <a:pPr marL="0" indent="0">
              <a:buNone/>
            </a:pPr>
            <a:r>
              <a:rPr lang="en-US" dirty="0"/>
              <a:t>2      // Using if statements, relational</a:t>
            </a:r>
          </a:p>
          <a:p>
            <a:pPr marL="0" indent="0">
              <a:buNone/>
            </a:pPr>
            <a:r>
              <a:rPr lang="en-US" dirty="0"/>
              <a:t>3      // operators, and equality operators.</a:t>
            </a:r>
          </a:p>
          <a:p>
            <a:pPr marL="0" indent="0">
              <a:buNone/>
            </a:pPr>
            <a:r>
              <a:rPr lang="en-US" dirty="0"/>
              <a:t>4      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5      </a:t>
            </a:r>
          </a:p>
          <a:p>
            <a:pPr marL="0" indent="0">
              <a:buNone/>
            </a:pPr>
            <a:r>
              <a:rPr lang="en-US" dirty="0"/>
              <a:t>6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;  // program uses </a:t>
            </a:r>
            <a:r>
              <a:rPr lang="en-US" dirty="0" err="1"/>
              <a:t>cout</a:t>
            </a:r>
            <a:endParaRPr lang="en-US" dirty="0"/>
          </a:p>
          <a:p>
            <a:pPr marL="0" indent="0">
              <a:buNone/>
            </a:pPr>
            <a:r>
              <a:rPr lang="en-US"/>
              <a:t>7      </a:t>
            </a:r>
            <a:r>
              <a:rPr lang="en-US" dirty="0"/>
              <a:t>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;   // program uses </a:t>
            </a:r>
            <a:r>
              <a:rPr lang="en-US" dirty="0" err="1"/>
              <a:t>cin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      using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  // program uses </a:t>
            </a:r>
            <a:r>
              <a:rPr lang="en-US" dirty="0" err="1"/>
              <a:t>endl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  </a:t>
            </a:r>
          </a:p>
          <a:p>
            <a:pPr marL="0" indent="0">
              <a:buNone/>
            </a:pPr>
            <a:r>
              <a:rPr lang="en-US" dirty="0"/>
              <a:t>10    // function main begins program execution</a:t>
            </a:r>
          </a:p>
          <a:p>
            <a:pPr marL="0" indent="0">
              <a:buNone/>
            </a:pPr>
            <a:r>
              <a:rPr lang="en-US" dirty="0"/>
              <a:t>11   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12    {</a:t>
            </a:r>
          </a:p>
          <a:p>
            <a:pPr marL="0" indent="0">
              <a:buNone/>
            </a:pPr>
            <a:r>
              <a:rPr lang="en-US" dirty="0"/>
              <a:t>13       </a:t>
            </a:r>
            <a:r>
              <a:rPr lang="en-US" dirty="0" err="1"/>
              <a:t>int</a:t>
            </a:r>
            <a:r>
              <a:rPr lang="en-US" dirty="0"/>
              <a:t> num1;  // first number to be read from user</a:t>
            </a:r>
          </a:p>
          <a:p>
            <a:pPr marL="0" indent="0">
              <a:buNone/>
            </a:pPr>
            <a:r>
              <a:rPr lang="en-US" dirty="0"/>
              <a:t>14       </a:t>
            </a:r>
            <a:r>
              <a:rPr lang="en-US" dirty="0" err="1"/>
              <a:t>int</a:t>
            </a:r>
            <a:r>
              <a:rPr lang="en-US" dirty="0"/>
              <a:t> num2;  // second number to be read from user</a:t>
            </a:r>
          </a:p>
          <a:p>
            <a:pPr marL="0" indent="0">
              <a:buNone/>
            </a:pPr>
            <a:r>
              <a:rPr lang="en-US" dirty="0"/>
              <a:t>15    </a:t>
            </a:r>
          </a:p>
          <a:p>
            <a:pPr marL="0" indent="0">
              <a:buNone/>
            </a:pPr>
            <a:r>
              <a:rPr lang="en-US" dirty="0"/>
              <a:t>16       </a:t>
            </a:r>
            <a:r>
              <a:rPr lang="en-US" dirty="0" err="1"/>
              <a:t>cout</a:t>
            </a:r>
            <a:r>
              <a:rPr lang="en-US" dirty="0"/>
              <a:t> &lt;&lt; "Enter two integers, and I will tell you\n"</a:t>
            </a:r>
          </a:p>
          <a:p>
            <a:pPr marL="0" indent="0">
              <a:buNone/>
            </a:pPr>
            <a:r>
              <a:rPr lang="en-US"/>
              <a:t>17            </a:t>
            </a:r>
            <a:r>
              <a:rPr lang="en-US" dirty="0"/>
              <a:t>&lt;&lt; "the relationships they satisfy: ";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7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228599"/>
            <a:ext cx="8323551" cy="645922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18       cin &gt;&gt; num1 &gt;&gt; num2;   // read two integers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19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20       if ( num1 == num2 )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21          cout &lt;&lt; num1 &lt;&lt; " is equal to " &lt;&lt; num2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22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23       if ( num1 != num2 )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24          cout &lt;&lt; num1 &lt;&lt; " is not equal to " &lt;&lt; num2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26       if ( num1 &lt; num2 )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/>
              <a:t>27          </a:t>
            </a:r>
            <a:r>
              <a:rPr lang="pt-BR" sz="2000" dirty="0"/>
              <a:t>cout &lt;&lt; num1 &lt;&lt; " is less than " &lt;&lt; num2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28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29       if ( num1 &gt; num2 )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30          cout &lt;&lt; num1 &lt;&lt; " is greater than " &lt;&lt; num2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32       if ( num1 &lt;= num2 )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33          cout &lt;&lt; num1 &lt;&lt; " is less than or equal to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34               &lt;&lt; num2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35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36       if ( num1 &gt;= num2 )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/>
              <a:t>37          </a:t>
            </a:r>
            <a:r>
              <a:rPr lang="pt-BR" sz="2000" dirty="0"/>
              <a:t>cout &lt;&lt; num1 &lt;&lt; " is greater than or equal to 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38               &lt;&lt; num2 &lt;&lt; 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/>
              <a:t>39    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40       return 0;   // indicate that program ended successfully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41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42    } // end function main</a:t>
            </a:r>
            <a:endParaRPr lang="pt-BR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9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switch</a:t>
            </a:r>
            <a:r>
              <a:rPr lang="en-US" dirty="0"/>
              <a:t> Structures (cont'd.)</a:t>
            </a:r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810" y="859153"/>
            <a:ext cx="6054044" cy="582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Run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 two integers, and I will tell you </a:t>
            </a:r>
          </a:p>
          <a:p>
            <a:pPr marL="0" indent="0">
              <a:buNone/>
            </a:pPr>
            <a:r>
              <a:rPr lang="en-US" dirty="0"/>
              <a:t>the relationships they satisfy: </a:t>
            </a:r>
            <a:r>
              <a:rPr lang="en-US"/>
              <a:t>35 17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35 is not equal </a:t>
            </a:r>
            <a:r>
              <a:rPr lang="en-US"/>
              <a:t>to 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35 is greater </a:t>
            </a:r>
            <a:r>
              <a:rPr lang="en-US"/>
              <a:t>than 17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35 is greater than or equal </a:t>
            </a:r>
            <a:r>
              <a:rPr lang="en-US"/>
              <a:t>to 17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84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Run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 two integers, and I will tell you </a:t>
            </a:r>
          </a:p>
          <a:p>
            <a:pPr marL="0" indent="0">
              <a:buNone/>
            </a:pPr>
            <a:r>
              <a:rPr lang="en-US" dirty="0"/>
              <a:t>the relationships they satisfy: 10 10</a:t>
            </a:r>
          </a:p>
          <a:p>
            <a:pPr marL="0" indent="0">
              <a:buNone/>
            </a:pPr>
            <a:r>
              <a:rPr lang="en-US" dirty="0"/>
              <a:t>10 is equal to 10</a:t>
            </a:r>
          </a:p>
          <a:p>
            <a:pPr marL="0" indent="0">
              <a:buNone/>
            </a:pPr>
            <a:r>
              <a:rPr lang="en-US" dirty="0"/>
              <a:t>10 is less than or equal to 10</a:t>
            </a:r>
          </a:p>
          <a:p>
            <a:pPr marL="0" indent="0">
              <a:buNone/>
            </a:pPr>
            <a:r>
              <a:rPr lang="en-US" dirty="0"/>
              <a:t>10 is greater than or equal to 10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9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structures alter normal control flow</a:t>
            </a:r>
          </a:p>
          <a:p>
            <a:r>
              <a:rPr lang="en-US" dirty="0"/>
              <a:t>Most common control structures are selection and repetition</a:t>
            </a:r>
          </a:p>
          <a:p>
            <a:r>
              <a:rPr lang="en-US" dirty="0"/>
              <a:t>Relational operators: ==, &lt;, &lt;=, &gt;, &gt;=, !=</a:t>
            </a:r>
          </a:p>
          <a:p>
            <a:r>
              <a:rPr lang="en-US" dirty="0"/>
              <a:t>Logical expressions evaluate to 1 (true) or 0 (false)</a:t>
            </a:r>
          </a:p>
          <a:p>
            <a:r>
              <a:rPr lang="en-US" dirty="0"/>
              <a:t>Logical operators: ! (not), &amp;&amp; (and), || (or)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9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selection structures: one-way selection and two-way selection</a:t>
            </a:r>
          </a:p>
          <a:p>
            <a:pPr algn="just"/>
            <a:r>
              <a:rPr lang="en-US" dirty="0"/>
              <a:t>The expression in an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if...else </a:t>
            </a:r>
            <a:r>
              <a:rPr lang="en-US" dirty="0"/>
              <a:t>structure is usually a logical expression</a:t>
            </a:r>
          </a:p>
          <a:p>
            <a:pPr algn="just"/>
            <a:r>
              <a:rPr lang="en-US" dirty="0"/>
              <a:t>No stand-alone </a:t>
            </a:r>
            <a:r>
              <a:rPr lang="en-US" b="1" dirty="0"/>
              <a:t>else</a:t>
            </a:r>
            <a:r>
              <a:rPr lang="en-US" dirty="0"/>
              <a:t> statement in C++</a:t>
            </a:r>
          </a:p>
          <a:p>
            <a:pPr lvl="1" algn="just"/>
            <a:r>
              <a:rPr lang="en-US" dirty="0"/>
              <a:t>Every </a:t>
            </a:r>
            <a:r>
              <a:rPr lang="en-US" b="1" dirty="0"/>
              <a:t>else</a:t>
            </a:r>
            <a:r>
              <a:rPr lang="en-US" dirty="0"/>
              <a:t> has a related </a:t>
            </a:r>
            <a:r>
              <a:rPr lang="en-US" b="1" dirty="0"/>
              <a:t>if</a:t>
            </a:r>
          </a:p>
          <a:p>
            <a:pPr algn="just"/>
            <a:r>
              <a:rPr lang="en-US" dirty="0"/>
              <a:t>A sequence of statements enclosed between braces, { and }, is called a compound statement or block of statements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89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Using assignment in place of the equality operator creates a semantic error</a:t>
            </a:r>
          </a:p>
          <a:p>
            <a:pPr algn="just"/>
            <a:r>
              <a:rPr lang="en-US" b="1" dirty="0"/>
              <a:t>switch</a:t>
            </a:r>
            <a:r>
              <a:rPr lang="en-US" dirty="0"/>
              <a:t> structure handles multiway selection</a:t>
            </a:r>
          </a:p>
          <a:p>
            <a:pPr algn="just"/>
            <a:r>
              <a:rPr lang="en-US" b="1" dirty="0"/>
              <a:t>break</a:t>
            </a:r>
            <a:r>
              <a:rPr lang="en-US" dirty="0"/>
              <a:t> statement ends </a:t>
            </a:r>
            <a:r>
              <a:rPr lang="en-US" b="1" dirty="0"/>
              <a:t>switch</a:t>
            </a:r>
            <a:r>
              <a:rPr lang="en-US" dirty="0"/>
              <a:t> statement</a:t>
            </a:r>
          </a:p>
          <a:p>
            <a:pPr algn="just"/>
            <a:r>
              <a:rPr lang="en-US" dirty="0"/>
              <a:t>Use </a:t>
            </a:r>
            <a:r>
              <a:rPr lang="en-US" b="1" dirty="0"/>
              <a:t>assert</a:t>
            </a:r>
            <a:r>
              <a:rPr lang="en-US" dirty="0"/>
              <a:t> to terminate a program if certain conditions are not met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6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switch</a:t>
            </a:r>
            <a:r>
              <a:rPr lang="en-US" dirty="0"/>
              <a:t> Structures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or more statements may follow a case label</a:t>
            </a:r>
          </a:p>
          <a:p>
            <a:pPr algn="just"/>
            <a:r>
              <a:rPr lang="en-US" b="1" dirty="0"/>
              <a:t>Braces are not needed to turn multiple </a:t>
            </a:r>
            <a:r>
              <a:rPr lang="en-US" dirty="0"/>
              <a:t>statements into a single compound statement</a:t>
            </a:r>
          </a:p>
          <a:p>
            <a:pPr algn="just"/>
            <a:r>
              <a:rPr lang="en-US" dirty="0"/>
              <a:t>The break statement may or may not appear after each statement</a:t>
            </a:r>
          </a:p>
          <a:p>
            <a:pPr algn="just"/>
            <a:r>
              <a:rPr lang="en-US" b="1" dirty="0"/>
              <a:t>switch, case, break</a:t>
            </a:r>
            <a:r>
              <a:rPr lang="en-US" dirty="0"/>
              <a:t>, and </a:t>
            </a:r>
            <a:r>
              <a:rPr lang="en-US" b="1" dirty="0"/>
              <a:t>default </a:t>
            </a:r>
            <a:r>
              <a:rPr lang="en-US" dirty="0"/>
              <a:t>are reserved 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-12985"/>
            <a:ext cx="7364682" cy="670080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43" y="142188"/>
            <a:ext cx="6720029" cy="64239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= 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4538" y="24517"/>
            <a:ext cx="8323551" cy="603839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#include&lt;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"Enter a number in the range 0 - 7 : 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cin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&gt;&gt;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"The number you entered is = " &lt;&lt; number &lt;&lt;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switch(number){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"Learning to use 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"C++'s 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&lt;&lt;"switch structure." &lt;&lt;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"This program shows the effect 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6: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case 7: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"of break statement." &lt;&lt;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&lt;&lt;"The number is out of range." &lt;&lt;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&lt;&lt; "Out of the switch structure" &lt;&lt;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7678429" y="174990"/>
            <a:ext cx="1371600" cy="1676400"/>
          </a:xfrm>
          <a:prstGeom prst="borderCallout1">
            <a:avLst>
              <a:gd name="adj1" fmla="val 18750"/>
              <a:gd name="adj2" fmla="val -8333"/>
              <a:gd name="adj3" fmla="val 19319"/>
              <a:gd name="adj4" fmla="val -321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/>
              <a:t>7</a:t>
            </a:r>
            <a:endParaRPr lang="en-US" dirty="0"/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6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Avoiding Bugs by Avoiding Partially Understood Concepts and Techniques: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output results correctly</a:t>
            </a:r>
          </a:p>
          <a:p>
            <a:r>
              <a:rPr lang="en-US" dirty="0"/>
              <a:t>The </a:t>
            </a:r>
            <a:r>
              <a:rPr lang="en-US" b="1" dirty="0"/>
              <a:t>switch </a:t>
            </a:r>
            <a:r>
              <a:rPr lang="en-US" dirty="0"/>
              <a:t>structure must include a </a:t>
            </a:r>
            <a:r>
              <a:rPr lang="en-US" b="1" dirty="0"/>
              <a:t>break </a:t>
            </a:r>
            <a:r>
              <a:rPr lang="en-US" dirty="0"/>
              <a:t>statement after each </a:t>
            </a:r>
            <a:r>
              <a:rPr lang="en-US" b="1" dirty="0" err="1"/>
              <a:t>cout</a:t>
            </a:r>
            <a:r>
              <a:rPr lang="en-US" b="1" dirty="0"/>
              <a:t>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Terminating a Program with the </a:t>
            </a:r>
            <a:r>
              <a:rPr lang="en-US" sz="3600" b="0" dirty="0"/>
              <a:t>assert</a:t>
            </a:r>
            <a:r>
              <a:rPr lang="en-US" sz="3600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Certain types of errors that are very difficult to catch can occur in a program </a:t>
            </a:r>
          </a:p>
          <a:p>
            <a:pPr lvl="1" algn="just"/>
            <a:r>
              <a:rPr lang="en-US" b="1" dirty="0"/>
              <a:t>Example: </a:t>
            </a:r>
            <a:r>
              <a:rPr lang="en-US" dirty="0"/>
              <a:t>Division by zero can be difficult to catch using any of the programming techniques examined so far </a:t>
            </a:r>
          </a:p>
          <a:p>
            <a:pPr algn="just"/>
            <a:r>
              <a:rPr lang="en-US" dirty="0"/>
              <a:t>The predefined function, </a:t>
            </a:r>
            <a:r>
              <a:rPr lang="en-US" b="1" dirty="0"/>
              <a:t>assert</a:t>
            </a:r>
            <a:r>
              <a:rPr lang="en-US" dirty="0"/>
              <a:t>, is useful in stopping program execution when certain elusive errors occur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4240</TotalTime>
  <Words>1342</Words>
  <Application>Microsoft Office PowerPoint</Application>
  <PresentationFormat>On-screen Show (4:3)</PresentationFormat>
  <Paragraphs>319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Consolas</vt:lpstr>
      <vt:lpstr>Verdana</vt:lpstr>
      <vt:lpstr>Wingdings 3</vt:lpstr>
      <vt:lpstr>1_Wisp</vt:lpstr>
      <vt:lpstr>CS118 – Programming Fundamentals</vt:lpstr>
      <vt:lpstr>switch Structures</vt:lpstr>
      <vt:lpstr>switch Structures (cont'd.)</vt:lpstr>
      <vt:lpstr>switch Structures (cont'd.)</vt:lpstr>
      <vt:lpstr>PowerPoint Presentation</vt:lpstr>
      <vt:lpstr>PowerPoint Presentation</vt:lpstr>
      <vt:lpstr>Output = ?</vt:lpstr>
      <vt:lpstr>Avoiding Bugs by Avoiding Partially Understood Concepts and Techniques: Revisited</vt:lpstr>
      <vt:lpstr>Terminating a Program with the assert Function</vt:lpstr>
      <vt:lpstr>The assert Function (cont'd.)</vt:lpstr>
      <vt:lpstr>The assert Function (cont'd.)</vt:lpstr>
      <vt:lpstr>assert example</vt:lpstr>
      <vt:lpstr>Complete Example @ HOME For practice of students</vt:lpstr>
      <vt:lpstr>Programming Example: Cable Company Billing</vt:lpstr>
      <vt:lpstr>Programming Example: Rates</vt:lpstr>
      <vt:lpstr>Programming Example: Requirements</vt:lpstr>
      <vt:lpstr>Programming Example: Input and Output</vt:lpstr>
      <vt:lpstr>Programming Example: Program Analysis</vt:lpstr>
      <vt:lpstr>Programming Example: Program Analysis (cont'd.)</vt:lpstr>
      <vt:lpstr>Programming Example: Algorithm Design</vt:lpstr>
      <vt:lpstr>Programming Example: Variables and Named Constants</vt:lpstr>
      <vt:lpstr>Programming Example: Formulas</vt:lpstr>
      <vt:lpstr>Programming Example: Formulas (cont'd.)</vt:lpstr>
      <vt:lpstr>Programming Example: Main Algorithm</vt:lpstr>
      <vt:lpstr>Programming Example: Main Algorithm (cont'd.)</vt:lpstr>
      <vt:lpstr>Programming Example: Main Algorithm (cont'd.)</vt:lpstr>
      <vt:lpstr>Programming Example: Main Algorithm (cont'd.)</vt:lpstr>
      <vt:lpstr>Another Programming Example</vt:lpstr>
      <vt:lpstr>PowerPoint Presentation</vt:lpstr>
      <vt:lpstr>Sample Run 1</vt:lpstr>
      <vt:lpstr>Sample Run 2</vt:lpstr>
      <vt:lpstr>Summary</vt:lpstr>
      <vt:lpstr>Summary (cont'd.)</vt:lpstr>
      <vt:lpstr>Summary (cont'd.)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1587</cp:revision>
  <cp:lastPrinted>2017-09-07T06:56:55Z</cp:lastPrinted>
  <dcterms:created xsi:type="dcterms:W3CDTF">2017-08-16T18:35:02Z</dcterms:created>
  <dcterms:modified xsi:type="dcterms:W3CDTF">2019-09-30T05:17:23Z</dcterms:modified>
</cp:coreProperties>
</file>