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8"/>
  </p:notesMasterIdLst>
  <p:sldIdLst>
    <p:sldId id="256" r:id="rId2"/>
    <p:sldId id="281" r:id="rId3"/>
    <p:sldId id="282" r:id="rId4"/>
    <p:sldId id="283" r:id="rId5"/>
    <p:sldId id="287" r:id="rId6"/>
    <p:sldId id="284" r:id="rId7"/>
    <p:sldId id="285" r:id="rId8"/>
    <p:sldId id="286" r:id="rId9"/>
    <p:sldId id="29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15" r:id="rId29"/>
    <p:sldId id="316" r:id="rId30"/>
    <p:sldId id="309" r:id="rId31"/>
    <p:sldId id="310" r:id="rId32"/>
    <p:sldId id="311" r:id="rId33"/>
    <p:sldId id="312" r:id="rId34"/>
    <p:sldId id="313" r:id="rId35"/>
    <p:sldId id="314" r:id="rId36"/>
    <p:sldId id="280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from a file till </a:t>
            </a:r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r>
              <a:rPr lang="en-US" dirty="0"/>
              <a:t>Get</a:t>
            </a:r>
            <a:r>
              <a:rPr lang="en-US" baseline="0" dirty="0"/>
              <a:t> input from user until a –</a:t>
            </a:r>
            <a:r>
              <a:rPr lang="en-US" baseline="0" dirty="0" err="1"/>
              <a:t>ve</a:t>
            </a:r>
            <a:r>
              <a:rPr lang="en-US" baseline="0" dirty="0"/>
              <a:t> number is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12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October </a:t>
            </a:r>
            <a:r>
              <a:rPr lang="en-US" sz="1200" dirty="0" smtClean="0"/>
              <a:t>02,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Counter-Controlled </a:t>
            </a:r>
            <a:r>
              <a:rPr lang="en-US" sz="3600" b="0" dirty="0"/>
              <a:t>while</a:t>
            </a:r>
            <a:r>
              <a:rPr lang="en-US" sz="3600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8"/>
            <a:ext cx="8323551" cy="5283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know exactly how many pieces of data need to be read, </a:t>
            </a:r>
          </a:p>
          <a:p>
            <a:pPr lvl="1"/>
            <a:r>
              <a:rPr lang="en-US" dirty="0"/>
              <a:t>while loop becomes a counter-controlled loop with </a:t>
            </a:r>
            <a:r>
              <a:rPr lang="en-US" b="1" dirty="0"/>
              <a:t>loop control variable (LCV)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counter = 0 ;	//initialize the loop control variable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while (counter &lt; N)	//test the loop control variable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{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counter++ ;	//update the loop variable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.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Controls the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limit;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 of squares\n"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"How high to go?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&gt;&gt; limit;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nnumber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"square"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limit)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98" y="4683453"/>
            <a:ext cx="3112077" cy="20937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5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Case 2: Sentinel-Controlled </a:t>
            </a:r>
            <a:r>
              <a:rPr lang="en-US" sz="3600" b="0" dirty="0"/>
              <a:t>while</a:t>
            </a:r>
            <a:r>
              <a:rPr lang="en-US" sz="3600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Sentinel variable is tested in the condition </a:t>
            </a:r>
          </a:p>
          <a:p>
            <a:r>
              <a:rPr lang="en-US" dirty="0"/>
              <a:t>Loop ends when sentinel is encountered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variable ; //initialize the loop variable</a:t>
            </a:r>
          </a:p>
          <a:p>
            <a:pPr marL="0" indent="0">
              <a:buNone/>
            </a:pPr>
            <a:r>
              <a:rPr lang="en-US" dirty="0"/>
              <a:t>while(variable != sentinel)//test the loop control variable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variable ;	//update the loop control variable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9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Sentinel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points;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points earned (or -1 to quit):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&gt;&gt; points;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(points != -1)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-1 is the sentinel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total += points;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points earned (or -1 to quit):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&gt;&gt; points;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nTotal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total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846251"/>
            <a:ext cx="3954780" cy="19658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Case 3: Flag-Controlled </a:t>
            </a:r>
            <a:r>
              <a:rPr lang="en-US" sz="4000" b="0" dirty="0"/>
              <a:t>while</a:t>
            </a:r>
            <a:r>
              <a:rPr lang="en-US" sz="4000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flag-controlled </a:t>
            </a:r>
            <a:r>
              <a:rPr lang="en-US" b="1" dirty="0"/>
              <a:t>while</a:t>
            </a:r>
            <a:r>
              <a:rPr lang="en-US" dirty="0"/>
              <a:t> loop uses a bool variable to control the loop</a:t>
            </a:r>
          </a:p>
          <a:p>
            <a:pPr algn="just"/>
            <a:r>
              <a:rPr lang="en-US" dirty="0"/>
              <a:t>The flag-controlled </a:t>
            </a:r>
            <a:r>
              <a:rPr lang="en-US" b="1" dirty="0"/>
              <a:t>while</a:t>
            </a:r>
            <a:r>
              <a:rPr lang="en-US" dirty="0"/>
              <a:t> loop takes the form: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found = false ; //initialize the loop control variable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while( !found) //test the loop control variable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if (expression)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	found = true;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8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Number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78" y="919793"/>
            <a:ext cx="8323551" cy="593820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cstdlib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ctime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int main() (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//Variable to store the random number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guess ;	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//Variable to store the number guessed by the user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isGuessed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//Boolean variable to control the loop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(time(0));	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//Sets the random number's seed to current time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rand()%100;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//Generates a random number between 0-99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isGuessed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//Initializes flag to false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isGuessed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 integer in the range 0-99 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guess 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(guess == num){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entered the correct number"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isGuessed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(guess &lt; num){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"Your guess is lower than the number\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nGuess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again!" 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"Your guess is higher than the number\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nGuess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again!" 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/>
              <a:t>	return 0;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5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More on Expressions in </a:t>
            </a:r>
            <a:r>
              <a:rPr lang="en-US" sz="3600" b="0" dirty="0"/>
              <a:t>while</a:t>
            </a:r>
            <a:r>
              <a:rPr lang="en-US" sz="3600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expression in a while statement can be complex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((</a:t>
            </a:r>
            <a:r>
              <a:rPr lang="en-US" sz="2000" dirty="0" err="1">
                <a:latin typeface="Consolas" panose="020B0609020204030204" pitchFamily="49" charset="0"/>
              </a:rPr>
              <a:t>noOfGuesses</a:t>
            </a:r>
            <a:r>
              <a:rPr lang="en-US" sz="2000" dirty="0">
                <a:latin typeface="Consolas" panose="020B0609020204030204" pitchFamily="49" charset="0"/>
              </a:rPr>
              <a:t> &lt; 5) &amp;&amp; (!</a:t>
            </a:r>
            <a:r>
              <a:rPr lang="en-US" sz="2000" dirty="0" err="1">
                <a:latin typeface="Consolas" panose="020B0609020204030204" pitchFamily="49" charset="0"/>
              </a:rPr>
              <a:t>isGuessed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Get the first two Fibonacci numbers.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Get the desired Fibonacci number. That is, get the position, n, of the Fibonacci number in the sequence.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Calculate the next Fibonacci number by adding the previous two elements of the Fibonacci sequence.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Repeat Step 3 until the nth Fibonacci number is found.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Output the n</a:t>
            </a:r>
            <a:r>
              <a:rPr lang="en-US" baseline="30000" dirty="0"/>
              <a:t>th</a:t>
            </a:r>
            <a:r>
              <a:rPr lang="en-US" dirty="0"/>
              <a:t> Fibonacci number.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2489" y="142188"/>
            <a:ext cx="4495231" cy="638924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40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//Declare variables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previous1, previous2, current;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the first two Fibonacci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"numbers: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previous1 &gt;&gt; previous2;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first two Fibonacci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"numbers are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previous1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and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previous2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the position of the “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"desired Fibonacci number: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current = previous1;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current = previous2;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17720" y="142189"/>
            <a:ext cx="4478003" cy="63892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40">
            <a:no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counter = 3;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(counter &lt;=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current = previous2 + previous1;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previous1 = previous2; 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previous2 = current;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counter++;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while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Fibonacci number at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"position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current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//end main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8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Fibonacci Number Sample Runs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Sample Run 1:</a:t>
            </a:r>
          </a:p>
          <a:p>
            <a:pPr marL="0" indent="0">
              <a:buNone/>
            </a:pPr>
            <a:r>
              <a:rPr lang="en-US" dirty="0"/>
              <a:t>Enter the first two Fibonacci numbers: 12 16</a:t>
            </a:r>
          </a:p>
          <a:p>
            <a:pPr marL="0" indent="0">
              <a:buNone/>
            </a:pPr>
            <a:r>
              <a:rPr lang="en-US" dirty="0"/>
              <a:t>The first two Fibonacci numbers are 12 and 16</a:t>
            </a:r>
          </a:p>
          <a:p>
            <a:pPr marL="0" indent="0">
              <a:buNone/>
            </a:pPr>
            <a:r>
              <a:rPr lang="en-US" dirty="0"/>
              <a:t>Enter the position of the desired Fibonacci number: 10</a:t>
            </a:r>
          </a:p>
          <a:p>
            <a:pPr marL="0" indent="0">
              <a:buNone/>
            </a:pPr>
            <a:r>
              <a:rPr lang="en-US" dirty="0"/>
              <a:t>The Fibonacci number at position 10 is 796</a:t>
            </a:r>
          </a:p>
          <a:p>
            <a:pPr marL="0" indent="0">
              <a:buNone/>
            </a:pPr>
            <a:r>
              <a:rPr lang="en-US" b="1" dirty="0"/>
              <a:t>Sample Run 2:</a:t>
            </a:r>
          </a:p>
          <a:p>
            <a:pPr marL="0" indent="0">
              <a:buNone/>
            </a:pPr>
            <a:r>
              <a:rPr lang="en-US" dirty="0"/>
              <a:t>Enter the first two Fibonacci numbers: 1 1</a:t>
            </a:r>
          </a:p>
          <a:p>
            <a:pPr marL="0" indent="0">
              <a:buNone/>
            </a:pPr>
            <a:r>
              <a:rPr lang="en-US" dirty="0"/>
              <a:t>The first two Fibonacci numbers are 1 and 1</a:t>
            </a:r>
          </a:p>
          <a:p>
            <a:pPr marL="0" indent="0">
              <a:buNone/>
            </a:pPr>
            <a:r>
              <a:rPr lang="en-US" dirty="0"/>
              <a:t>Enter the position of the desired Fibonacci number: 15</a:t>
            </a:r>
          </a:p>
          <a:p>
            <a:pPr marL="0" indent="0">
              <a:buNone/>
            </a:pPr>
            <a:r>
              <a:rPr lang="en-US" dirty="0"/>
              <a:t>The Fibonacci number at position 15 is 610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9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Repetition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Repetition allows you to efficiently use variables</a:t>
            </a:r>
          </a:p>
          <a:p>
            <a:pPr algn="just"/>
            <a:r>
              <a:rPr lang="en-US" dirty="0"/>
              <a:t>Can input, add, and take </a:t>
            </a:r>
            <a:r>
              <a:rPr lang="en-US"/>
              <a:t>average of multiple </a:t>
            </a:r>
            <a:r>
              <a:rPr lang="en-US" dirty="0"/>
              <a:t>numbers using a limited number of variables</a:t>
            </a:r>
          </a:p>
          <a:p>
            <a:pPr algn="just"/>
            <a:r>
              <a:rPr lang="en-US" dirty="0"/>
              <a:t>For example, to add five numbers:</a:t>
            </a:r>
          </a:p>
          <a:p>
            <a:pPr lvl="1" algn="just"/>
            <a:r>
              <a:rPr lang="en-US" dirty="0"/>
              <a:t>Declare a variable for each number, input the numbers and add the variables together</a:t>
            </a:r>
          </a:p>
          <a:p>
            <a:pPr lvl="1" algn="just"/>
            <a:r>
              <a:rPr lang="en-US" dirty="0"/>
              <a:t>Create a loop that reads a number into a variable and adds it to a variable that contains the sum of the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Looping (Repetition)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general form of the for statement is:</a:t>
            </a:r>
          </a:p>
          <a:p>
            <a:pPr marL="0" indent="0" algn="just">
              <a:buNone/>
            </a:pPr>
            <a:r>
              <a:rPr lang="en-US" dirty="0"/>
              <a:t>	 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initial statement</a:t>
            </a:r>
            <a:r>
              <a:rPr lang="en-US" dirty="0"/>
              <a:t>, </a:t>
            </a:r>
            <a:r>
              <a:rPr lang="en-US" b="1" dirty="0"/>
              <a:t>loop condition</a:t>
            </a:r>
            <a:r>
              <a:rPr lang="en-US" dirty="0"/>
              <a:t>, and </a:t>
            </a:r>
            <a:r>
              <a:rPr lang="en-US" b="1" dirty="0"/>
              <a:t>update statement </a:t>
            </a:r>
            <a:r>
              <a:rPr lang="en-US" dirty="0"/>
              <a:t>are called </a:t>
            </a:r>
            <a:r>
              <a:rPr lang="en-US" b="1" dirty="0"/>
              <a:t>for</a:t>
            </a:r>
            <a:r>
              <a:rPr lang="en-US" dirty="0"/>
              <a:t> loop control statements</a:t>
            </a:r>
          </a:p>
          <a:p>
            <a:pPr lvl="1" algn="just"/>
            <a:r>
              <a:rPr lang="en-US" b="1" dirty="0"/>
              <a:t>initial statement </a:t>
            </a:r>
            <a:r>
              <a:rPr lang="en-US" dirty="0"/>
              <a:t>usually initializes a variable (called the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loop control</a:t>
            </a:r>
            <a:r>
              <a:rPr lang="en-US" dirty="0"/>
              <a:t>, or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variable)</a:t>
            </a:r>
          </a:p>
          <a:p>
            <a:pPr algn="just"/>
            <a:r>
              <a:rPr lang="en-US" dirty="0"/>
              <a:t>In C++, </a:t>
            </a:r>
            <a:r>
              <a:rPr lang="en-US" b="1" dirty="0"/>
              <a:t>for</a:t>
            </a:r>
            <a:r>
              <a:rPr lang="en-US" dirty="0"/>
              <a:t> is a reserved word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788140"/>
            <a:ext cx="7219950" cy="714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5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93" y="1312516"/>
            <a:ext cx="8323876" cy="49219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int sum = 0, num;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for (num = 1; num &lt;= 10; num++)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sum += num;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cout &lt;&lt; "Sum of numbers 1 – 10 is "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&lt;&lt; sum &lt;&lt; endl;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5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following for loop output Hello! And a star (on separate lines) five times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5; i++)</a:t>
            </a:r>
            <a:endParaRPr lang="nn-NO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/>
              <a:t>Consider the following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5; i++)</a:t>
            </a:r>
            <a:endParaRPr lang="nn-NO" sz="1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800" dirty="0"/>
              <a:t>This loop outputs Hello! Five times and the star only once. Note that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controls only the first output statement because the two output statements are not made into a compound statement. Therefore, the first output statement executes five times because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body executes five times. After the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/>
              <a:t> loop executes, the second output statement executes only once. The indentation, which is ignored by the compiler, is nevertheless misleading.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1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b="0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following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 executes five empty statements: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5; i++);		</a:t>
            </a:r>
            <a:r>
              <a:rPr lang="nn-NO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//Line2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The semicolon at the end of the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statement (before the output statement, Line) terminates the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loop. The action of this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/>
              <a:t> loop empty, that is, null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2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</a:t>
            </a:r>
            <a:r>
              <a:rPr lang="en-US" b="1" dirty="0"/>
              <a:t>test</a:t>
            </a:r>
            <a:r>
              <a:rPr lang="en-US" dirty="0"/>
              <a:t> is </a:t>
            </a:r>
            <a:r>
              <a:rPr lang="en-US" b="1" dirty="0"/>
              <a:t>false</a:t>
            </a:r>
            <a:r>
              <a:rPr lang="en-US" dirty="0"/>
              <a:t> the first time it is evaluated, the body of the loop will not be executed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expression can </a:t>
            </a:r>
            <a:r>
              <a:rPr lang="en-US" b="1" dirty="0"/>
              <a:t>increment</a:t>
            </a:r>
            <a:r>
              <a:rPr lang="en-US" dirty="0"/>
              <a:t> or </a:t>
            </a:r>
            <a:r>
              <a:rPr lang="en-US" b="1" dirty="0"/>
              <a:t>decrement</a:t>
            </a:r>
            <a:r>
              <a:rPr lang="en-US" dirty="0"/>
              <a:t> by any amount</a:t>
            </a:r>
          </a:p>
          <a:p>
            <a:pPr algn="just"/>
            <a:r>
              <a:rPr lang="en-US" dirty="0"/>
              <a:t>Variables used in the initialization section </a:t>
            </a:r>
            <a:r>
              <a:rPr lang="en-US" b="1" dirty="0"/>
              <a:t>should not be modified</a:t>
            </a:r>
            <a:r>
              <a:rPr lang="en-US" dirty="0"/>
              <a:t> in the body of the loop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00218"/>
            <a:ext cx="7543800" cy="35163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C++ allows you to use fractional values for loop control variables of the double type </a:t>
            </a:r>
          </a:p>
          <a:p>
            <a:pPr algn="just"/>
            <a:r>
              <a:rPr lang="en-US" sz="2800" dirty="0"/>
              <a:t>Results may differ</a:t>
            </a:r>
          </a:p>
          <a:p>
            <a:pPr algn="just"/>
            <a:r>
              <a:rPr lang="en-US" sz="2800" dirty="0"/>
              <a:t>The following is a semantic error: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following is a legal for loop: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99659"/>
            <a:ext cx="5029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b="0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7543801" cy="563511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 ; i &lt;= 9 ; i++)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10.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&lt;= 9)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/>
              <a:t>. Nothing happens.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9 ; i &gt;= 10 ; i--)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10.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&gt;= 10)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/>
              <a:t>. Nothing happens.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10 ; i &lt;= 10 ; i++)	</a:t>
            </a:r>
            <a:r>
              <a:rPr lang="nn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3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initial statement sets </a:t>
            </a:r>
            <a:r>
              <a:rPr lang="en-US" sz="1400" dirty="0" err="1"/>
              <a:t>i</a:t>
            </a:r>
            <a:r>
              <a:rPr lang="en-US" sz="1400" dirty="0"/>
              <a:t> to 10. Because initially the loop condition (</a:t>
            </a:r>
            <a:r>
              <a:rPr lang="en-US" sz="1400" dirty="0" err="1"/>
              <a:t>i</a:t>
            </a:r>
            <a:r>
              <a:rPr lang="en-US" sz="1400" dirty="0"/>
              <a:t> &lt;= 10) is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highlight>
                  <a:srgbClr val="FFFFFF"/>
                </a:highlight>
              </a:rPr>
              <a:t>, so the output statement in Line 2 executes, which outputs 10</a:t>
            </a: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1 ; i &lt;= 10 ; i++);	</a:t>
            </a:r>
            <a:r>
              <a:rPr lang="nn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3</a:t>
            </a:r>
          </a:p>
          <a:p>
            <a:pPr marL="0" indent="0">
              <a:buNone/>
            </a:pPr>
            <a:r>
              <a:rPr lang="en-US" sz="1400" dirty="0"/>
              <a:t>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has no effect on the output statement in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</a:t>
            </a:r>
            <a:r>
              <a:rPr lang="en-US" sz="1400" dirty="0"/>
              <a:t>. The semicolon at the end of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ends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loop; the action of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is thus empty. The output statement is all by itself and hence runs only once.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 Consider the following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 ; ; i++)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In this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loop because the loop condition is omitted from the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/>
              <a:t> statement, the loop statement is always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/>
              <a:t>. This is an infinite loop.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/>
              <a:t>while</a:t>
            </a:r>
            <a:r>
              <a:rPr lang="en-US" sz="4000" dirty="0"/>
              <a:t> Looping (Repetition)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general form of the </a:t>
            </a:r>
            <a:r>
              <a:rPr lang="en-US" sz="2800" b="1" dirty="0"/>
              <a:t>while </a:t>
            </a:r>
            <a:r>
              <a:rPr lang="en-US" sz="2800" dirty="0"/>
              <a:t>statement is: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while </a:t>
            </a:r>
            <a:r>
              <a:rPr lang="en-US" sz="2800" dirty="0"/>
              <a:t>is a reserved word</a:t>
            </a:r>
          </a:p>
          <a:p>
            <a:pPr algn="just"/>
            <a:r>
              <a:rPr lang="en-US" sz="2800" dirty="0"/>
              <a:t>Statement can be simple or compound</a:t>
            </a:r>
          </a:p>
          <a:p>
            <a:pPr algn="just"/>
            <a:r>
              <a:rPr lang="en-US" sz="2800" dirty="0"/>
              <a:t>Expression acts as a decision maker and is usually a logical expression</a:t>
            </a:r>
          </a:p>
          <a:p>
            <a:pPr algn="just"/>
            <a:r>
              <a:rPr lang="en-US" sz="2800" b="1" dirty="0"/>
              <a:t>while </a:t>
            </a:r>
            <a:r>
              <a:rPr lang="en-US" sz="2800" dirty="0"/>
              <a:t>is a </a:t>
            </a:r>
            <a:r>
              <a:rPr lang="en-US" sz="2800" b="1" dirty="0"/>
              <a:t>pre-test </a:t>
            </a:r>
            <a:r>
              <a:rPr lang="en-US" sz="2800" dirty="0"/>
              <a:t>loop</a:t>
            </a:r>
          </a:p>
          <a:p>
            <a:pPr algn="just"/>
            <a:r>
              <a:rPr lang="en-US" sz="2800" dirty="0"/>
              <a:t>Statement is called the body of the loop </a:t>
            </a:r>
          </a:p>
          <a:p>
            <a:pPr algn="just"/>
            <a:r>
              <a:rPr lang="en-US" sz="2800" dirty="0"/>
              <a:t>The parentheses are part of the syntax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28" y="1843122"/>
            <a:ext cx="30162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Loop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Can </a:t>
            </a:r>
            <a:r>
              <a:rPr lang="en-US" b="1" dirty="0"/>
              <a:t>define variables in initialization code</a:t>
            </a:r>
          </a:p>
          <a:p>
            <a:pPr lvl="1" algn="just"/>
            <a:r>
              <a:rPr lang="en-US" dirty="0"/>
              <a:t>Their scope is the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pPr algn="just"/>
            <a:r>
              <a:rPr lang="en-US" dirty="0"/>
              <a:t>Initialization code, test, or update code can </a:t>
            </a:r>
            <a:r>
              <a:rPr lang="en-US" b="1" dirty="0"/>
              <a:t>contain more than one statement</a:t>
            </a:r>
          </a:p>
          <a:p>
            <a:pPr lvl="1" algn="just"/>
            <a:r>
              <a:rPr lang="en-US" dirty="0"/>
              <a:t>Separate statements with commas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0, num = 1; num &lt;= 10; num++)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04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More </a:t>
            </a:r>
            <a:r>
              <a:rPr lang="en-US" sz="3600" b="0" dirty="0"/>
              <a:t>for</a:t>
            </a:r>
            <a:r>
              <a:rPr lang="en-US" sz="3600" dirty="0"/>
              <a:t> Loop Modifications </a:t>
            </a:r>
            <a:br>
              <a:rPr lang="en-US" sz="3600" dirty="0"/>
            </a:br>
            <a:r>
              <a:rPr lang="en-US" sz="3600" dirty="0"/>
              <a:t>(These are 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omit initialization if already done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0, num = 1;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Can omit update if done in loop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(sum = 0, num = 1; num &lt;= 10;)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/>
              <a:t>Can omit test – may cause an infinite loop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(sum = 0, num = 1;; num++)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42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for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9" y="1390152"/>
            <a:ext cx="8255488" cy="22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9" y="3738294"/>
            <a:ext cx="8255488" cy="255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4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the Fibonacci numbers using </a:t>
            </a:r>
            <a:r>
              <a:rPr lang="en-US" b="1" dirty="0"/>
              <a:t>for </a:t>
            </a:r>
            <a:r>
              <a:rPr lang="en-US" dirty="0"/>
              <a:t>loop.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7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7894321" cy="523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previous1 = 1, previous2 = 1, counter = 3, current ; 	counter &lt;=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nthFibonacci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counter++)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current = previous2 + previous1;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previous1 = previous2;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previous2 = current;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for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1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</a:t>
            </a:r>
            <a:r>
              <a:rPr lang="en-US" dirty="0"/>
              <a:t> Vs </a:t>
            </a:r>
            <a:r>
              <a:rPr lang="en-US" b="0" dirty="0"/>
              <a:t>while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381394"/>
            <a:ext cx="8323876" cy="272678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" y="4240579"/>
            <a:ext cx="8323551" cy="19758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while</a:t>
            </a:r>
            <a:r>
              <a:rPr lang="en-US" dirty="0"/>
              <a:t> Loop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Infinite loop:</a:t>
            </a:r>
            <a:r>
              <a:rPr lang="en-US" dirty="0"/>
              <a:t> continues to execute endlessly</a:t>
            </a:r>
          </a:p>
          <a:p>
            <a:pPr algn="just"/>
            <a:r>
              <a:rPr lang="en-US" dirty="0"/>
              <a:t>Avoided by including statements in loop body that assure exit condition is eventually false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2" r="22941"/>
          <a:stretch/>
        </p:blipFill>
        <p:spPr bwMode="auto">
          <a:xfrm>
            <a:off x="946255" y="2726647"/>
            <a:ext cx="4724736" cy="359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99966" y="2400300"/>
            <a:ext cx="2530929" cy="3679371"/>
            <a:chOff x="3276600" y="2074863"/>
            <a:chExt cx="2895600" cy="3868738"/>
          </a:xfrm>
        </p:grpSpPr>
        <p:sp>
          <p:nvSpPr>
            <p:cNvPr id="9" name="AutoShape 5"/>
            <p:cNvSpPr>
              <a:spLocks noChangeAspect="1" noChangeArrowheads="1"/>
            </p:cNvSpPr>
            <p:nvPr/>
          </p:nvSpPr>
          <p:spPr bwMode="auto">
            <a:xfrm>
              <a:off x="3276600" y="2074863"/>
              <a:ext cx="2895600" cy="386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809628" y="3655611"/>
              <a:ext cx="1752971" cy="946552"/>
              <a:chOff x="5176" y="4807"/>
              <a:chExt cx="1850" cy="1322"/>
            </a:xfrm>
          </p:grpSpPr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5659" y="4807"/>
                <a:ext cx="100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1400" b="1" baseline="0" dirty="0">
                    <a:solidFill>
                      <a:srgbClr val="3333CC"/>
                    </a:solidFill>
                  </a:rPr>
                  <a:t>  </a:t>
                </a:r>
                <a:r>
                  <a:rPr lang="en-US" sz="1400" b="1" baseline="0" dirty="0">
                    <a:solidFill>
                      <a:srgbClr val="0000FF"/>
                    </a:solidFill>
                  </a:rPr>
                  <a:t>true</a:t>
                </a:r>
                <a:endParaRPr lang="en-US" b="1" baseline="0" dirty="0"/>
              </a:p>
            </p:txBody>
          </p:sp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5176" y="5378"/>
                <a:ext cx="1850" cy="751"/>
                <a:chOff x="5176" y="5378"/>
                <a:chExt cx="1850" cy="751"/>
              </a:xfrm>
            </p:grpSpPr>
            <p:sp>
              <p:nvSpPr>
                <p:cNvPr id="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70" y="5378"/>
                  <a:ext cx="1467" cy="751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6666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sz="1200" b="1" baseline="0">
                      <a:solidFill>
                        <a:srgbClr val="3333CC"/>
                      </a:solidFill>
                    </a:rPr>
                    <a:t> </a:t>
                  </a:r>
                </a:p>
                <a:p>
                  <a:endParaRPr lang="en-US" b="1" baseline="0"/>
                </a:p>
              </p:txBody>
            </p:sp>
            <p:sp>
              <p:nvSpPr>
                <p:cNvPr id="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76" y="5533"/>
                  <a:ext cx="1850" cy="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333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6666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sz="1400" b="1" baseline="0" dirty="0">
                      <a:solidFill>
                        <a:srgbClr val="0000FF"/>
                      </a:solidFill>
                    </a:rPr>
                    <a:t>statement(s)</a:t>
                  </a:r>
                  <a:endParaRPr lang="en-US" b="1" baseline="0" dirty="0"/>
                </a:p>
              </p:txBody>
            </p:sp>
          </p:grp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352800" y="2074863"/>
              <a:ext cx="2667000" cy="3868737"/>
              <a:chOff x="4620" y="2602"/>
              <a:chExt cx="3251" cy="5399"/>
            </a:xfrm>
          </p:grpSpPr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870" y="3528"/>
                <a:ext cx="100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1400" b="1" baseline="0">
                    <a:solidFill>
                      <a:srgbClr val="0000FF"/>
                    </a:solidFill>
                  </a:rPr>
                  <a:t>false</a:t>
                </a:r>
                <a:endParaRPr lang="en-US" b="1" baseline="0"/>
              </a:p>
            </p:txBody>
          </p: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4620" y="2602"/>
                <a:ext cx="3151" cy="5399"/>
                <a:chOff x="4620" y="2602"/>
                <a:chExt cx="3151" cy="5399"/>
              </a:xfrm>
            </p:grpSpPr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>
                  <a:off x="6120" y="4761"/>
                  <a:ext cx="1" cy="61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666633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16" name="Group 17"/>
                <p:cNvGrpSpPr>
                  <a:grpSpLocks/>
                </p:cNvGrpSpPr>
                <p:nvPr/>
              </p:nvGrpSpPr>
              <p:grpSpPr bwMode="auto">
                <a:xfrm>
                  <a:off x="4620" y="2602"/>
                  <a:ext cx="3151" cy="5399"/>
                  <a:chOff x="4620" y="2602"/>
                  <a:chExt cx="3151" cy="5399"/>
                </a:xfrm>
              </p:grpSpPr>
              <p:sp>
                <p:nvSpPr>
                  <p:cNvPr id="1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120" y="2602"/>
                    <a:ext cx="1" cy="6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666633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220" y="3219"/>
                    <a:ext cx="1810" cy="1535"/>
                    <a:chOff x="5220" y="3219"/>
                    <a:chExt cx="1810" cy="1535"/>
                  </a:xfrm>
                </p:grpSpPr>
                <p:sp>
                  <p:nvSpPr>
                    <p:cNvPr id="28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20" y="3219"/>
                      <a:ext cx="1810" cy="1535"/>
                    </a:xfrm>
                    <a:prstGeom prst="flowChartDecision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339933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666633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49" y="3747"/>
                      <a:ext cx="1400" cy="5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339933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3333CC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666633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rgbClr val="0000FF"/>
                          </a:solidFill>
                        </a:rPr>
                        <a:t>condition</a:t>
                      </a:r>
                      <a:endParaRPr lang="en-US" b="1" baseline="0" dirty="0"/>
                    </a:p>
                  </p:txBody>
                </p:sp>
              </p:grpSp>
              <p:grpSp>
                <p:nvGrpSpPr>
                  <p:cNvPr id="1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620" y="2910"/>
                    <a:ext cx="1501" cy="3857"/>
                    <a:chOff x="4620" y="2910"/>
                    <a:chExt cx="1501" cy="3857"/>
                  </a:xfrm>
                </p:grpSpPr>
                <p:sp>
                  <p:nvSpPr>
                    <p:cNvPr id="2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20" y="6150"/>
                      <a:ext cx="1" cy="6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666633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0" y="6767"/>
                      <a:ext cx="15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20" y="2910"/>
                      <a:ext cx="0" cy="385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0" y="2910"/>
                      <a:ext cx="15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120" y="3990"/>
                    <a:ext cx="1651" cy="4011"/>
                    <a:chOff x="6120" y="3990"/>
                    <a:chExt cx="1651" cy="4011"/>
                  </a:xfrm>
                </p:grpSpPr>
                <p:sp>
                  <p:nvSpPr>
                    <p:cNvPr id="21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20" y="3990"/>
                      <a:ext cx="75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70" y="3990"/>
                      <a:ext cx="1" cy="308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20" y="7075"/>
                      <a:ext cx="0" cy="9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4572000" y="5257800"/>
              <a:ext cx="13716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b="0" dirty="0">
                <a:latin typeface="Consolas" panose="020B0609020204030204" pitchFamily="49" charset="0"/>
              </a:rPr>
              <a:t>while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606" y="1034098"/>
            <a:ext cx="6705600" cy="3133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22" y="4247764"/>
            <a:ext cx="4638675" cy="2438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2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while</a:t>
            </a:r>
            <a:r>
              <a:rPr lang="en-US" sz="3600" dirty="0"/>
              <a:t> Looping (Repetition) Structure (cont'd.)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8" y="1864631"/>
            <a:ext cx="8173508" cy="38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2971800" y="782633"/>
            <a:ext cx="1783080" cy="1773190"/>
          </a:xfrm>
          <a:prstGeom prst="cloudCallout">
            <a:avLst>
              <a:gd name="adj1" fmla="val -114251"/>
              <a:gd name="adj2" fmla="val 67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before using 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410200" y="2971800"/>
            <a:ext cx="1828800" cy="1066800"/>
          </a:xfrm>
          <a:prstGeom prst="borderCallout1">
            <a:avLst>
              <a:gd name="adj1" fmla="val 18750"/>
              <a:gd name="adj2" fmla="val -8333"/>
              <a:gd name="adj3" fmla="val 11480"/>
              <a:gd name="adj4" fmla="val -2052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Loop Control Variable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4191000" y="5327754"/>
            <a:ext cx="3810000" cy="1524000"/>
          </a:xfrm>
          <a:prstGeom prst="cloudCallout">
            <a:avLst>
              <a:gd name="adj1" fmla="val -87325"/>
              <a:gd name="adj2" fmla="val -456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25 is not printed Why?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2971800" y="4191000"/>
            <a:ext cx="1295400" cy="914400"/>
          </a:xfrm>
          <a:prstGeom prst="wedgeEllipseCallout">
            <a:avLst>
              <a:gd name="adj1" fmla="val -101161"/>
              <a:gd name="adj2" fmla="val -465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Omit this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20)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" "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+ 5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output</a:t>
            </a:r>
          </a:p>
          <a:p>
            <a:pPr marL="0" indent="0">
              <a:buNone/>
            </a:pPr>
            <a:r>
              <a:rPr lang="en-US" dirty="0"/>
              <a:t>0 5 10 15 20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i</a:t>
            </a:r>
            <a:r>
              <a:rPr lang="en-US" sz="2400" b="1" dirty="0"/>
              <a:t> = 0;</a:t>
            </a:r>
          </a:p>
          <a:p>
            <a:pPr marL="0" indent="0">
              <a:buNone/>
            </a:pPr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20);</a:t>
            </a:r>
          </a:p>
          <a:p>
            <a:pPr marL="0" indent="0">
              <a:buNone/>
            </a:pP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 = </a:t>
            </a:r>
            <a:r>
              <a:rPr lang="en-US" sz="2400" b="1" dirty="0" err="1"/>
              <a:t>i</a:t>
            </a:r>
            <a:r>
              <a:rPr lang="en-US" sz="2400" b="1" dirty="0"/>
              <a:t> + 5 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i</a:t>
            </a:r>
            <a:r>
              <a:rPr lang="en-US" sz="2400" b="1" dirty="0"/>
              <a:t> &lt;&lt; " " 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endl</a:t>
            </a:r>
            <a:r>
              <a:rPr lang="en-US" sz="2400" b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//What will be the output</a:t>
            </a:r>
          </a:p>
          <a:p>
            <a:pPr marL="0" indent="0">
              <a:buNone/>
            </a:pPr>
            <a:r>
              <a:rPr lang="en-US" dirty="0"/>
              <a:t>5 10 15 20</a:t>
            </a:r>
            <a:r>
              <a:rPr lang="en-US" b="1" dirty="0"/>
              <a:t> </a:t>
            </a:r>
            <a:r>
              <a:rPr lang="en-US" dirty="0"/>
              <a:t>25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while Loops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5" y="1685017"/>
            <a:ext cx="8321832" cy="417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4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b="0" dirty="0"/>
              <a:t>while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Counter-controlled </a:t>
            </a:r>
            <a:r>
              <a:rPr lang="en-US" b="1" dirty="0"/>
              <a:t>while </a:t>
            </a:r>
            <a:r>
              <a:rPr lang="en-US" dirty="0"/>
              <a:t>loop</a:t>
            </a:r>
          </a:p>
          <a:p>
            <a:r>
              <a:rPr lang="en-US" dirty="0"/>
              <a:t>Sentinel-controlled </a:t>
            </a:r>
            <a:r>
              <a:rPr lang="en-US" b="1" dirty="0"/>
              <a:t>while </a:t>
            </a:r>
            <a:r>
              <a:rPr lang="en-US" dirty="0"/>
              <a:t>loop</a:t>
            </a:r>
          </a:p>
          <a:p>
            <a:r>
              <a:rPr lang="en-US" dirty="0"/>
              <a:t>Flag-Controlled </a:t>
            </a:r>
            <a:r>
              <a:rPr lang="en-US" b="1" dirty="0"/>
              <a:t>while </a:t>
            </a:r>
            <a:r>
              <a:rPr lang="en-US" dirty="0"/>
              <a:t>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0240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4343</TotalTime>
  <Words>1111</Words>
  <Application>Microsoft Office PowerPoint</Application>
  <PresentationFormat>On-screen Show (4:3)</PresentationFormat>
  <Paragraphs>387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Courier New</vt:lpstr>
      <vt:lpstr>Wingdings 3</vt:lpstr>
      <vt:lpstr>1_Wisp</vt:lpstr>
      <vt:lpstr>CS118 – Programming Fundamentals</vt:lpstr>
      <vt:lpstr>Why Is Repetition Needed?</vt:lpstr>
      <vt:lpstr>while Looping (Repetition) Structure</vt:lpstr>
      <vt:lpstr>while Loop Flow of Control</vt:lpstr>
      <vt:lpstr>Understanding while</vt:lpstr>
      <vt:lpstr>while Looping (Repetition) Structure (cont'd.)</vt:lpstr>
      <vt:lpstr>Examples</vt:lpstr>
      <vt:lpstr>Designing while Loops</vt:lpstr>
      <vt:lpstr>Types of while loops</vt:lpstr>
      <vt:lpstr>Counter-Controlled while Loops</vt:lpstr>
      <vt:lpstr>User Controls the Loop Example</vt:lpstr>
      <vt:lpstr>Case 2: Sentinel-Controlled while Loops</vt:lpstr>
      <vt:lpstr>Sentinel Example</vt:lpstr>
      <vt:lpstr>Case 3: Flag-Controlled while Loops</vt:lpstr>
      <vt:lpstr>Example Number guessing game</vt:lpstr>
      <vt:lpstr>More on Expressions in while Statements</vt:lpstr>
      <vt:lpstr>Example</vt:lpstr>
      <vt:lpstr>PowerPoint Presentation</vt:lpstr>
      <vt:lpstr>Fibonacci Number Sample Runs</vt:lpstr>
      <vt:lpstr>for Looping (Repetition) Structure</vt:lpstr>
      <vt:lpstr>for Looping (Repetition) Structure (cont'd.)</vt:lpstr>
      <vt:lpstr>for Loop Example</vt:lpstr>
      <vt:lpstr>More for Loop</vt:lpstr>
      <vt:lpstr>More for Loop</vt:lpstr>
      <vt:lpstr>for Loop Notes</vt:lpstr>
      <vt:lpstr>for Looping (Repetition) Structure (cont'd.)</vt:lpstr>
      <vt:lpstr>for Looping (Repetition) Structure (cont'd.)</vt:lpstr>
      <vt:lpstr>More for Loop</vt:lpstr>
      <vt:lpstr>PowerPoint Presentation</vt:lpstr>
      <vt:lpstr>for Loop Modifications</vt:lpstr>
      <vt:lpstr>More for Loop Modifications  (These are NOT Recommended)</vt:lpstr>
      <vt:lpstr>for Looping (Repetition) Structure (cont'd.)</vt:lpstr>
      <vt:lpstr>Example</vt:lpstr>
      <vt:lpstr>Example</vt:lpstr>
      <vt:lpstr>for Vs while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1603</cp:revision>
  <cp:lastPrinted>2017-09-07T06:56:55Z</cp:lastPrinted>
  <dcterms:created xsi:type="dcterms:W3CDTF">2017-08-16T18:35:02Z</dcterms:created>
  <dcterms:modified xsi:type="dcterms:W3CDTF">2019-09-30T05:37:12Z</dcterms:modified>
</cp:coreProperties>
</file>