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19"/>
  </p:notesMasterIdLst>
  <p:sldIdLst>
    <p:sldId id="256" r:id="rId2"/>
    <p:sldId id="282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91" autoAdjust="0"/>
    <p:restoredTop sz="94249" autoAdjust="0"/>
  </p:normalViewPr>
  <p:slideViewPr>
    <p:cSldViewPr snapToGrid="0">
      <p:cViewPr varScale="1">
        <p:scale>
          <a:sx n="75" d="100"/>
          <a:sy n="75" d="100"/>
        </p:scale>
        <p:origin x="1290" y="66"/>
      </p:cViewPr>
      <p:guideLst/>
    </p:cSldViewPr>
  </p:slideViewPr>
  <p:outlineViewPr>
    <p:cViewPr>
      <p:scale>
        <a:sx n="33" d="100"/>
        <a:sy n="33" d="100"/>
      </p:scale>
      <p:origin x="0" y="-1212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77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F86A7654-4E2B-4822-BAE0-8BF48C8D095C}" type="datetimeFigureOut">
              <a:rPr lang="en-US" smtClean="0"/>
              <a:t>10/10/2019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D701400-B431-4047-89AC-DA61F7C3E0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390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01400-B431-4047-89AC-DA61F7C3E04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167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01400-B431-4047-89AC-DA61F7C3E04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6921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01400-B431-4047-89AC-DA61F7C3E04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8858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01400-B431-4047-89AC-DA61F7C3E04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507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09/10/2019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CS118-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0EB7319F-4077-44B4-9A6C-FEF1EF56DF15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406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mtClean="0">
                <a:solidFill>
                  <a:srgbClr val="000000"/>
                </a:solidFill>
              </a:rPr>
              <a:t>09/10/2019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</a:rPr>
              <a:t>CS118-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31C2B2F-CAD7-4A58-95D8-FC9D9FD692D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2925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mtClean="0">
                <a:solidFill>
                  <a:srgbClr val="000000"/>
                </a:solidFill>
              </a:rPr>
              <a:t>09/10/2019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</a:rPr>
              <a:t>CS118-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31C2B2F-CAD7-4A58-95D8-FC9D9FD692D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47146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mtClean="0">
                <a:solidFill>
                  <a:srgbClr val="000000"/>
                </a:solidFill>
              </a:rPr>
              <a:t>09/10/2019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</a:rPr>
              <a:t>CS118-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31C2B2F-CAD7-4A58-95D8-FC9D9FD692D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182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mtClean="0">
                <a:solidFill>
                  <a:srgbClr val="000000"/>
                </a:solidFill>
              </a:rPr>
              <a:t>09/10/2019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</a:rPr>
              <a:t>CS118-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31C2B2F-CAD7-4A58-95D8-FC9D9FD692D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863725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mtClean="0">
                <a:solidFill>
                  <a:srgbClr val="000000"/>
                </a:solidFill>
              </a:rPr>
              <a:t>09/10/2019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</a:rPr>
              <a:t>CS118-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31C2B2F-CAD7-4A58-95D8-FC9D9FD692D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3807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09/10/2019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CS118-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217B6-24F4-4090-A44B-3393AA32DD5C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2245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09/10/2019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CS118-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8F4FB-256D-429C-81CA-F531534D6146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947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18" y="142188"/>
            <a:ext cx="8323551" cy="815755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18" y="1280277"/>
            <a:ext cx="8323551" cy="4987331"/>
          </a:xfrm>
        </p:spPr>
        <p:txBody>
          <a:bodyPr/>
          <a:lstStyle>
            <a:lvl1pPr>
              <a:spcBef>
                <a:spcPts val="600"/>
              </a:spcBef>
              <a:defRPr sz="24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600"/>
              </a:spcBef>
              <a:defRPr sz="1800"/>
            </a:lvl3pPr>
            <a:lvl4pPr>
              <a:spcBef>
                <a:spcPts val="600"/>
              </a:spcBef>
              <a:defRPr sz="1600"/>
            </a:lvl4pPr>
            <a:lvl5pPr>
              <a:spcBef>
                <a:spcPts val="600"/>
              </a:spcBef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86261" y="6322697"/>
            <a:ext cx="1348509" cy="370171"/>
          </a:xfrm>
        </p:spPr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09/10/2019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1218" y="6322697"/>
            <a:ext cx="6227641" cy="365125"/>
          </a:xfrm>
        </p:spPr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CS118-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88"/>
            <a:ext cx="702307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11" y="782633"/>
            <a:ext cx="584978" cy="365125"/>
          </a:xfrm>
        </p:spPr>
        <p:txBody>
          <a:bodyPr/>
          <a:lstStyle/>
          <a:p>
            <a:fld id="{C50AD498-1756-4FAA-884D-721A5EF92E83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51202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09/10/2019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CS118-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C59533-E7C0-4494-9DC9-3F44FD5B2288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7339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0321" y="1280278"/>
            <a:ext cx="4126722" cy="4915891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defRPr sz="1800"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9565" y="1281539"/>
            <a:ext cx="4126157" cy="4915891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3010" y="6368709"/>
            <a:ext cx="1361760" cy="370171"/>
          </a:xfrm>
        </p:spPr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09/10/2019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02365" y="6365849"/>
            <a:ext cx="6236494" cy="365125"/>
          </a:xfrm>
        </p:spPr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CS118-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59" y="711190"/>
            <a:ext cx="70230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162" y="782633"/>
            <a:ext cx="584978" cy="365125"/>
          </a:xfrm>
        </p:spPr>
        <p:txBody>
          <a:bodyPr/>
          <a:lstStyle/>
          <a:p>
            <a:fld id="{4B01923B-769F-4373-B3D8-C2DA6094E9C2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724468" y="142188"/>
            <a:ext cx="8310301" cy="815755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95751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09/10/2019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CS118-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E6CBD27-9711-4E21-8679-3436A2D8D267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719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09/10/2019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CS118-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37EDB-9B1E-42BE-B450-001CA8028EA4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866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09/10/2019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CS118-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32233-7D2A-45E8-BFA2-E1C56202CBE5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307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09/10/2019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CS118-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4D973-3C1B-4A83-87AE-CB7A258334E1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1365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09/10/2019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CS118-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E1426E4D-2F12-42DC-9E77-4F2E38723F64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15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8939" y="6135089"/>
            <a:ext cx="1289841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mtClean="0">
                <a:solidFill>
                  <a:srgbClr val="000000"/>
                </a:solidFill>
              </a:rPr>
              <a:t>09/10/2019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1077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</a:rPr>
              <a:t>CS118-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31C2B2F-CAD7-4A58-95D8-FC9D9FD692D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1727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hf sldNum="0" hdr="0" ft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CS118 – Programming Fundamentals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1200" dirty="0"/>
              <a:t>Lecture # 13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Monday, </a:t>
            </a:r>
            <a:r>
              <a:rPr lang="en-US" sz="1200"/>
              <a:t>October </a:t>
            </a:r>
            <a:r>
              <a:rPr lang="en-US" sz="1200" smtClean="0"/>
              <a:t>09, </a:t>
            </a:r>
            <a:r>
              <a:rPr lang="en-US" sz="1200" dirty="0"/>
              <a:t>2019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FALL 2019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FAST – NUCES, Faisalabad Campus</a:t>
            </a:r>
          </a:p>
          <a:p>
            <a:pPr algn="r">
              <a:spcBef>
                <a:spcPts val="0"/>
              </a:spcBef>
            </a:pPr>
            <a:r>
              <a:rPr lang="en-US" sz="2000" b="1" dirty="0" smtClean="0"/>
              <a:t>Course Instructor:</a:t>
            </a:r>
          </a:p>
          <a:p>
            <a:pPr algn="r">
              <a:spcBef>
                <a:spcPts val="0"/>
              </a:spcBef>
            </a:pPr>
            <a:r>
              <a:rPr lang="en-US" sz="2000" b="1" dirty="0" smtClean="0"/>
              <a:t>Ebad Majeed</a:t>
            </a:r>
          </a:p>
          <a:p>
            <a:pPr algn="r">
              <a:spcBef>
                <a:spcPts val="0"/>
              </a:spcBef>
            </a:pPr>
            <a:r>
              <a:rPr lang="en-US" sz="2000" b="1" dirty="0" smtClean="0"/>
              <a:t>Slides Credit:</a:t>
            </a:r>
          </a:p>
          <a:p>
            <a:pPr algn="r">
              <a:spcBef>
                <a:spcPts val="0"/>
              </a:spcBef>
            </a:pPr>
            <a:r>
              <a:rPr lang="en-US" sz="2000" b="1" dirty="0" err="1" smtClean="0"/>
              <a:t>Rizwan</a:t>
            </a:r>
            <a:r>
              <a:rPr lang="en-US" sz="2000" b="1" dirty="0" smtClean="0"/>
              <a:t> </a:t>
            </a:r>
            <a:r>
              <a:rPr lang="en-US" sz="2000" b="1" dirty="0"/>
              <a:t>Ul Haq</a:t>
            </a:r>
          </a:p>
        </p:txBody>
      </p:sp>
    </p:spTree>
    <p:extLst>
      <p:ext uri="{BB962C8B-B14F-4D97-AF65-F5344CB8AC3E}">
        <p14:creationId xmlns:p14="http://schemas.microsoft.com/office/powerpoint/2010/main" val="1559698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0" dirty="0"/>
              <a:t>break</a:t>
            </a:r>
            <a:r>
              <a:rPr lang="en-US" sz="4000" dirty="0"/>
              <a:t> and </a:t>
            </a:r>
            <a:r>
              <a:rPr lang="en-US" sz="4000" b="0" dirty="0"/>
              <a:t>continue</a:t>
            </a:r>
            <a:r>
              <a:rPr lang="en-US" sz="4000" dirty="0"/>
              <a:t>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continue</a:t>
            </a:r>
            <a:r>
              <a:rPr lang="en-US" dirty="0"/>
              <a:t> is used in </a:t>
            </a:r>
            <a:r>
              <a:rPr lang="en-US" b="1" dirty="0"/>
              <a:t>while</a:t>
            </a:r>
            <a:r>
              <a:rPr lang="en-US" dirty="0"/>
              <a:t>, </a:t>
            </a:r>
            <a:r>
              <a:rPr lang="en-US" b="1" dirty="0"/>
              <a:t>for</a:t>
            </a:r>
            <a:r>
              <a:rPr lang="en-US" dirty="0"/>
              <a:t>, and </a:t>
            </a:r>
            <a:r>
              <a:rPr lang="en-US" b="1" dirty="0"/>
              <a:t>do…while</a:t>
            </a:r>
            <a:r>
              <a:rPr lang="en-US" dirty="0"/>
              <a:t> structures</a:t>
            </a:r>
          </a:p>
          <a:p>
            <a:pPr algn="just"/>
            <a:r>
              <a:rPr lang="en-US" dirty="0"/>
              <a:t>When executed in a loop</a:t>
            </a:r>
          </a:p>
          <a:p>
            <a:pPr lvl="1" algn="just"/>
            <a:r>
              <a:rPr lang="en-US" dirty="0"/>
              <a:t>It skips remaining statements and proceeds with the next iteration of the loop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09/10/2019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882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break </a:t>
            </a:r>
            <a:r>
              <a:rPr lang="en-US" dirty="0"/>
              <a:t>Statement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0893" y="1314160"/>
            <a:ext cx="8323876" cy="4918656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09/10/2019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2099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continue </a:t>
            </a:r>
            <a:r>
              <a:rPr lang="en-US" dirty="0"/>
              <a:t>Statement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1056" y="1342118"/>
            <a:ext cx="8203552" cy="486274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09/10/2019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69568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</a:tabLst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sum = 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</a:tabLst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isNegative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</a:tabLst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</a:tabLst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</a:tabLst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</a:tabLst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</a:tabLst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&amp;&amp; !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isNegative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</a:tabLst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0)	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//if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is negative, terminate the loop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</a:tabLst>
            </a:pP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//after this iteration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"Negative number detected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isNegative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</a:tabLst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else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sum = sum +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09/10/2019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6336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break </a:t>
            </a:r>
            <a:r>
              <a:rPr lang="en-US" dirty="0"/>
              <a:t>Statement Example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</a:tabLst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sum = 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</a:tabLst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</a:tabLst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</a:tabLst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</a:tabLst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</a:tabLst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</a:tabLst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0)	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//if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is negative, terminate the loop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"Negative number detected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</a:tabLst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else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sum = sum +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09/10/2019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0631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continue</a:t>
            </a:r>
            <a:r>
              <a:rPr lang="en-US" dirty="0"/>
              <a:t> Example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</a:tabLst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sum = 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</a:tabLst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</a:tabLst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</a:tabLst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</a:tabLst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</a:tabLst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</a:tabLst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0)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"Negative number detected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continue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sum = sum +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09/10/2019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0096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continue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nn-NO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100; ++i)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  <a:tabLst>
                <a:tab pos="457200" algn="l"/>
              </a:tabLst>
            </a:pP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// Skip all the multiples of 7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457200" algn="l"/>
              </a:tabLst>
            </a:pP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// Operator % calculates the modulus (remainder)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457200" algn="l"/>
              </a:tabLst>
            </a:pP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// of a division; if (</a:t>
            </a:r>
            <a:r>
              <a:rPr lang="en-US" sz="20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% 7) is equal to zero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457200" algn="l"/>
              </a:tabLst>
            </a:pP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// this means that </a:t>
            </a:r>
            <a:r>
              <a:rPr lang="en-US" sz="20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is a multiple of 7.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457200" algn="l"/>
              </a:tabLst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if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% 7) == 0)</a:t>
            </a:r>
          </a:p>
          <a:p>
            <a:pPr marL="0" indent="0">
              <a:spcBef>
                <a:spcPts val="0"/>
              </a:spcBef>
              <a:buNone/>
              <a:tabLst>
                <a:tab pos="457200" algn="l"/>
              </a:tabLst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continue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09/10/2019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5378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Questions</a:t>
            </a:r>
          </a:p>
        </p:txBody>
      </p:sp>
      <p:pic>
        <p:nvPicPr>
          <p:cNvPr id="7" name="Content Placeholder 6" descr="http://content.presentermedia.com/files/animsp/00003000/3174/trapped_in_question_PA_md_wm.gif"/>
          <p:cNvPicPr>
            <a:picLocks noGrp="1" noChangeAspect="1" noChangeArrowheads="1" noCro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1158" y="1424464"/>
            <a:ext cx="4434522" cy="4434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09/10/2019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5666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0" dirty="0"/>
              <a:t>do…while</a:t>
            </a:r>
            <a:r>
              <a:rPr lang="en-US" sz="3600" dirty="0"/>
              <a:t> Looping (Repetition)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General form of a </a:t>
            </a:r>
            <a:r>
              <a:rPr lang="en-US" b="1" dirty="0"/>
              <a:t>do...while</a:t>
            </a:r>
            <a:r>
              <a:rPr lang="en-US" dirty="0"/>
              <a:t>: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The statement executes first, and then the expression is evaluated </a:t>
            </a:r>
          </a:p>
          <a:p>
            <a:pPr algn="just"/>
            <a:r>
              <a:rPr lang="en-US" dirty="0"/>
              <a:t>To avoid an infinite loop, body must contain a statement that makes the expression false</a:t>
            </a:r>
          </a:p>
          <a:p>
            <a:pPr algn="just"/>
            <a:r>
              <a:rPr lang="en-US" dirty="0"/>
              <a:t>The statement can be simple or compound</a:t>
            </a:r>
          </a:p>
          <a:p>
            <a:pPr algn="just"/>
            <a:r>
              <a:rPr lang="en-US" dirty="0"/>
              <a:t>This loop is </a:t>
            </a:r>
            <a:r>
              <a:rPr lang="en-US" b="1" dirty="0"/>
              <a:t>post-test</a:t>
            </a:r>
            <a:r>
              <a:rPr lang="en-US" dirty="0"/>
              <a:t> loop</a:t>
            </a:r>
          </a:p>
          <a:p>
            <a:pPr algn="just"/>
            <a:r>
              <a:rPr lang="en-US" dirty="0"/>
              <a:t>Loop always iterates at least once</a:t>
            </a:r>
          </a:p>
          <a:p>
            <a:pPr algn="just"/>
            <a:endParaRPr lang="en-US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0208" y="1771610"/>
            <a:ext cx="3723584" cy="128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09/10/2019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364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0" dirty="0"/>
              <a:t>do…while</a:t>
            </a:r>
            <a:r>
              <a:rPr lang="en-US" sz="3600" dirty="0"/>
              <a:t> Looping (Repetition) Structure (cont'd.)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3048000" y="1219200"/>
            <a:ext cx="2778105" cy="4495800"/>
            <a:chOff x="3048000" y="1219200"/>
            <a:chExt cx="2778105" cy="4495800"/>
          </a:xfrm>
        </p:grpSpPr>
        <p:sp>
          <p:nvSpPr>
            <p:cNvPr id="9" name="Flowchart: Connector 8"/>
            <p:cNvSpPr/>
            <p:nvPr/>
          </p:nvSpPr>
          <p:spPr>
            <a:xfrm>
              <a:off x="3977640" y="1219200"/>
              <a:ext cx="426720" cy="426720"/>
            </a:xfrm>
            <a:prstGeom prst="flowChartConnector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lowchart: Process 9"/>
            <p:cNvSpPr/>
            <p:nvPr/>
          </p:nvSpPr>
          <p:spPr>
            <a:xfrm>
              <a:off x="3048000" y="2072640"/>
              <a:ext cx="2301240" cy="685800"/>
            </a:xfrm>
            <a:prstGeom prst="flowChartProcess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Statements</a:t>
              </a:r>
            </a:p>
          </p:txBody>
        </p:sp>
        <p:sp>
          <p:nvSpPr>
            <p:cNvPr id="11" name="Flowchart: Decision 10"/>
            <p:cNvSpPr/>
            <p:nvPr/>
          </p:nvSpPr>
          <p:spPr>
            <a:xfrm>
              <a:off x="3200400" y="3285217"/>
              <a:ext cx="1981200" cy="1134383"/>
            </a:xfrm>
            <a:prstGeom prst="flowChartDecision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Expression</a:t>
              </a:r>
            </a:p>
          </p:txBody>
        </p:sp>
        <p:cxnSp>
          <p:nvCxnSpPr>
            <p:cNvPr id="13" name="Straight Arrow Connector 12"/>
            <p:cNvCxnSpPr>
              <a:stCxn id="9" idx="4"/>
              <a:endCxn id="10" idx="0"/>
            </p:cNvCxnSpPr>
            <p:nvPr/>
          </p:nvCxnSpPr>
          <p:spPr>
            <a:xfrm>
              <a:off x="4191000" y="1645920"/>
              <a:ext cx="7620" cy="4267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0" idx="2"/>
              <a:endCxn id="11" idx="0"/>
            </p:cNvCxnSpPr>
            <p:nvPr/>
          </p:nvCxnSpPr>
          <p:spPr>
            <a:xfrm flipH="1">
              <a:off x="4191000" y="2758440"/>
              <a:ext cx="7620" cy="5267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>
              <a:stCxn id="11" idx="3"/>
              <a:endCxn id="10" idx="3"/>
            </p:cNvCxnSpPr>
            <p:nvPr/>
          </p:nvCxnSpPr>
          <p:spPr>
            <a:xfrm flipV="1">
              <a:off x="5181600" y="2415540"/>
              <a:ext cx="167640" cy="1436869"/>
            </a:xfrm>
            <a:prstGeom prst="bentConnector3">
              <a:avLst>
                <a:gd name="adj1" fmla="val 5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1" idx="2"/>
              <a:endCxn id="20" idx="0"/>
            </p:cNvCxnSpPr>
            <p:nvPr/>
          </p:nvCxnSpPr>
          <p:spPr>
            <a:xfrm>
              <a:off x="4191000" y="4419600"/>
              <a:ext cx="0" cy="5324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Flowchart: Connector 19"/>
            <p:cNvSpPr/>
            <p:nvPr/>
          </p:nvSpPr>
          <p:spPr>
            <a:xfrm>
              <a:off x="3977640" y="4952013"/>
              <a:ext cx="426720" cy="426720"/>
            </a:xfrm>
            <a:prstGeom prst="flowChartConnector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333662" y="3703320"/>
              <a:ext cx="492443" cy="3077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true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949880" y="4533520"/>
              <a:ext cx="532838" cy="3077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false</a:t>
              </a:r>
            </a:p>
          </p:txBody>
        </p:sp>
        <p:cxnSp>
          <p:nvCxnSpPr>
            <p:cNvPr id="27" name="Straight Arrow Connector 26"/>
            <p:cNvCxnSpPr>
              <a:stCxn id="20" idx="4"/>
            </p:cNvCxnSpPr>
            <p:nvPr/>
          </p:nvCxnSpPr>
          <p:spPr>
            <a:xfrm>
              <a:off x="4191000" y="5378733"/>
              <a:ext cx="7620" cy="3362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Content Placeholder 28"/>
          <p:cNvSpPr>
            <a:spLocks noGrp="1"/>
          </p:cNvSpPr>
          <p:nvPr>
            <p:ph idx="1"/>
          </p:nvPr>
        </p:nvSpPr>
        <p:spPr>
          <a:xfrm>
            <a:off x="3505200" y="5858123"/>
            <a:ext cx="1844040" cy="41720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do-while loop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09/10/2019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5551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0" dirty="0"/>
              <a:t>do…while </a:t>
            </a:r>
            <a:r>
              <a:rPr lang="en-US" sz="3600" dirty="0"/>
              <a:t>Looping (Repetition) Structure 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 =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  <a:tabLst>
                <a:tab pos="457200" algn="l"/>
              </a:tabLst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number &lt;&lt; 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;</a:t>
            </a:r>
          </a:p>
          <a:p>
            <a:pPr marL="0" indent="0">
              <a:spcBef>
                <a:spcPts val="0"/>
              </a:spcBef>
              <a:buNone/>
              <a:tabLst>
                <a:tab pos="457200" algn="l"/>
              </a:tabLst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number = number + 5 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 number &lt;= 20) 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The output of this code is: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0 5 10 15 20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After 20 is output, the statement: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number = number+5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Changes the value of number to 25 so number &lt;= 25 becomes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, which stops the loop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09/10/2019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4516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0" dirty="0"/>
              <a:t>do…while</a:t>
            </a:r>
            <a:r>
              <a:rPr lang="en-US" sz="3600" dirty="0"/>
              <a:t> Looping (Repetition) Structure 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Consider the following two loops: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</a:tabLs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a. 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</a:tabLst>
            </a:pP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while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&lt;= 10)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</a:tabLst>
            </a:pP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</a:tabLst>
            </a:pP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7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"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</a:tabLst>
            </a:pP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</a:tabLst>
            </a:pP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</a:tabLst>
            </a:pPr>
            <a:endParaRPr lang="en-US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</a:tabLst>
            </a:pP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b. 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11 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</a:tabLst>
            </a:pP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do</a:t>
            </a:r>
            <a:endParaRPr lang="en-US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</a:tabLst>
            </a:pP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</a:tabLst>
            </a:pP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7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"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</a:tabLst>
            </a:pP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+ 5 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</a:tabLst>
            </a:pP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</a:tabLst>
            </a:pP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while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 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&lt;= 10);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</a:tabLst>
            </a:pP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lnSpc>
                <a:spcPct val="120000"/>
              </a:lnSpc>
              <a:buNone/>
            </a:pPr>
            <a:r>
              <a:rPr lang="en-US" sz="2200" dirty="0"/>
              <a:t>In (a), the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sz="3000" dirty="0"/>
              <a:t> </a:t>
            </a:r>
            <a:r>
              <a:rPr lang="en-US" sz="2200" dirty="0"/>
              <a:t>loop produces nothing. In (b), the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do…while</a:t>
            </a:r>
            <a:r>
              <a:rPr lang="en-US" sz="2200" dirty="0"/>
              <a:t> loop outputs the number 11 and also changes the value of </a:t>
            </a:r>
            <a:r>
              <a:rPr lang="en-US" sz="2200" dirty="0" err="1"/>
              <a:t>i</a:t>
            </a:r>
            <a:r>
              <a:rPr lang="en-US" sz="2200" dirty="0"/>
              <a:t> to 16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09/10/2019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2288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0" dirty="0"/>
              <a:t>do…while</a:t>
            </a:r>
            <a:r>
              <a:rPr lang="en-US" sz="3600" dirty="0"/>
              <a:t> Looping (Repetition) Structure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endParaRPr lang="en-US" sz="18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score 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  <a:tabLst>
                <a:tab pos="457200" algn="l"/>
              </a:tabLst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"Enter a score between 0 and 50: 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;</a:t>
            </a:r>
          </a:p>
          <a:p>
            <a:pPr marL="0" indent="0">
              <a:spcBef>
                <a:spcPts val="0"/>
              </a:spcBef>
              <a:buNone/>
              <a:tabLst>
                <a:tab pos="457200" algn="l"/>
              </a:tabLst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score ;</a:t>
            </a:r>
          </a:p>
          <a:p>
            <a:pPr marL="0" indent="0">
              <a:spcBef>
                <a:spcPts val="0"/>
              </a:spcBef>
              <a:buNone/>
              <a:tabLst>
                <a:tab pos="457200" algn="l"/>
              </a:tabLst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;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it-IT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it-IT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(score &gt; 0 &amp;&amp; score &lt; 50);</a:t>
            </a:r>
          </a:p>
          <a:p>
            <a:pPr marL="0" indent="0">
              <a:spcBef>
                <a:spcPts val="0"/>
              </a:spcBef>
              <a:buNone/>
            </a:pPr>
            <a:endParaRPr lang="it-IT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09/10/2019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1939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Example 5-20: Divisibility Test by </a:t>
            </a:r>
            <a:br>
              <a:rPr lang="en-US" sz="3600" dirty="0"/>
            </a:br>
            <a:r>
              <a:rPr lang="en-US" sz="3600" dirty="0"/>
              <a:t>3 and 9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sum = 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sum = sum +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% 10 ;	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//extract the last digit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</a:tabLst>
            </a:pP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		//and add it to sum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/= 10 ;			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//remove the last digit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 0);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</a:tabLst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</a:tabLst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"The sum of the digits =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sum &lt;&lt;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</a:tabLst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</a:tabLst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(sum % 3 == 0)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sum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"is divisible by 3"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</a:tabLst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sum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is not divisible by 3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</a:tabLst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</a:tabLst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(sum % 9 == 0)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sum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"is divisible by 9"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</a:tabLst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sum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is not divisible by 9"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09/10/2019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8010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Choosing the Right Looping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All three loops have their place in C++</a:t>
            </a:r>
          </a:p>
          <a:p>
            <a:pPr lvl="1" algn="just"/>
            <a:r>
              <a:rPr lang="en-US" dirty="0"/>
              <a:t>If you know or can determine in advance the </a:t>
            </a:r>
            <a:r>
              <a:rPr lang="en-US" b="1" dirty="0"/>
              <a:t>number of repetitions needed</a:t>
            </a:r>
            <a:r>
              <a:rPr lang="en-US" dirty="0"/>
              <a:t>, the </a:t>
            </a:r>
            <a:r>
              <a:rPr lang="en-US" b="1" dirty="0"/>
              <a:t>for</a:t>
            </a:r>
            <a:r>
              <a:rPr lang="en-US" dirty="0"/>
              <a:t> loop is the correct choice</a:t>
            </a:r>
          </a:p>
          <a:p>
            <a:pPr lvl="1" algn="just"/>
            <a:r>
              <a:rPr lang="en-US" dirty="0"/>
              <a:t>If you do not know and </a:t>
            </a:r>
            <a:r>
              <a:rPr lang="en-US" b="1" dirty="0"/>
              <a:t>cannot determine in advance </a:t>
            </a:r>
            <a:r>
              <a:rPr lang="en-US" dirty="0"/>
              <a:t>the number of repetitions needed, and it could be zero, use a </a:t>
            </a:r>
            <a:r>
              <a:rPr lang="en-US" b="1" dirty="0"/>
              <a:t>while</a:t>
            </a:r>
            <a:r>
              <a:rPr lang="en-US" dirty="0"/>
              <a:t> loop</a:t>
            </a:r>
          </a:p>
          <a:p>
            <a:pPr lvl="1" algn="just"/>
            <a:r>
              <a:rPr lang="en-US" dirty="0"/>
              <a:t>If you do not know and cannot determine in advance the number of repetitions needed, and it is </a:t>
            </a:r>
            <a:r>
              <a:rPr lang="en-US" b="1" dirty="0"/>
              <a:t>at least one</a:t>
            </a:r>
            <a:r>
              <a:rPr lang="en-US" dirty="0"/>
              <a:t>, use a </a:t>
            </a:r>
            <a:r>
              <a:rPr lang="en-US" b="1" dirty="0"/>
              <a:t>do...while </a:t>
            </a:r>
            <a:r>
              <a:rPr lang="en-US" dirty="0"/>
              <a:t>loop</a:t>
            </a:r>
          </a:p>
          <a:p>
            <a:pPr algn="just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09/10/2019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682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break</a:t>
            </a:r>
            <a:r>
              <a:rPr lang="en-US" dirty="0"/>
              <a:t> and </a:t>
            </a:r>
            <a:r>
              <a:rPr lang="en-US" b="0" dirty="0"/>
              <a:t>continue</a:t>
            </a:r>
            <a:r>
              <a:rPr lang="en-US" dirty="0"/>
              <a:t>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break</a:t>
            </a:r>
            <a:r>
              <a:rPr lang="en-US" dirty="0"/>
              <a:t> and </a:t>
            </a:r>
            <a:r>
              <a:rPr lang="en-US" b="1" dirty="0"/>
              <a:t>continue</a:t>
            </a:r>
            <a:r>
              <a:rPr lang="en-US" dirty="0"/>
              <a:t> alter the flow of control</a:t>
            </a:r>
          </a:p>
          <a:p>
            <a:pPr algn="just"/>
            <a:r>
              <a:rPr lang="en-US" b="1" dirty="0"/>
              <a:t>break</a:t>
            </a:r>
            <a:r>
              <a:rPr lang="en-US" dirty="0"/>
              <a:t> statement is used for two purposes:</a:t>
            </a:r>
          </a:p>
          <a:p>
            <a:pPr lvl="1" algn="just"/>
            <a:r>
              <a:rPr lang="en-US" dirty="0"/>
              <a:t>To exit early from a loop </a:t>
            </a:r>
          </a:p>
          <a:p>
            <a:pPr lvl="2" algn="just"/>
            <a:r>
              <a:rPr lang="en-US" dirty="0"/>
              <a:t>Can eliminate the use of certain (flag) variables</a:t>
            </a:r>
          </a:p>
          <a:p>
            <a:pPr lvl="1" algn="just"/>
            <a:r>
              <a:rPr lang="en-US" dirty="0"/>
              <a:t>To skip the remainder of the switch structure</a:t>
            </a:r>
          </a:p>
          <a:p>
            <a:pPr algn="just"/>
            <a:r>
              <a:rPr lang="en-US" dirty="0"/>
              <a:t>After the </a:t>
            </a:r>
            <a:r>
              <a:rPr lang="en-US" b="1" dirty="0"/>
              <a:t>break</a:t>
            </a:r>
            <a:r>
              <a:rPr lang="en-US" dirty="0"/>
              <a:t> statement executes, the program continues with the first statement after the structure</a:t>
            </a:r>
          </a:p>
          <a:p>
            <a:pPr algn="just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09/10/2019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2432352"/>
      </p:ext>
    </p:extLst>
  </p:cSld>
  <p:clrMapOvr>
    <a:masterClrMapping/>
  </p:clrMapOvr>
</p:sld>
</file>

<file path=ppt/theme/theme1.xml><?xml version="1.0" encoding="utf-8"?>
<a:theme xmlns:a="http://schemas.openxmlformats.org/drawingml/2006/main" name="1_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4431</TotalTime>
  <Words>448</Words>
  <Application>Microsoft Office PowerPoint</Application>
  <PresentationFormat>On-screen Show (4:3)</PresentationFormat>
  <Paragraphs>198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Century Gothic</vt:lpstr>
      <vt:lpstr>Consolas</vt:lpstr>
      <vt:lpstr>Wingdings 3</vt:lpstr>
      <vt:lpstr>1_Wisp</vt:lpstr>
      <vt:lpstr>CS118 – Programming Fundamentals</vt:lpstr>
      <vt:lpstr>do…while Looping (Repetition) Structure</vt:lpstr>
      <vt:lpstr>do…while Looping (Repetition) Structure (cont'd.)</vt:lpstr>
      <vt:lpstr>do…while Looping (Repetition) Structure </vt:lpstr>
      <vt:lpstr>do…while Looping (Repetition) Structure </vt:lpstr>
      <vt:lpstr>do…while Looping (Repetition) Structure</vt:lpstr>
      <vt:lpstr>Example 5-20: Divisibility Test by  3 and 9</vt:lpstr>
      <vt:lpstr>Choosing the Right Looping Structure</vt:lpstr>
      <vt:lpstr>break and continue Statements</vt:lpstr>
      <vt:lpstr>break and continue Statements</vt:lpstr>
      <vt:lpstr>break Statement</vt:lpstr>
      <vt:lpstr>continue Statement</vt:lpstr>
      <vt:lpstr>Example</vt:lpstr>
      <vt:lpstr>break Statement Example</vt:lpstr>
      <vt:lpstr>continue Example</vt:lpstr>
      <vt:lpstr>continue Example</vt:lpstr>
      <vt:lpstr>Questions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Ebad Majeed</cp:lastModifiedBy>
  <cp:revision>1615</cp:revision>
  <cp:lastPrinted>2017-09-07T06:56:55Z</cp:lastPrinted>
  <dcterms:created xsi:type="dcterms:W3CDTF">2017-08-16T18:35:02Z</dcterms:created>
  <dcterms:modified xsi:type="dcterms:W3CDTF">2019-10-10T06:05:55Z</dcterms:modified>
</cp:coreProperties>
</file>