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8"/>
  </p:notesMasterIdLst>
  <p:sldIdLst>
    <p:sldId id="281" r:id="rId2"/>
    <p:sldId id="333" r:id="rId3"/>
    <p:sldId id="335" r:id="rId4"/>
    <p:sldId id="334" r:id="rId5"/>
    <p:sldId id="336" r:id="rId6"/>
    <p:sldId id="337" r:id="rId7"/>
    <p:sldId id="338" r:id="rId8"/>
    <p:sldId id="339" r:id="rId9"/>
    <p:sldId id="341" r:id="rId10"/>
    <p:sldId id="340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66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297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October 28,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Haq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void</a:t>
            </a:r>
            <a:r>
              <a:rPr lang="en-US" dirty="0"/>
              <a:t> Functions (cont'd.)</a:t>
            </a:r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7" y="2204358"/>
            <a:ext cx="8388528" cy="31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void</a:t>
            </a:r>
            <a:r>
              <a:rPr lang="en-US" dirty="0"/>
              <a:t> Functions (cont'd.)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4" y="2024743"/>
            <a:ext cx="8258774" cy="34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a formal parameter is a </a:t>
            </a:r>
            <a:r>
              <a:rPr lang="en-US" b="1" dirty="0"/>
              <a:t>value parameter</a:t>
            </a:r>
          </a:p>
          <a:p>
            <a:pPr lvl="1" algn="just"/>
            <a:r>
              <a:rPr lang="en-US" dirty="0"/>
              <a:t>The value of the corresponding </a:t>
            </a:r>
            <a:r>
              <a:rPr lang="en-US" b="1" dirty="0"/>
              <a:t>actual parameter </a:t>
            </a:r>
            <a:r>
              <a:rPr lang="en-US" dirty="0"/>
              <a:t>is </a:t>
            </a:r>
            <a:r>
              <a:rPr lang="en-US" b="1" dirty="0"/>
              <a:t>copied </a:t>
            </a:r>
            <a:r>
              <a:rPr lang="en-US" dirty="0"/>
              <a:t>into it </a:t>
            </a:r>
          </a:p>
          <a:p>
            <a:pPr algn="just"/>
            <a:r>
              <a:rPr lang="en-US" dirty="0"/>
              <a:t>The value parameter has its own copy of the data </a:t>
            </a:r>
          </a:p>
          <a:p>
            <a:pPr algn="just"/>
            <a:r>
              <a:rPr lang="en-US" dirty="0"/>
              <a:t>During program execution</a:t>
            </a:r>
          </a:p>
          <a:p>
            <a:pPr lvl="1" algn="just"/>
            <a:r>
              <a:rPr lang="en-US" dirty="0"/>
              <a:t>The value parameter </a:t>
            </a:r>
            <a:r>
              <a:rPr lang="en-US" b="1" dirty="0"/>
              <a:t>manipulates the data </a:t>
            </a:r>
            <a:r>
              <a:rPr lang="en-US" dirty="0"/>
              <a:t>stored in its own </a:t>
            </a:r>
            <a:r>
              <a:rPr lang="en-US" b="1" dirty="0"/>
              <a:t>memory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1" y="782633"/>
            <a:ext cx="7915865" cy="57487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Variables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a formal parameter is a </a:t>
            </a:r>
            <a:r>
              <a:rPr lang="en-US" b="1" dirty="0"/>
              <a:t>reference parameter</a:t>
            </a:r>
          </a:p>
          <a:p>
            <a:pPr lvl="1" algn="just"/>
            <a:r>
              <a:rPr lang="en-US" dirty="0"/>
              <a:t>It receives the </a:t>
            </a:r>
            <a:r>
              <a:rPr lang="en-US" b="1" dirty="0"/>
              <a:t>memory address of </a:t>
            </a:r>
            <a:r>
              <a:rPr lang="en-US" dirty="0"/>
              <a:t>the corresponding </a:t>
            </a:r>
            <a:r>
              <a:rPr lang="en-US" b="1" dirty="0"/>
              <a:t>actual</a:t>
            </a:r>
            <a:r>
              <a:rPr lang="en-US" dirty="0"/>
              <a:t> </a:t>
            </a:r>
            <a:r>
              <a:rPr lang="en-US" b="1" dirty="0"/>
              <a:t>parameter</a:t>
            </a:r>
          </a:p>
          <a:p>
            <a:pPr algn="just"/>
            <a:r>
              <a:rPr lang="en-US" dirty="0"/>
              <a:t>A reference parameter </a:t>
            </a:r>
            <a:r>
              <a:rPr lang="en-US" b="1" dirty="0"/>
              <a:t>stores the address </a:t>
            </a:r>
            <a:r>
              <a:rPr lang="en-US" dirty="0"/>
              <a:t>of the corresponding actual parameter</a:t>
            </a:r>
          </a:p>
          <a:p>
            <a:pPr algn="just"/>
            <a:r>
              <a:rPr lang="en-US" dirty="0"/>
              <a:t>During program execution to manipulate data</a:t>
            </a:r>
          </a:p>
          <a:p>
            <a:pPr lvl="1" algn="just"/>
            <a:r>
              <a:rPr lang="en-US" dirty="0"/>
              <a:t>The </a:t>
            </a:r>
            <a:r>
              <a:rPr lang="en-US" b="1" dirty="0"/>
              <a:t>address</a:t>
            </a:r>
            <a:r>
              <a:rPr lang="en-US" dirty="0"/>
              <a:t> stored in the reference parameter directs it to the </a:t>
            </a:r>
            <a:r>
              <a:rPr lang="en-US" b="1" dirty="0"/>
              <a:t>memory space </a:t>
            </a:r>
            <a:r>
              <a:rPr lang="en-US" dirty="0"/>
              <a:t>of the corresponding </a:t>
            </a:r>
            <a:r>
              <a:rPr lang="en-US" b="1" dirty="0"/>
              <a:t>actual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Variables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 parameters can: </a:t>
            </a:r>
          </a:p>
          <a:p>
            <a:pPr lvl="1"/>
            <a:r>
              <a:rPr lang="en-US" dirty="0"/>
              <a:t>Pass one or more values from a function </a:t>
            </a:r>
          </a:p>
          <a:p>
            <a:pPr lvl="1"/>
            <a:r>
              <a:rPr lang="en-US" dirty="0"/>
              <a:t>Change the value of the actual parameter</a:t>
            </a:r>
          </a:p>
          <a:p>
            <a:r>
              <a:rPr lang="en-US" b="1" dirty="0"/>
              <a:t>Reference parameters are useful in three situations: </a:t>
            </a:r>
          </a:p>
          <a:p>
            <a:pPr lvl="1"/>
            <a:r>
              <a:rPr lang="en-US" dirty="0"/>
              <a:t>Returning more than one value</a:t>
            </a:r>
          </a:p>
          <a:p>
            <a:pPr lvl="1"/>
            <a:r>
              <a:rPr lang="en-US" dirty="0"/>
              <a:t>Changing the actual parameter</a:t>
            </a:r>
          </a:p>
          <a:p>
            <a:pPr lvl="1"/>
            <a:r>
              <a:rPr lang="en-US" dirty="0"/>
              <a:t>When passing the address would save memory space and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7-5: Calculate Grade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138E6728-AEA3-45B9-B7A7-F79AD251B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48" y="732544"/>
            <a:ext cx="7387804" cy="59693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7-5: Calculate Grade (cont'd.)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F9694211-94FD-48A4-9C28-5E0CAE83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358" y="746609"/>
            <a:ext cx="7608288" cy="58642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7-5: Calculate Grade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34" y="771435"/>
            <a:ext cx="7431996" cy="60041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 and Reference Parameters and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function is called</a:t>
            </a:r>
          </a:p>
          <a:p>
            <a:pPr lvl="1" algn="just"/>
            <a:r>
              <a:rPr lang="en-US" dirty="0"/>
              <a:t>Memory for its formal parameters and variables declared in the </a:t>
            </a:r>
            <a:r>
              <a:rPr lang="en-US" b="1" dirty="0"/>
              <a:t>body </a:t>
            </a:r>
            <a:r>
              <a:rPr lang="en-US" dirty="0"/>
              <a:t>of the function (</a:t>
            </a:r>
            <a:r>
              <a:rPr lang="en-US" b="1" dirty="0"/>
              <a:t>called local variables</a:t>
            </a:r>
            <a:r>
              <a:rPr lang="en-US" dirty="0"/>
              <a:t>) is allocated in the function data area </a:t>
            </a:r>
          </a:p>
          <a:p>
            <a:pPr algn="just"/>
            <a:r>
              <a:rPr lang="en-US" dirty="0"/>
              <a:t>In the case of a </a:t>
            </a:r>
            <a:r>
              <a:rPr lang="en-US" b="1" dirty="0"/>
              <a:t>value parameter</a:t>
            </a:r>
          </a:p>
          <a:p>
            <a:pPr lvl="1" algn="just"/>
            <a:r>
              <a:rPr lang="en-US" dirty="0"/>
              <a:t>The value of the actual parameter is copied into the memory cell of its corresponding formal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of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Execution always begins at the first statement in the function </a:t>
            </a:r>
            <a:r>
              <a:rPr lang="en-US" b="1" dirty="0"/>
              <a:t>main</a:t>
            </a:r>
          </a:p>
          <a:p>
            <a:pPr algn="just"/>
            <a:r>
              <a:rPr lang="en-US" dirty="0"/>
              <a:t>Other functions are executed </a:t>
            </a:r>
            <a:r>
              <a:rPr lang="en-US" b="1" dirty="0"/>
              <a:t>only when they are called</a:t>
            </a:r>
          </a:p>
          <a:p>
            <a:pPr algn="just"/>
            <a:r>
              <a:rPr lang="en-US" dirty="0"/>
              <a:t>Function prototypes appear </a:t>
            </a:r>
            <a:r>
              <a:rPr lang="en-US" b="1" dirty="0"/>
              <a:t>before any function definition</a:t>
            </a:r>
          </a:p>
          <a:p>
            <a:pPr lvl="1" algn="just"/>
            <a:r>
              <a:rPr lang="en-US" dirty="0"/>
              <a:t>The compiler translates these </a:t>
            </a:r>
            <a:r>
              <a:rPr lang="en-US" b="1" dirty="0"/>
              <a:t>first</a:t>
            </a:r>
          </a:p>
          <a:p>
            <a:pPr algn="just"/>
            <a:r>
              <a:rPr lang="en-US" dirty="0"/>
              <a:t>The compiler can then correctly translate a function call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Value and Reference Parameters and Memory Allocation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case of a </a:t>
            </a:r>
            <a:r>
              <a:rPr lang="en-US" b="1" dirty="0"/>
              <a:t>reference</a:t>
            </a:r>
            <a:r>
              <a:rPr lang="en-US" dirty="0"/>
              <a:t> </a:t>
            </a:r>
            <a:r>
              <a:rPr lang="en-US" b="1" dirty="0"/>
              <a:t>parameter</a:t>
            </a:r>
          </a:p>
          <a:p>
            <a:pPr lvl="1" algn="just"/>
            <a:r>
              <a:rPr lang="en-US" dirty="0"/>
              <a:t>The address of the actual parameter passes to the formal parameter</a:t>
            </a:r>
          </a:p>
          <a:p>
            <a:pPr algn="just"/>
            <a:r>
              <a:rPr lang="en-US" dirty="0"/>
              <a:t>Content of formal parameter is an </a:t>
            </a:r>
            <a:r>
              <a:rPr lang="en-US" b="1" dirty="0"/>
              <a:t>address </a:t>
            </a:r>
          </a:p>
          <a:p>
            <a:pPr algn="just"/>
            <a:r>
              <a:rPr lang="en-US" dirty="0"/>
              <a:t>During execution, changes made by the formal parameter </a:t>
            </a:r>
            <a:r>
              <a:rPr lang="en-US" b="1" dirty="0"/>
              <a:t>permanently</a:t>
            </a:r>
            <a:r>
              <a:rPr lang="en-US" dirty="0"/>
              <a:t> change the value of the actual parameter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 and Reference Parameters and Memory Allocation (cont'd.)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A2A24398-82D3-404D-A369-D60F25CE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46" y="1279525"/>
            <a:ext cx="7754382" cy="544220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>
            <a:noAutofit/>
          </a:bodyPr>
          <a:lstStyle/>
          <a:p>
            <a:r>
              <a:rPr lang="en-US" sz="3600"/>
              <a:t>Value and Reference Parameters and Memory Allocation (cont'd.)</a:t>
            </a:r>
            <a:endParaRPr lang="en-US" sz="3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C6D3A08B-64C1-4584-9BD2-7F4E5E05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236" y="1307661"/>
            <a:ext cx="5750559" cy="55058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 and Reference Parameters and Memory Allocation (cont'd.)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6"/>
          <a:stretch/>
        </p:blipFill>
        <p:spPr bwMode="auto">
          <a:xfrm>
            <a:off x="838146" y="2925988"/>
            <a:ext cx="8069372" cy="1694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 and Reference Parameters and Memory Allocation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214659"/>
            <a:ext cx="8073017" cy="2508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7" y="3722914"/>
            <a:ext cx="8073017" cy="29122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 and Reference Parameters and Memory Allocation (cont'd.)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777" y="1296307"/>
            <a:ext cx="7405748" cy="26715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76" y="3900883"/>
            <a:ext cx="7405749" cy="26715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Value</a:t>
            </a:r>
            <a:r>
              <a:rPr lang="en-US" sz="4000" dirty="0"/>
              <a:t> and Reference Parameters and </a:t>
            </a:r>
            <a:r>
              <a:rPr lang="en-US" sz="3200" dirty="0"/>
              <a:t>Memory</a:t>
            </a:r>
            <a:r>
              <a:rPr lang="en-US" sz="4000" dirty="0"/>
              <a:t> Allocation (cont'd.)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7" y="1229403"/>
            <a:ext cx="7893674" cy="2697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6" y="3994372"/>
            <a:ext cx="7893675" cy="26934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 and Reference Parameters and Memory Allocation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337127"/>
            <a:ext cx="8323552" cy="251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7" y="3869871"/>
            <a:ext cx="8323552" cy="256001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 and Reference Parameters and Memory Allocation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441223"/>
            <a:ext cx="8323551" cy="2629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7" y="4071184"/>
            <a:ext cx="8267459" cy="26166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 and Reference Parameters and Memory Allocation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405119"/>
            <a:ext cx="8323550" cy="2574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7" y="4033156"/>
            <a:ext cx="8323551" cy="25448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of Execution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function call results in </a:t>
            </a:r>
            <a:r>
              <a:rPr lang="en-US" b="1" dirty="0"/>
              <a:t>transfer of control </a:t>
            </a:r>
            <a:r>
              <a:rPr lang="en-US" dirty="0"/>
              <a:t>to the first statement in the body of the called function </a:t>
            </a:r>
          </a:p>
          <a:p>
            <a:pPr algn="just"/>
            <a:r>
              <a:rPr lang="en-US" dirty="0"/>
              <a:t>After the last statement of a function is executed, </a:t>
            </a:r>
            <a:r>
              <a:rPr lang="en-US" b="1" dirty="0"/>
              <a:t>control is passed </a:t>
            </a:r>
            <a:r>
              <a:rPr lang="en-US" dirty="0"/>
              <a:t>back to the point immediately following the function call</a:t>
            </a:r>
          </a:p>
          <a:p>
            <a:pPr algn="just"/>
            <a:r>
              <a:rPr lang="en-US" dirty="0"/>
              <a:t>A value-returning function returns a value</a:t>
            </a:r>
          </a:p>
          <a:p>
            <a:pPr lvl="1" algn="just"/>
            <a:r>
              <a:rPr lang="en-US" dirty="0"/>
              <a:t>After executing the function the returned value replaces the function call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22" y="142188"/>
            <a:ext cx="7129092" cy="67158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239" y="77698"/>
            <a:ext cx="7355275" cy="36065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39" y="3725338"/>
            <a:ext cx="7355275" cy="31595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7" y="142188"/>
            <a:ext cx="7156472" cy="3107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7" y="3292488"/>
            <a:ext cx="6489683" cy="361181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08856"/>
            <a:ext cx="7436739" cy="2172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8" y="2314718"/>
            <a:ext cx="7436739" cy="21725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8" y="4487249"/>
            <a:ext cx="7436739" cy="21725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Reference Parameters and Value-Returning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also use reference parameters in a value-returning function</a:t>
            </a:r>
          </a:p>
          <a:p>
            <a:pPr lvl="1" algn="just"/>
            <a:r>
              <a:rPr lang="en-US" dirty="0"/>
              <a:t>Not recommended</a:t>
            </a:r>
          </a:p>
          <a:p>
            <a:pPr algn="just"/>
            <a:r>
              <a:rPr lang="en-US" dirty="0"/>
              <a:t>By definition, a value-returning function returns a single value</a:t>
            </a:r>
          </a:p>
          <a:p>
            <a:pPr lvl="1" algn="just"/>
            <a:r>
              <a:rPr lang="en-US" dirty="0"/>
              <a:t>This value is returned via the return statement</a:t>
            </a:r>
          </a:p>
          <a:p>
            <a:pPr algn="just"/>
            <a:r>
              <a:rPr lang="en-US" dirty="0"/>
              <a:t>If a function needs to return </a:t>
            </a:r>
            <a:r>
              <a:rPr lang="en-US" b="1" dirty="0"/>
              <a:t>more than one value</a:t>
            </a:r>
            <a:r>
              <a:rPr lang="en-US" dirty="0"/>
              <a:t>, you should change it to a </a:t>
            </a:r>
            <a:r>
              <a:rPr lang="en-US" b="1" dirty="0"/>
              <a:t>void function </a:t>
            </a:r>
            <a:r>
              <a:rPr lang="en-US" dirty="0"/>
              <a:t>and use the appropriate reference parameters to return the values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Functions in a Menu-Driven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Functions can be used:</a:t>
            </a:r>
          </a:p>
          <a:p>
            <a:pPr algn="just"/>
            <a:r>
              <a:rPr lang="en-US" dirty="0"/>
              <a:t>To implement user choices from menu</a:t>
            </a:r>
          </a:p>
          <a:p>
            <a:pPr algn="just"/>
            <a:r>
              <a:rPr lang="en-US" dirty="0"/>
              <a:t>To implement general-purpose tasks</a:t>
            </a:r>
          </a:p>
          <a:p>
            <a:pPr lvl="1" algn="just"/>
            <a:r>
              <a:rPr lang="en-US" dirty="0"/>
              <a:t>Higher-level functions can call general-purpose functions </a:t>
            </a:r>
          </a:p>
          <a:p>
            <a:pPr lvl="1" algn="just"/>
            <a:r>
              <a:rPr lang="en-US" dirty="0"/>
              <a:t>This minimizes the total number of functions and speeds program development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Conti…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557829"/>
            <a:ext cx="8805863" cy="42010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void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void </a:t>
            </a:r>
            <a:r>
              <a:rPr lang="en-US" dirty="0"/>
              <a:t>functions and value-returning functions have similar structures</a:t>
            </a:r>
          </a:p>
          <a:p>
            <a:pPr lvl="1" algn="just"/>
            <a:r>
              <a:rPr lang="en-US" dirty="0"/>
              <a:t>Both have a heading part and a statement part</a:t>
            </a:r>
          </a:p>
          <a:p>
            <a:pPr algn="just"/>
            <a:r>
              <a:rPr lang="en-US" dirty="0"/>
              <a:t>User-defined void functions can be placed either before or after the function </a:t>
            </a:r>
            <a:r>
              <a:rPr lang="en-US" b="1" dirty="0"/>
              <a:t>main</a:t>
            </a:r>
          </a:p>
          <a:p>
            <a:pPr algn="just"/>
            <a:r>
              <a:rPr lang="en-US" dirty="0"/>
              <a:t>If user-defined void functions are placed after the function </a:t>
            </a:r>
            <a:r>
              <a:rPr lang="en-US" b="1" dirty="0"/>
              <a:t>main</a:t>
            </a:r>
          </a:p>
          <a:p>
            <a:pPr lvl="1" algn="just"/>
            <a:r>
              <a:rPr lang="en-US" dirty="0"/>
              <a:t>The function prototype must be placed before the function </a:t>
            </a:r>
            <a:r>
              <a:rPr lang="en-US" b="1" dirty="0"/>
              <a:t>main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void</a:t>
            </a:r>
            <a:r>
              <a:rPr lang="en-US" dirty="0"/>
              <a:t> Functions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void function does not have a return type</a:t>
            </a:r>
          </a:p>
          <a:p>
            <a:pPr lvl="1"/>
            <a:r>
              <a:rPr lang="en-US" b="1" dirty="0"/>
              <a:t>return</a:t>
            </a:r>
            <a:r>
              <a:rPr lang="en-US" dirty="0"/>
              <a:t> statement without any value is typically used to exit the function </a:t>
            </a:r>
            <a:r>
              <a:rPr lang="en-US" b="1" dirty="0"/>
              <a:t>early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It can be used </a:t>
            </a:r>
            <a:r>
              <a:rPr lang="en-US" dirty="0"/>
              <a:t>in void </a:t>
            </a:r>
            <a:r>
              <a:rPr lang="en-US" b="1" dirty="0"/>
              <a:t>for early termination</a:t>
            </a:r>
          </a:p>
          <a:p>
            <a:r>
              <a:rPr lang="en-US" dirty="0"/>
              <a:t>Formal parameters are </a:t>
            </a:r>
            <a:r>
              <a:rPr lang="en-US" b="1" dirty="0"/>
              <a:t>optional</a:t>
            </a:r>
          </a:p>
          <a:p>
            <a:r>
              <a:rPr lang="en-US" dirty="0"/>
              <a:t>A call to a void function is a stand-alone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void</a:t>
            </a:r>
            <a:r>
              <a:rPr lang="en-US" dirty="0"/>
              <a:t> Functions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definition syntax: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Formal parameter list syntax:</a:t>
            </a:r>
          </a:p>
          <a:p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866899"/>
            <a:ext cx="500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00499"/>
            <a:ext cx="70294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Functions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call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 parameter list syntax: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013848"/>
            <a:ext cx="7397965" cy="9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175125"/>
            <a:ext cx="7372564" cy="57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void</a:t>
            </a:r>
            <a:r>
              <a:rPr lang="en-US" dirty="0"/>
              <a:t> Functions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Value parameter: </a:t>
            </a:r>
            <a:r>
              <a:rPr lang="en-US" dirty="0"/>
              <a:t>A formal parameter that receives a copy of the content of corresponding actual parameter</a:t>
            </a:r>
          </a:p>
          <a:p>
            <a:pPr algn="just"/>
            <a:r>
              <a:rPr lang="en-US" b="1" dirty="0"/>
              <a:t>Reference parameter:</a:t>
            </a:r>
            <a:r>
              <a:rPr lang="en-US" dirty="0"/>
              <a:t> A formal parameter that receives the location (memory address) of the corresponding actual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28/10/2019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5088</TotalTime>
  <Words>845</Words>
  <Application>Microsoft Office PowerPoint</Application>
  <PresentationFormat>On-screen Show (4:3)</PresentationFormat>
  <Paragraphs>146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1_Wisp</vt:lpstr>
      <vt:lpstr>CS118 – Programming Fundamentals</vt:lpstr>
      <vt:lpstr>Flow of Execution</vt:lpstr>
      <vt:lpstr>Flow of Execution (cont'd.)</vt:lpstr>
      <vt:lpstr>Conti…</vt:lpstr>
      <vt:lpstr>void Functions</vt:lpstr>
      <vt:lpstr>void Functions (cont'd.)</vt:lpstr>
      <vt:lpstr>void Functions (cont'd.)</vt:lpstr>
      <vt:lpstr>Void Functions (cont'd.)</vt:lpstr>
      <vt:lpstr>void Functions (cont'd.)</vt:lpstr>
      <vt:lpstr>void Functions (cont'd.)</vt:lpstr>
      <vt:lpstr>void Functions (cont'd.)</vt:lpstr>
      <vt:lpstr>value Parameters</vt:lpstr>
      <vt:lpstr>Example</vt:lpstr>
      <vt:lpstr>Reference Variables as Parameters</vt:lpstr>
      <vt:lpstr>Reference Variables Benefits</vt:lpstr>
      <vt:lpstr>Example 7-5: Calculate Grade</vt:lpstr>
      <vt:lpstr>Example 7-5: Calculate Grade (cont'd.)</vt:lpstr>
      <vt:lpstr>Example 7-5: Calculate Grade (cont'd.)</vt:lpstr>
      <vt:lpstr>Value and Reference Parameters and Memory Allocation</vt:lpstr>
      <vt:lpstr>Value and Reference Parameters and Memory Allocation (cont'd.)</vt:lpstr>
      <vt:lpstr>Value and Reference Parameters and Memory Allocation (cont'd.)</vt:lpstr>
      <vt:lpstr>Value and Reference Parameters and Memory Allocation (cont'd.)</vt:lpstr>
      <vt:lpstr>Value and Reference Parameters and Memory Allocation (cont'd.)</vt:lpstr>
      <vt:lpstr>Value and Reference Parameters and Memory Allocation (cont'd.)</vt:lpstr>
      <vt:lpstr>Value and Reference Parameters and Memory Allocation (cont'd.)</vt:lpstr>
      <vt:lpstr>Value and Reference Parameters and Memory Allocation (cont'd.)</vt:lpstr>
      <vt:lpstr>Value and Reference Parameters and Memory Allocation (cont'd.)</vt:lpstr>
      <vt:lpstr>Value and Reference Parameters and Memory Allocation (cont'd.)</vt:lpstr>
      <vt:lpstr>Value and Reference Parameters and Memory Allocation (cont'd.)</vt:lpstr>
      <vt:lpstr>PowerPoint Presentation</vt:lpstr>
      <vt:lpstr>PowerPoint Presentation</vt:lpstr>
      <vt:lpstr>PowerPoint Presentation</vt:lpstr>
      <vt:lpstr>PowerPoint Presentation</vt:lpstr>
      <vt:lpstr>Reference Parameters and Value-Returning Functions</vt:lpstr>
      <vt:lpstr>Using Functions in a Menu-Driven Program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1648</cp:revision>
  <cp:lastPrinted>2017-09-07T06:56:55Z</cp:lastPrinted>
  <dcterms:created xsi:type="dcterms:W3CDTF">2017-08-16T18:35:02Z</dcterms:created>
  <dcterms:modified xsi:type="dcterms:W3CDTF">2019-10-28T05:26:05Z</dcterms:modified>
</cp:coreProperties>
</file>