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47"/>
  </p:notesMasterIdLst>
  <p:sldIdLst>
    <p:sldId id="281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77" r:id="rId26"/>
    <p:sldId id="378" r:id="rId27"/>
    <p:sldId id="357" r:id="rId28"/>
    <p:sldId id="358" r:id="rId29"/>
    <p:sldId id="359" r:id="rId30"/>
    <p:sldId id="360" r:id="rId31"/>
    <p:sldId id="361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297" r:id="rId4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49" autoAdjust="0"/>
  </p:normalViewPr>
  <p:slideViewPr>
    <p:cSldViewPr snapToGrid="0">
      <p:cViewPr varScale="1">
        <p:scale>
          <a:sx n="75" d="100"/>
          <a:sy n="75" d="100"/>
        </p:scale>
        <p:origin x="1290" y="54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5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2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23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4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CS118 – 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Lecture # 21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Monday, November 11,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FALL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FAST – NUCES, Faisalabad Campus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Course Instructor: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Ebad Majeed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Slides Credit:</a:t>
            </a:r>
          </a:p>
          <a:p>
            <a:pPr algn="r">
              <a:spcBef>
                <a:spcPts val="0"/>
              </a:spcBef>
            </a:pPr>
            <a:r>
              <a:rPr lang="en-US" sz="2000" b="1" dirty="0" err="1" smtClean="0"/>
              <a:t>Rizwan</a:t>
            </a:r>
            <a:r>
              <a:rPr lang="en-US" sz="2000" b="1" dirty="0" smtClean="0"/>
              <a:t> </a:t>
            </a:r>
            <a:r>
              <a:rPr lang="en-US" sz="2000" b="1" dirty="0"/>
              <a:t>Ul Haq</a:t>
            </a:r>
          </a:p>
        </p:txBody>
      </p:sp>
    </p:spTree>
    <p:extLst>
      <p:ext uri="{BB962C8B-B14F-4D97-AF65-F5344CB8AC3E}">
        <p14:creationId xmlns:p14="http://schemas.microsoft.com/office/powerpoint/2010/main" val="37057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Array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General syntax: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Where </a:t>
            </a:r>
            <a:r>
              <a:rPr lang="en-US" dirty="0" err="1"/>
              <a:t>indexExp</a:t>
            </a:r>
            <a:r>
              <a:rPr lang="en-US" dirty="0"/>
              <a:t>, called an index, is any expression whose value is a nonnegative integer</a:t>
            </a:r>
          </a:p>
          <a:p>
            <a:pPr algn="just"/>
            <a:r>
              <a:rPr lang="en-US" dirty="0"/>
              <a:t>Index value specifies the position of the component in the array</a:t>
            </a:r>
          </a:p>
          <a:p>
            <a:pPr algn="just"/>
            <a:r>
              <a:rPr lang="en-US" dirty="0"/>
              <a:t>[] is the </a:t>
            </a:r>
            <a:r>
              <a:rPr lang="en-US" b="1" dirty="0"/>
              <a:t>array subscripting operator</a:t>
            </a:r>
          </a:p>
          <a:p>
            <a:pPr algn="just"/>
            <a:r>
              <a:rPr lang="en-US" dirty="0"/>
              <a:t>The array index always starts at 0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49" y="2025162"/>
            <a:ext cx="331787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Array Components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list[8];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list[5] = 75;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75195" y="2048490"/>
          <a:ext cx="701897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5195" y="4372590"/>
          <a:ext cx="701897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7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Accessing Array Components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list[3] = 20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list[6]=100;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list[2]= list[3] + list[6];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75198" y="1776347"/>
          <a:ext cx="701897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75198" y="3773942"/>
          <a:ext cx="701897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5198" y="5525928"/>
          <a:ext cx="701897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7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Accessing Array Components (cont'd.)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37" y="1915123"/>
            <a:ext cx="8951907" cy="3505969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5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Accessing Array Components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Array can also be declared as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SIZE_OF_ARRAY = 20;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[SIZE_OF_ARRAY]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 declare a named constant and then use it to declare an array of this specific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an array is declared its size must be known. You cannot do this: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arr_size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&lt;&lt;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size of array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arr_size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arr_size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Processing One-Dimensional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Some basic operations performed on a one-dimensional array are:</a:t>
            </a:r>
          </a:p>
          <a:p>
            <a:pPr lvl="1" algn="just"/>
            <a:r>
              <a:rPr lang="en-US" b="1" dirty="0"/>
              <a:t>Initializing</a:t>
            </a:r>
          </a:p>
          <a:p>
            <a:pPr lvl="1" algn="just"/>
            <a:r>
              <a:rPr lang="en-US" b="1" dirty="0"/>
              <a:t>Inputting </a:t>
            </a:r>
            <a:r>
              <a:rPr lang="en-US" dirty="0"/>
              <a:t>data</a:t>
            </a:r>
          </a:p>
          <a:p>
            <a:pPr lvl="1" algn="just"/>
            <a:r>
              <a:rPr lang="en-US" b="1" dirty="0"/>
              <a:t>Outputting </a:t>
            </a:r>
            <a:r>
              <a:rPr lang="en-US" dirty="0"/>
              <a:t>data stored in an array</a:t>
            </a:r>
          </a:p>
          <a:p>
            <a:pPr lvl="1" algn="just"/>
            <a:r>
              <a:rPr lang="en-US" b="1" dirty="0"/>
              <a:t>Finding </a:t>
            </a:r>
            <a:r>
              <a:rPr lang="en-US" dirty="0"/>
              <a:t>the largest and/or smallest element</a:t>
            </a:r>
          </a:p>
          <a:p>
            <a:pPr algn="just"/>
            <a:r>
              <a:rPr lang="en-US" dirty="0"/>
              <a:t>Each operation requires ability to </a:t>
            </a:r>
            <a:r>
              <a:rPr lang="en-US" b="1" dirty="0"/>
              <a:t>step through </a:t>
            </a:r>
            <a:r>
              <a:rPr lang="en-US" dirty="0"/>
              <a:t>the elements of the array</a:t>
            </a:r>
          </a:p>
          <a:p>
            <a:pPr lvl="1" algn="just"/>
            <a:r>
              <a:rPr lang="en-US" dirty="0"/>
              <a:t>Easily accomplished by a </a:t>
            </a:r>
            <a:r>
              <a:rPr lang="en-US" b="1" dirty="0"/>
              <a:t>loop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3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Processing One-Dimensional Arrays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the declaration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list[100];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//array of size 100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Using for loops to access array elements: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 100; i++)	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1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//process list[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		//Line 2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Example:</a:t>
            </a:r>
          </a:p>
          <a:p>
            <a:pPr marL="201168" lvl="1" indent="0">
              <a:buNone/>
              <a:tabLst>
                <a:tab pos="457200" algn="l"/>
              </a:tabLst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 100; i++)	</a:t>
            </a:r>
            <a:r>
              <a:rPr lang="nn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1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list[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 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5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Processing One-Dimensional Arrays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scores[10];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largest, sum, average;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Initializing an array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 = 0 ; index &lt; 10 ; ++index)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scores[index] = 0.0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Reading data into array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 = 0 ; index &lt; 10 ; ++index)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scores[index]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Printing the array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 = 0 ; index &lt; 10 ; ++index)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cout &lt;&lt; scores[index] &lt;&lt; “ ”;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3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Processing One-Dimensional Arrays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Finding sum and average of an array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= 0.0;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 = 0 ; index &lt; 10 ; ++index)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sum = sum + scores[index];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average = sum / 10;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Largest element in the array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maxIndex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 = 1 ; index &lt; 10 ; ++index)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(scores[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maxIndex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 scores[index])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maxIndex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index;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largest = scores[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maxIndex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6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Processing One-Dimensional Arrays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8" y="908058"/>
            <a:ext cx="7391400" cy="1514475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8" y="2272037"/>
            <a:ext cx="7334250" cy="44481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7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this chapter, you will:</a:t>
            </a:r>
          </a:p>
          <a:p>
            <a:pPr algn="just"/>
            <a:r>
              <a:rPr lang="en-US" dirty="0"/>
              <a:t>Learn about arrays</a:t>
            </a:r>
          </a:p>
          <a:p>
            <a:pPr algn="just"/>
            <a:r>
              <a:rPr lang="en-US" dirty="0"/>
              <a:t>Explore how to declare and manipulate data into arrays</a:t>
            </a:r>
          </a:p>
          <a:p>
            <a:pPr algn="just"/>
            <a:r>
              <a:rPr lang="en-US" dirty="0"/>
              <a:t>Learn about “array index out of bounds”</a:t>
            </a:r>
          </a:p>
          <a:p>
            <a:pPr algn="just"/>
            <a:r>
              <a:rPr lang="en-US" dirty="0"/>
              <a:t>Become familiar with the restrictions on array processing</a:t>
            </a:r>
          </a:p>
          <a:p>
            <a:pPr algn="just"/>
            <a:r>
              <a:rPr lang="en-US" dirty="0"/>
              <a:t>Discover how to pass an array as a parameter to a function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29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by an Example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782634"/>
            <a:ext cx="8323551" cy="6075366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C++ Program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Initializing an array.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::cout;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iomanip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n[ 10 ];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 is an array of 10 integers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initialize elements of array n to 0        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17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 )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18          n[ i ] = 0;   </a:t>
            </a:r>
            <a:r>
              <a:rPr lang="da-DK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element at location i to 0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19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       cout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"Element"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( 13 )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21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22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 contents of array n in tabular format       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23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10;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24          cout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( 7 ) &lt;&lt; j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( 13 ) &lt;&lt; n[ j ]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26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indicates successful termination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27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28    }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main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449287" y="2576062"/>
            <a:ext cx="4114800" cy="838200"/>
            <a:chOff x="1152" y="1392"/>
            <a:chExt cx="2592" cy="528"/>
          </a:xfrm>
          <a:solidFill>
            <a:schemeClr val="bg1"/>
          </a:solidFill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064" y="1392"/>
              <a:ext cx="1680" cy="3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Declare a 10-element array of integers.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1152" y="1488"/>
              <a:ext cx="912" cy="43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391981" y="3279015"/>
            <a:ext cx="4214813" cy="835025"/>
            <a:chOff x="1329" y="1824"/>
            <a:chExt cx="2655" cy="526"/>
          </a:xfrm>
          <a:solidFill>
            <a:schemeClr val="bg1"/>
          </a:solidFill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304" y="1824"/>
              <a:ext cx="1680" cy="5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Initialize array to 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0</a:t>
              </a: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using a for loop. Note that the array has elements 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n[0]</a:t>
              </a: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n[9]</a:t>
              </a: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1329" y="2064"/>
              <a:ext cx="975" cy="28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1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Element        Value</a:t>
            </a:r>
            <a:endParaRPr lang="en-US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0            0</a:t>
            </a:r>
            <a:endParaRPr lang="en-US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1            0</a:t>
            </a:r>
            <a:endParaRPr lang="en-US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2            0</a:t>
            </a:r>
            <a:endParaRPr lang="en-US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3            0</a:t>
            </a:r>
            <a:endParaRPr lang="en-US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4            0</a:t>
            </a:r>
            <a:endParaRPr lang="en-US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5            0</a:t>
            </a:r>
            <a:endParaRPr lang="en-US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6            0</a:t>
            </a:r>
            <a:endParaRPr lang="en-US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7            0</a:t>
            </a:r>
            <a:endParaRPr lang="en-US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8            0</a:t>
            </a:r>
            <a:endParaRPr lang="en-US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      9            0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74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7" y="813114"/>
            <a:ext cx="7030703" cy="59051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23" y="5856930"/>
            <a:ext cx="5248275" cy="96202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71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Index Out of Bounds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we have the statements:</a:t>
            </a:r>
          </a:p>
          <a:p>
            <a:pPr marL="0" indent="0">
              <a:buNone/>
            </a:pPr>
            <a:r>
              <a:rPr lang="en-US" dirty="0"/>
              <a:t>	const ARRAY_SIZE = 10;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double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[ARRAY_SIZE];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The component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</a:t>
            </a:r>
            <a:r>
              <a:rPr lang="en-US" dirty="0"/>
              <a:t>is valid if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0, 1, 2, 3, 4, 5, 6, 7, 8, or 9</a:t>
            </a:r>
          </a:p>
          <a:p>
            <a:r>
              <a:rPr lang="en-US" dirty="0"/>
              <a:t>The index of an array is in bounds if the </a:t>
            </a:r>
            <a:r>
              <a:rPr lang="en-US" dirty="0">
                <a:latin typeface="Consolas" panose="020B0609020204030204" pitchFamily="49" charset="0"/>
              </a:rPr>
              <a:t>index &gt;=0 </a:t>
            </a:r>
            <a:r>
              <a:rPr lang="en-US" dirty="0"/>
              <a:t>and the </a:t>
            </a:r>
            <a:r>
              <a:rPr lang="en-US" dirty="0">
                <a:latin typeface="Consolas" panose="020B0609020204030204" pitchFamily="49" charset="0"/>
              </a:rPr>
              <a:t>index &lt;= ARRAY_SIZE-1</a:t>
            </a:r>
          </a:p>
          <a:p>
            <a:r>
              <a:rPr lang="en-US" dirty="0"/>
              <a:t>Otherwise, we say the index is out of bounds</a:t>
            </a:r>
          </a:p>
          <a:p>
            <a:r>
              <a:rPr lang="en-US" b="1" dirty="0">
                <a:solidFill>
                  <a:srgbClr val="FF0000"/>
                </a:solidFill>
              </a:rPr>
              <a:t>In C++, there is no guard against indices that are out of bounds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18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Index Out of Bounds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894" y="2857387"/>
            <a:ext cx="8323876" cy="18322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11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array element is calculated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element is placed at consecutive location</a:t>
            </a:r>
          </a:p>
          <a:p>
            <a:r>
              <a:rPr lang="en-US" dirty="0"/>
              <a:t>We can calculate address of any element of array by performing simple arithmetic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/>
              <a:t>address_of_index_x</a:t>
            </a:r>
            <a:r>
              <a:rPr lang="en-US" sz="2000" dirty="0"/>
              <a:t> = </a:t>
            </a:r>
            <a:r>
              <a:rPr lang="en-US" sz="2000" dirty="0" err="1"/>
              <a:t>base_address</a:t>
            </a:r>
            <a:r>
              <a:rPr lang="en-US" sz="2000" dirty="0"/>
              <a:t> + </a:t>
            </a:r>
            <a:r>
              <a:rPr lang="en-US" sz="2000" dirty="0" err="1"/>
              <a:t>size_of_datatype</a:t>
            </a:r>
            <a:r>
              <a:rPr lang="en-US" sz="2000" dirty="0"/>
              <a:t> * x</a:t>
            </a:r>
          </a:p>
          <a:p>
            <a:r>
              <a:rPr lang="en-US" dirty="0"/>
              <a:t>Example</a:t>
            </a:r>
            <a:endParaRPr lang="en-US" sz="2000" dirty="0"/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array[10] ;</a:t>
            </a:r>
          </a:p>
          <a:p>
            <a:pPr marL="201168" lvl="1" indent="0">
              <a:buNone/>
            </a:pPr>
            <a:r>
              <a:rPr lang="en-US" dirty="0"/>
              <a:t>	Assume this array starts at address 100 in memory. To calculate address of index 5.</a:t>
            </a:r>
          </a:p>
          <a:p>
            <a:pPr marL="201168" lvl="1" indent="0">
              <a:buNone/>
            </a:pPr>
            <a:r>
              <a:rPr lang="en-US" dirty="0"/>
              <a:t>	address_of_index_5 = 100 + 4*5 = 120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 algn="just">
              <a:buNone/>
            </a:pPr>
            <a:r>
              <a:rPr lang="en-US" b="1" dirty="0"/>
              <a:t>Note: </a:t>
            </a:r>
            <a:r>
              <a:rPr lang="en-US" dirty="0"/>
              <a:t>Compiler just knows the address of the first element of the array known as the base address of the array. All other indexes are calculated relative to base address.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10720"/>
              </p:ext>
            </p:extLst>
          </p:nvPr>
        </p:nvGraphicFramePr>
        <p:xfrm>
          <a:off x="609430" y="4369225"/>
          <a:ext cx="8323550" cy="9448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323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2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23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23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323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323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3235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3235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3235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46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[2]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[4]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[5]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[6]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[7]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[8]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[9]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9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100          103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lain" startAt="104"/>
                      </a:pPr>
                      <a:r>
                        <a:rPr lang="en-US" sz="1050" dirty="0">
                          <a:effectLst/>
                        </a:rPr>
                        <a:t>         107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108          111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112          115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116          119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120          123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124         127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128          131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132          135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lain" startAt="136"/>
                      </a:pPr>
                      <a:r>
                        <a:rPr lang="en-US" sz="1050" dirty="0">
                          <a:effectLst/>
                        </a:rPr>
                        <a:t>         139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055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array element is calculated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have –</a:t>
            </a:r>
            <a:r>
              <a:rPr lang="en-US" dirty="0" err="1"/>
              <a:t>ve</a:t>
            </a:r>
            <a:r>
              <a:rPr lang="en-US" dirty="0"/>
              <a:t> indexes in the array</a:t>
            </a:r>
          </a:p>
          <a:p>
            <a:r>
              <a:rPr lang="en-US" dirty="0"/>
              <a:t>Like </a:t>
            </a:r>
            <a:r>
              <a:rPr lang="en-US" b="1" dirty="0"/>
              <a:t>array[-2]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2431256"/>
            <a:ext cx="3291840" cy="3214688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29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Array Initialization During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Arrays can be initialized during declaration</a:t>
            </a:r>
          </a:p>
          <a:p>
            <a:pPr algn="just"/>
            <a:r>
              <a:rPr lang="en-US" dirty="0"/>
              <a:t>In this case, it is not necessary to specify the size of the array </a:t>
            </a:r>
          </a:p>
          <a:p>
            <a:pPr algn="just"/>
            <a:r>
              <a:rPr lang="en-US" dirty="0"/>
              <a:t>Size determined by the number of initial values in the braces</a:t>
            </a:r>
          </a:p>
          <a:p>
            <a:pPr algn="just"/>
            <a:r>
              <a:rPr lang="en-US" dirty="0"/>
              <a:t>Example: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double sales[] = {12.25, 32.50, 16.90, 23, 45.68};</a:t>
            </a:r>
          </a:p>
          <a:p>
            <a:pPr algn="just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88" y="4073301"/>
            <a:ext cx="8437143" cy="1200831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41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Partial Initialization of Arrays During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statement:</a:t>
            </a:r>
          </a:p>
          <a:p>
            <a:pPr marL="457200" lvl="1" indent="0" algn="just">
              <a:buNone/>
            </a:pPr>
            <a:r>
              <a:rPr lang="en-US" dirty="0">
                <a:latin typeface="Consolas" panose="020B0609020204030204" pitchFamily="49" charset="0"/>
              </a:rPr>
              <a:t>int list[10] = {0};</a:t>
            </a:r>
          </a:p>
          <a:p>
            <a:pPr marL="0" indent="0" algn="just">
              <a:buNone/>
            </a:pPr>
            <a:r>
              <a:rPr lang="en-US" dirty="0"/>
              <a:t>	declares list to be an array of 10 components and 	initializes all of them to zero</a:t>
            </a:r>
          </a:p>
          <a:p>
            <a:pPr algn="just"/>
            <a:r>
              <a:rPr lang="en-US" dirty="0"/>
              <a:t>The statement: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int list[10] = {8, 5, 12};</a:t>
            </a:r>
          </a:p>
          <a:p>
            <a:pPr marL="0" indent="0" algn="just">
              <a:buNone/>
            </a:pPr>
            <a:r>
              <a:rPr lang="en-US" dirty="0"/>
              <a:t>	declares list to be an array of 10 components, 	initializes list[0] to 8, list[1] to 5, list[2] to 12 and all 	other components are initialized to 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37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Partial Initialization of Arrays During Declaration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statement: 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>
                <a:latin typeface="Consolas" panose="020B0609020204030204" pitchFamily="49" charset="0"/>
              </a:rPr>
              <a:t>int list[] = {5, 6, 3};</a:t>
            </a:r>
          </a:p>
          <a:p>
            <a:pPr marL="0" indent="0" algn="just">
              <a:buNone/>
            </a:pPr>
            <a:r>
              <a:rPr lang="en-US" dirty="0"/>
              <a:t>	declares list to be an array of 3 components and 	initializes list[0] to 5, list[1] to 6, and list[2] to 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6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Learn how to search an array</a:t>
            </a:r>
          </a:p>
          <a:p>
            <a:pPr algn="just"/>
            <a:r>
              <a:rPr lang="en-US" dirty="0"/>
              <a:t>Learn about C-strings</a:t>
            </a:r>
          </a:p>
          <a:p>
            <a:pPr algn="just"/>
            <a:r>
              <a:rPr lang="en-US" dirty="0"/>
              <a:t>Examine the use of string functions to process C-strings</a:t>
            </a:r>
          </a:p>
          <a:p>
            <a:pPr algn="just"/>
            <a:r>
              <a:rPr lang="en-US" dirty="0"/>
              <a:t>Discover how to input data into—and output data from—a C-string</a:t>
            </a:r>
          </a:p>
          <a:p>
            <a:pPr algn="just"/>
            <a:r>
              <a:rPr lang="en-US" dirty="0"/>
              <a:t>Learn about parallel arrays</a:t>
            </a:r>
          </a:p>
          <a:p>
            <a:pPr algn="just"/>
            <a:r>
              <a:rPr lang="en-US" dirty="0"/>
              <a:t>Discover how to manipulate data in a two-dimensional array</a:t>
            </a:r>
          </a:p>
          <a:p>
            <a:pPr algn="just"/>
            <a:r>
              <a:rPr lang="en-US" dirty="0"/>
              <a:t>Learn about multidimensional arrays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19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Partial Initialization of Arrays During Declaration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 list[10] = {2, 5, 6, , 8}; //illegal</a:t>
            </a:r>
          </a:p>
          <a:p>
            <a:pPr algn="just"/>
            <a:r>
              <a:rPr lang="en-US" dirty="0"/>
              <a:t>In this initialization, because the fourth element is uninitialized, all elements that follow the fourth element must be left uninitialized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968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by an Example II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8"/>
            <a:ext cx="8323551" cy="5407550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1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C++ 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2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Initializing an array with a declaration.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3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4  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5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::cout;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6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7  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8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iomanip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9  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10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11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12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main()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13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14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   // use initializer list to initialize array n        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15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n[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  <a:cs typeface="Courier New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] = {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  <a:cs typeface="Courier New" pitchFamily="49" charset="0"/>
              </a:rPr>
              <a:t>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  <a:cs typeface="Courier New" pitchFamily="49" charset="0"/>
              </a:rPr>
              <a:t>27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  <a:cs typeface="Courier New" pitchFamily="49" charset="0"/>
              </a:rPr>
              <a:t>64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  <a:cs typeface="Courier New" pitchFamily="49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  <a:cs typeface="Courier New" pitchFamily="49" charset="0"/>
              </a:rPr>
              <a:t>95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  <a:cs typeface="Courier New" pitchFamily="49" charset="0"/>
              </a:rPr>
              <a:t>14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  <a:cs typeface="Courier New" pitchFamily="49" charset="0"/>
              </a:rPr>
              <a:t>90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  <a:cs typeface="Courier New" pitchFamily="49" charset="0"/>
              </a:rPr>
              <a:t>70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  <a:cs typeface="Courier New" pitchFamily="49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  <a:cs typeface="Courier New" pitchFamily="49" charset="0"/>
              </a:rPr>
              <a:t>37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16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17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cout &lt;&lt;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  <a:cs typeface="Courier New" pitchFamily="49" charset="0"/>
              </a:rPr>
              <a:t>"Element"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  <a:cs typeface="Courier New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) &lt;&lt;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  <a:cs typeface="Courier New" pitchFamily="49" charset="0"/>
              </a:rPr>
              <a:t>"Value"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18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19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   // output contents of array n in tabular format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20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(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  <a:cs typeface="Courier New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&lt;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  <a:cs typeface="Courier New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++ 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21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  cout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  <a:cs typeface="Courier New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)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  <a:cs typeface="Courier New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) &lt;&lt; n[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]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22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23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  <a:cs typeface="Courier New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indicates successful termination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24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  <a:cs typeface="Times New Roman" pitchFamily="18" charset="0"/>
              </a:rPr>
              <a:t>25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end main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Times New Roman" pitchFamily="18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200400" y="2971800"/>
            <a:ext cx="4114800" cy="838200"/>
            <a:chOff x="1104" y="1536"/>
            <a:chExt cx="2592" cy="528"/>
          </a:xfrm>
          <a:solidFill>
            <a:schemeClr val="bg1"/>
          </a:solidFill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016" y="1536"/>
              <a:ext cx="1680" cy="3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Note the use of the initializer list.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1104" y="1632"/>
              <a:ext cx="912" cy="43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030" y="93395"/>
            <a:ext cx="3310628" cy="283268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31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Some Restrictions on Array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statements: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 = {0, 4, 8, 12, 16};	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1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[5];		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2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C++ does not allow aggregate operations on an array: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youtList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//illegal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 ; i &lt; 5 ; ++i)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050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Some Restrictions on Array Processing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following is illegal too: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sz="2200" dirty="0" err="1">
                <a:latin typeface="Consolas" panose="020B0609020204030204" pitchFamily="49" charset="0"/>
              </a:rPr>
              <a:t>cin</a:t>
            </a:r>
            <a:r>
              <a:rPr lang="en-US" sz="2200" dirty="0">
                <a:latin typeface="Consolas" panose="020B0609020204030204" pitchFamily="49" charset="0"/>
              </a:rPr>
              <a:t> &gt;&gt; </a:t>
            </a:r>
            <a:r>
              <a:rPr lang="en-US" sz="2200" dirty="0" err="1">
                <a:latin typeface="Consolas" panose="020B0609020204030204" pitchFamily="49" charset="0"/>
              </a:rPr>
              <a:t>yourList</a:t>
            </a:r>
            <a:r>
              <a:rPr lang="en-US" sz="2200" dirty="0">
                <a:latin typeface="Consolas" panose="020B0609020204030204" pitchFamily="49" charset="0"/>
              </a:rPr>
              <a:t> ;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//illegal</a:t>
            </a:r>
            <a:endParaRPr lang="en-US" sz="2200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 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&lt;5 ; ++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;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/>
              <a:t>The following statements are legal, but do not give the desired results: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cout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6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Using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Array size</a:t>
            </a:r>
          </a:p>
          <a:p>
            <a:pPr lvl="1"/>
            <a:r>
              <a:rPr lang="en-US" dirty="0"/>
              <a:t>Can be specified with constant variable (const)</a:t>
            </a:r>
          </a:p>
          <a:p>
            <a:pPr marL="914400" lvl="2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const int size = 20;</a:t>
            </a:r>
          </a:p>
          <a:p>
            <a:pPr lvl="1"/>
            <a:r>
              <a:rPr lang="en-US" dirty="0"/>
              <a:t>Constants cannot be changed</a:t>
            </a:r>
          </a:p>
          <a:p>
            <a:pPr lvl="1"/>
            <a:r>
              <a:rPr lang="en-US" dirty="0"/>
              <a:t>Constants must be initialized when declared</a:t>
            </a:r>
          </a:p>
          <a:p>
            <a:pPr lvl="1"/>
            <a:r>
              <a:rPr lang="en-US" dirty="0"/>
              <a:t>Also called named constants or read-only variables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99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by an Example - III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15" y="740236"/>
            <a:ext cx="8160494" cy="6102114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C++ Program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Initialize array s to the even integers from 2 to 20.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::cout;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iomanip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constant variable can be used to specify array size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17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s[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array s has 10 elements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18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19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 )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the values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          s[ i ] = 2 + 2 * i;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21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22       cout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"Element"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( 13 )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23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24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 contents of array s in tabular format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26          cout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( 7 ) &lt;&lt; j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( 13 ) &lt;&lt; s[ j ]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27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28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indicates successful termination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29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    }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main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446520" y="2467259"/>
            <a:ext cx="4287842" cy="1433513"/>
            <a:chOff x="1427" y="1488"/>
            <a:chExt cx="2701" cy="903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1551" y="1488"/>
              <a:ext cx="2577" cy="688"/>
              <a:chOff x="1551" y="1488"/>
              <a:chExt cx="2577" cy="688"/>
            </a:xfrm>
          </p:grpSpPr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2448" y="1488"/>
                <a:ext cx="1680" cy="52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Note use of </a:t>
                </a: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const</a:t>
                </a:r>
                <a:r>
                  <a:rPr lang="en-US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keyword. Only </a:t>
                </a: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const</a:t>
                </a:r>
                <a:r>
                  <a:rPr lang="en-US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variables can specify array sizes.</a:t>
                </a: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H="1">
                <a:off x="1551" y="1728"/>
                <a:ext cx="897" cy="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1427" y="1728"/>
              <a:ext cx="1021" cy="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4974211" y="4199870"/>
            <a:ext cx="4114800" cy="2032000"/>
            <a:chOff x="1872" y="2064"/>
            <a:chExt cx="2592" cy="1280"/>
          </a:xfrm>
        </p:grpSpPr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027" y="2064"/>
              <a:ext cx="1437" cy="128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The program becomes more scalable when we set the array size using a 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const</a:t>
              </a:r>
              <a:r>
                <a:rPr lang="en-US" sz="1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variable. We can change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arraySize</a:t>
              </a:r>
              <a:r>
                <a:rPr lang="en-US" sz="1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and all the loops will still work (otherwise, we’d have to update every loop in the program).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1872" y="2160"/>
              <a:ext cx="912" cy="43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22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Output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Element        Value</a:t>
            </a:r>
            <a:endParaRPr lang="en-US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0            2</a:t>
            </a:r>
            <a:endParaRPr lang="en-US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1            4</a:t>
            </a:r>
            <a:endParaRPr lang="en-US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2            6</a:t>
            </a:r>
            <a:endParaRPr lang="en-US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3            8</a:t>
            </a:r>
            <a:endParaRPr lang="en-US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4           10</a:t>
            </a:r>
            <a:endParaRPr lang="en-US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5           12</a:t>
            </a:r>
            <a:endParaRPr lang="en-US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6           14</a:t>
            </a:r>
            <a:endParaRPr lang="en-US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7           16</a:t>
            </a:r>
            <a:endParaRPr lang="en-US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8           18</a:t>
            </a:r>
            <a:endParaRPr lang="en-US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9           20</a:t>
            </a:r>
            <a:endParaRPr lang="en-US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462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by an Example -IV…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860059"/>
            <a:ext cx="8323551" cy="5827770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C++ Program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Compute the sum of the elements of the array.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::cout;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 = { 1, 2, 3, 4, 5, 6, 7, 8, 9, 10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sum contents of array a       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17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arraySize; i++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18          total += a[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];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19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       cout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"Total of array element values is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total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21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22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indicates successful termination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23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24    }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main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147491" y="5963920"/>
            <a:ext cx="3947886" cy="722456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0" bIns="182880"/>
          <a:lstStyle/>
          <a:p>
            <a:pPr fontAlgn="base"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Output:</a:t>
            </a:r>
          </a:p>
          <a:p>
            <a:pPr fontAlgn="base"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Total of array element values is 55</a:t>
            </a:r>
            <a:endParaRPr lang="en-US" sz="1200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fontAlgn="base"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44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by an Example -V…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689887"/>
            <a:ext cx="8323551" cy="6168114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C++ Program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Histogram printing program.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::cout;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iomanip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n[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 = { 19, 3, 15, 7, 11, 9, 13, 5, 17, 1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17       cout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"Element"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( 13 )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18           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( 17 )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"Histogram"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19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for each element of array n, output a bar in histogram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21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arraySize; ++i 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22          cout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( 7 )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( 13 )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23               &lt;&lt; n[ i ] &lt;&lt; setw( 9 );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24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n[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]; ++j )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 one bar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24               cout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146940" y="5377823"/>
            <a:ext cx="4785691" cy="838200"/>
            <a:chOff x="2016" y="2880"/>
            <a:chExt cx="2592" cy="528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928" y="2880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Prints asterisks corresponding to size of array element, 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n[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]</a:t>
              </a:r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2016" y="297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38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2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by an Example -V…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27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28          cout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start next line of output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29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       }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outer for structure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31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32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indicates successful termination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33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34    }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main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200" y="3619805"/>
            <a:ext cx="5029200" cy="461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cs typeface="Times New Roman" pitchFamily="18" charset="0"/>
              </a:rPr>
              <a:t>Program Output …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4157670"/>
            <a:ext cx="7010400" cy="2667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0" bIns="18288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Element        Value        Histogram</a:t>
            </a:r>
            <a:endParaRPr lang="en-US" sz="1200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0           19        *******************</a:t>
            </a:r>
            <a:endParaRPr lang="en-US" sz="1200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1            3        ***</a:t>
            </a:r>
            <a:endParaRPr lang="en-US" sz="1200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2           15        ***************</a:t>
            </a:r>
            <a:endParaRPr lang="en-US" sz="1200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3            7        *******</a:t>
            </a:r>
            <a:endParaRPr lang="en-US" sz="1200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4           11        ***********</a:t>
            </a:r>
            <a:endParaRPr lang="en-US" sz="1200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5            9        *********</a:t>
            </a:r>
            <a:endParaRPr lang="en-US" sz="1200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6           13        *************</a:t>
            </a:r>
            <a:endParaRPr lang="en-US" sz="1200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7            5        *****</a:t>
            </a:r>
            <a:endParaRPr lang="en-US" sz="1200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8           17        *****************</a:t>
            </a:r>
            <a:endParaRPr lang="en-US" sz="1200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   9            1        *</a:t>
            </a:r>
            <a:endParaRPr lang="en-US" sz="1200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4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data type is called simple if variables of that type can store only one value at a time</a:t>
            </a:r>
          </a:p>
          <a:p>
            <a:pPr algn="just"/>
            <a:r>
              <a:rPr lang="en-US" dirty="0"/>
              <a:t>A structured data type is one in which each data item is a collection of other data items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by an Example –VI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750847"/>
            <a:ext cx="8323551" cy="616811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C++ Program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Roll a six-sided die 6000 times.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::cout;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iomanip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cstdlib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ctime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17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ARRAY_SIZE=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18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frequency[ARRAY_SIZE ] = { 0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19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time( 0 ) );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seed random-number generator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21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22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roll dice 6000 times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23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roll = 1; roll &lt;= 6000; roll++ )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24          ++frequency[ 1 + rand() % 6 ]; 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526081" y="2714813"/>
            <a:ext cx="4114800" cy="2308225"/>
            <a:chOff x="2016" y="1950"/>
            <a:chExt cx="2592" cy="1454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928" y="1950"/>
              <a:ext cx="1680" cy="145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An array is used instead of 6 regular variables, and the proper element can be updated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This creates a number between 1 and 6, which determines the index of 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frequency[]</a:t>
              </a:r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that should be incremented.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2016" y="2400"/>
              <a:ext cx="91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58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26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27       cout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"Face"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( 13 )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"Frequency"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28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29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 frequency elements 1-6 in tabular format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face = 1; face &lt; ARRAY_SIZE; face++ 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31          cout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( 4 ) &lt;&lt; face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32              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( 13 ) &lt;&lt; frequency[ face ]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33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34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indicates successful termination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35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36    }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main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5322" y="4805368"/>
            <a:ext cx="7010400" cy="1752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0" bIns="18288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Face    Frequency</a:t>
            </a:r>
            <a:endParaRPr lang="en-US" sz="1200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1         1003</a:t>
            </a:r>
            <a:endParaRPr lang="en-US" sz="1200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2         1004</a:t>
            </a:r>
            <a:endParaRPr lang="en-US" sz="1200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3          999</a:t>
            </a:r>
            <a:endParaRPr lang="en-US" sz="1200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4          980</a:t>
            </a:r>
            <a:endParaRPr lang="en-US" sz="1200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5         1013</a:t>
            </a:r>
            <a:endParaRPr lang="en-US" sz="1200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  6         1001</a:t>
            </a:r>
            <a:endParaRPr lang="en-US" sz="1200" b="1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95322" y="4191303"/>
            <a:ext cx="5029200" cy="461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cs typeface="Times New Roman" pitchFamily="18" charset="0"/>
              </a:rPr>
              <a:t>Program Output …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61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by an Example –VII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954157"/>
            <a:ext cx="8323551" cy="590384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C++ Program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Student poll program.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::cout;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iomanip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define array sizes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RESPONSE_SIZE = 40;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size of array responses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FREQUENCY_SIZE = 11;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size of array frequency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17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18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place survey responses in array responses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19      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responses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RESPONSE_SIZE 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1, 2, 6, 4, 8, 5, 9, 7, 8,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20           10, 1, 6, 3, 8, 6, 10, 3, 8, 2, 7, 6, 5, 7, 6, 8, 6, 7,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21           5, 6, 6, 5, 6, 7, 5, 6, 4, 8, 6, 8, 10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22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23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initialize frequency counters to 0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24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frequency[FREQUENCY_SIZE ] = { 0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42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7204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860059"/>
            <a:ext cx="8323551" cy="582777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26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for each answer, select value of an element of array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27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responses and use that value as subscript in array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28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frequency to determine element to increment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29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answer = 0; answer &lt; RESPONSE_SIZE; answer++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          ++frequency[ responses[answer] 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31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32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display results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33       cout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"Rating"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( 17 )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"Frequency"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34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35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 frequencies in tabular format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36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rating = 1; rating &lt; FREQUENCY_SIZE ; rating++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37          cout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( 6 ) &lt;&lt; rating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38              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( 17 ) &lt;&lt; frequency[ rating ]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39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indicates successful termination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41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42    }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main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872993" y="4328160"/>
            <a:ext cx="3733800" cy="1378622"/>
            <a:chOff x="1728" y="816"/>
            <a:chExt cx="2352" cy="674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400" y="816"/>
              <a:ext cx="1680" cy="67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"/>
                  <a:cs typeface="Times New Roman" pitchFamily="18" charset="0"/>
                </a:rPr>
                <a:t>responses[answer]</a:t>
              </a: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is the rating (from 1 to 10). This determines the index in </a:t>
              </a:r>
              <a:r>
                <a:rPr lang="en-US" sz="1600" b="1">
                  <a:solidFill>
                    <a:srgbClr val="000000"/>
                  </a:solidFill>
                  <a:latin typeface="Courier"/>
                  <a:cs typeface="Times New Roman" pitchFamily="18" charset="0"/>
                </a:rPr>
                <a:t>frequency[]</a:t>
              </a: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to increment.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728" y="816"/>
              <a:ext cx="672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3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1676400"/>
            <a:ext cx="7848600" cy="3810000"/>
          </a:xfrm>
          <a:prstGeom prst="rect">
            <a:avLst/>
          </a:prstGeom>
          <a:solidFill>
            <a:schemeClr val="hlink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Rating        Frequency</a:t>
            </a:r>
            <a:endParaRPr lang="en-US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     1                2</a:t>
            </a:r>
            <a:endParaRPr lang="en-US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     2                2</a:t>
            </a:r>
            <a:endParaRPr lang="en-US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     3                2</a:t>
            </a:r>
            <a:endParaRPr lang="en-US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     4                2</a:t>
            </a:r>
            <a:endParaRPr lang="en-US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     5                5</a:t>
            </a:r>
            <a:endParaRPr lang="en-US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     6               11</a:t>
            </a:r>
            <a:endParaRPr lang="en-US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     7                5</a:t>
            </a:r>
            <a:endParaRPr lang="en-US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     8                7</a:t>
            </a:r>
            <a:endParaRPr lang="en-US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     9                1</a:t>
            </a:r>
            <a:endParaRPr lang="en-US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    10                3</a:t>
            </a:r>
            <a:endParaRPr lang="en-US" dirty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3400" y="1077274"/>
            <a:ext cx="5029200" cy="461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cs typeface="Times New Roman" pitchFamily="18" charset="0"/>
              </a:rPr>
              <a:t>Program Output 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44</a:t>
            </a:fld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19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EA7202-1871-4F16-AAB9-BC29AF09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45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8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24" y="1280283"/>
            <a:ext cx="8323551" cy="54075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//Program that takes five numbers print their average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//and the numbers again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n1, n2, n3, n4, n5;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average;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cout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five integers 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 &gt;&gt; n1 &gt;&gt; n2 &gt;&gt; n3 &gt;&gt; n4 &gt;&gt; n5 ;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average = (n1 + n2 + n3 + n4 + n5) / 5.0 ;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cout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average of the given numbers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average 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cout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the numbers are n1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n1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n2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n2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&lt;&lt;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n3 =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n3 &lt;&lt;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n4 =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n4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&lt;&lt;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n5 =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n5 &lt;&lt; endl 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Five variables must be declared because the numbers are to be printed later</a:t>
            </a:r>
          </a:p>
          <a:p>
            <a:pPr algn="just"/>
            <a:r>
              <a:rPr lang="en-US" dirty="0"/>
              <a:t>All variables are of type </a:t>
            </a:r>
            <a:r>
              <a:rPr lang="en-US" dirty="0" err="1"/>
              <a:t>int</a:t>
            </a:r>
            <a:r>
              <a:rPr lang="en-US" dirty="0"/>
              <a:t>—that is, of the same data type</a:t>
            </a:r>
          </a:p>
          <a:p>
            <a:pPr algn="just"/>
            <a:r>
              <a:rPr lang="en-US" dirty="0"/>
              <a:t>The way in which these variables are declared indicates that the variables to store these numbers all have the same name—except the last character, which is a number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Array: </a:t>
            </a:r>
            <a:r>
              <a:rPr lang="en-US" dirty="0"/>
              <a:t>A collection of a fixed number of components where all of the components have the same data type</a:t>
            </a:r>
          </a:p>
          <a:p>
            <a:pPr algn="just"/>
            <a:r>
              <a:rPr lang="en-US" dirty="0"/>
              <a:t>In a one-dimensional array, the components are arranged in a list form</a:t>
            </a:r>
          </a:p>
          <a:p>
            <a:pPr algn="just"/>
            <a:r>
              <a:rPr lang="en-US" dirty="0"/>
              <a:t>Syntax for declaring a one-dimensional array: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lvl="1" algn="just"/>
            <a:r>
              <a:rPr lang="en-US" b="1" dirty="0" err="1"/>
              <a:t>intExp</a:t>
            </a:r>
            <a:r>
              <a:rPr lang="en-US" b="1" dirty="0"/>
              <a:t> </a:t>
            </a:r>
            <a:r>
              <a:rPr lang="en-US" dirty="0"/>
              <a:t>evaluates to a positive integer </a:t>
            </a:r>
          </a:p>
          <a:p>
            <a:pPr algn="just"/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86" y="3946579"/>
            <a:ext cx="4506913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5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num</a:t>
            </a:r>
            <a:r>
              <a:rPr lang="en-US" dirty="0"/>
              <a:t>[6]; 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33062" y="1128104"/>
          <a:ext cx="2638969" cy="2570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97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8474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num</a:t>
                      </a:r>
                      <a:r>
                        <a:rPr lang="en-US" dirty="0"/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474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num</a:t>
                      </a:r>
                      <a:r>
                        <a:rPr lang="en-US" dirty="0"/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8474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num</a:t>
                      </a:r>
                      <a:r>
                        <a:rPr lang="en-US" dirty="0"/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8474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num</a:t>
                      </a:r>
                      <a:r>
                        <a:rPr lang="en-US" dirty="0"/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8474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num</a:t>
                      </a:r>
                      <a:r>
                        <a:rPr lang="en-US" dirty="0"/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8474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num</a:t>
                      </a:r>
                      <a:r>
                        <a:rPr lang="en-US" dirty="0"/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04546" y="4427018"/>
          <a:ext cx="701897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7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27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27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27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27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27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271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</a:t>
                      </a:r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</a:t>
                      </a:r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</a:t>
                      </a:r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</a:t>
                      </a:r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</a:t>
                      </a:r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</a:t>
                      </a:r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num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09985" y="5526476"/>
          <a:ext cx="701897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7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27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27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27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27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27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271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num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defining arrays, specify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Type of array</a:t>
            </a:r>
          </a:p>
          <a:p>
            <a:pPr lvl="1"/>
            <a:r>
              <a:rPr lang="en-US" dirty="0"/>
              <a:t>Number of elements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 err="1"/>
              <a:t>arrayType</a:t>
            </a:r>
            <a:r>
              <a:rPr lang="en-US" b="1" dirty="0"/>
              <a:t> </a:t>
            </a:r>
            <a:r>
              <a:rPr lang="en-US" b="1" dirty="0" err="1"/>
              <a:t>arrayName</a:t>
            </a:r>
            <a:r>
              <a:rPr lang="en-US" b="1" dirty="0"/>
              <a:t>[ </a:t>
            </a:r>
            <a:r>
              <a:rPr lang="en-US" b="1" dirty="0" err="1"/>
              <a:t>numberOfElements</a:t>
            </a:r>
            <a:r>
              <a:rPr lang="en-US" b="1" dirty="0"/>
              <a:t> ];</a:t>
            </a:r>
          </a:p>
          <a:p>
            <a:pPr lvl="1"/>
            <a:r>
              <a:rPr lang="en-US" dirty="0"/>
              <a:t>Examples:	</a:t>
            </a:r>
          </a:p>
          <a:p>
            <a:pPr marL="0" indent="0">
              <a:buNone/>
            </a:pPr>
            <a:r>
              <a:rPr lang="en-US" dirty="0"/>
              <a:t>		int c[ 10 ];  </a:t>
            </a:r>
          </a:p>
          <a:p>
            <a:pPr marL="0" indent="0">
              <a:buNone/>
            </a:pPr>
            <a:r>
              <a:rPr lang="en-US" dirty="0"/>
              <a:t>		float </a:t>
            </a:r>
            <a:r>
              <a:rPr lang="en-US" dirty="0" err="1"/>
              <a:t>myArray</a:t>
            </a:r>
            <a:r>
              <a:rPr lang="en-US" dirty="0"/>
              <a:t>[ 3284 ];</a:t>
            </a:r>
          </a:p>
          <a:p>
            <a:r>
              <a:rPr lang="en-US" dirty="0"/>
              <a:t>Defining multiple arrays of same type</a:t>
            </a:r>
          </a:p>
          <a:p>
            <a:pPr lvl="1"/>
            <a:r>
              <a:rPr lang="en-US" dirty="0"/>
              <a:t>Format similar to regular variables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int b[ 100 ], x[ 27 ]; 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118 -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11/11/2019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8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5116</TotalTime>
  <Words>3241</Words>
  <Application>Microsoft Office PowerPoint</Application>
  <PresentationFormat>On-screen Show (4:3)</PresentationFormat>
  <Paragraphs>782</Paragraphs>
  <Slides>45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Century Gothic</vt:lpstr>
      <vt:lpstr>Consolas</vt:lpstr>
      <vt:lpstr>Courier</vt:lpstr>
      <vt:lpstr>Courier New</vt:lpstr>
      <vt:lpstr>Lucida Console</vt:lpstr>
      <vt:lpstr>Times New Roman</vt:lpstr>
      <vt:lpstr>Wingdings 3</vt:lpstr>
      <vt:lpstr>1_Wisp</vt:lpstr>
      <vt:lpstr>CS118 – Programming Fundamentals</vt:lpstr>
      <vt:lpstr>Objectives</vt:lpstr>
      <vt:lpstr>Objectives (cont'd.)</vt:lpstr>
      <vt:lpstr>Introduction</vt:lpstr>
      <vt:lpstr>Example</vt:lpstr>
      <vt:lpstr>Example</vt:lpstr>
      <vt:lpstr>Arrays</vt:lpstr>
      <vt:lpstr>Arrays</vt:lpstr>
      <vt:lpstr>Defining Arrays</vt:lpstr>
      <vt:lpstr>Accessing Array Components</vt:lpstr>
      <vt:lpstr>Accessing Array Components (cont'd.)</vt:lpstr>
      <vt:lpstr>Accessing Array Components (cont'd.)</vt:lpstr>
      <vt:lpstr>Accessing Array Components (cont'd.)</vt:lpstr>
      <vt:lpstr>Accessing Array Components (cont'd.)</vt:lpstr>
      <vt:lpstr>Processing One-Dimensional Arrays</vt:lpstr>
      <vt:lpstr>Processing One-Dimensional Arrays (cont'd.)</vt:lpstr>
      <vt:lpstr>Processing One-Dimensional Arrays (cont'd.)</vt:lpstr>
      <vt:lpstr>Processing One-Dimensional Arrays (cont'd.)</vt:lpstr>
      <vt:lpstr>Processing One-Dimensional Arrays</vt:lpstr>
      <vt:lpstr>Arrays by an Example …</vt:lpstr>
      <vt:lpstr>Output</vt:lpstr>
      <vt:lpstr>Example</vt:lpstr>
      <vt:lpstr>Array Index Out of Bounds</vt:lpstr>
      <vt:lpstr>Array Index Out of Bounds</vt:lpstr>
      <vt:lpstr>How array element is calculated</vt:lpstr>
      <vt:lpstr>How array element is calculated</vt:lpstr>
      <vt:lpstr>Array Initialization During Declaration</vt:lpstr>
      <vt:lpstr>Partial Initialization of Arrays During Declaration</vt:lpstr>
      <vt:lpstr>Partial Initialization of Arrays During Declaration (cont'd.)</vt:lpstr>
      <vt:lpstr>Partial Initialization of Arrays During Declaration (cont'd.)</vt:lpstr>
      <vt:lpstr>Arrays by an Example II …</vt:lpstr>
      <vt:lpstr>Some Restrictions on Array Processing</vt:lpstr>
      <vt:lpstr>Some Restrictions on Array Processing (cont'd.)</vt:lpstr>
      <vt:lpstr>Examples Using Arrays</vt:lpstr>
      <vt:lpstr>Arrays by an Example - III …</vt:lpstr>
      <vt:lpstr>Program Output …</vt:lpstr>
      <vt:lpstr>Arrays by an Example -IV…</vt:lpstr>
      <vt:lpstr>Arrays by an Example -V…</vt:lpstr>
      <vt:lpstr>Arrays by an Example -V…</vt:lpstr>
      <vt:lpstr>Arrays by an Example –VI …</vt:lpstr>
      <vt:lpstr>PowerPoint Presentation</vt:lpstr>
      <vt:lpstr>Arrays by an Example –VII …</vt:lpstr>
      <vt:lpstr>PowerPoint Presentation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Ebad Majeed</cp:lastModifiedBy>
  <cp:revision>1659</cp:revision>
  <cp:lastPrinted>2017-09-07T06:56:55Z</cp:lastPrinted>
  <dcterms:created xsi:type="dcterms:W3CDTF">2017-08-16T18:35:02Z</dcterms:created>
  <dcterms:modified xsi:type="dcterms:W3CDTF">2019-11-11T05:14:50Z</dcterms:modified>
</cp:coreProperties>
</file>