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30"/>
  </p:notesMasterIdLst>
  <p:sldIdLst>
    <p:sldId id="281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8" r:id="rId24"/>
    <p:sldId id="354" r:id="rId25"/>
    <p:sldId id="355" r:id="rId26"/>
    <p:sldId id="356" r:id="rId27"/>
    <p:sldId id="357" r:id="rId28"/>
    <p:sldId id="297" r:id="rId2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249" autoAdjust="0"/>
  </p:normalViewPr>
  <p:slideViewPr>
    <p:cSldViewPr snapToGrid="0">
      <p:cViewPr varScale="1">
        <p:scale>
          <a:sx n="64" d="100"/>
          <a:sy n="64" d="100"/>
        </p:scale>
        <p:origin x="738" y="66"/>
      </p:cViewPr>
      <p:guideLst/>
    </p:cSldViewPr>
  </p:slideViewPr>
  <p:outlineViewPr>
    <p:cViewPr>
      <p:scale>
        <a:sx n="33" d="100"/>
        <a:sy n="33" d="100"/>
      </p:scale>
      <p:origin x="0" y="-121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86A7654-4E2B-4822-BAE0-8BF48C8D095C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701400-B431-4047-89AC-DA61F7C3E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6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84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66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4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20/11/2019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EB7319F-4077-44B4-9A6C-FEF1EF56DF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0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20/11/2019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20/11/2019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1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20/11/2019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20/11/2019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3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20/11/2019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20/11/2019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17B6-24F4-4090-A44B-3393AA32DD5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2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20/11/2019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F4FB-256D-429C-81CA-F531534D614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6261" y="6322697"/>
            <a:ext cx="1348509" cy="370171"/>
          </a:xfrm>
        </p:spPr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20/11/2019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18" y="6322697"/>
            <a:ext cx="6227641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88"/>
            <a:ext cx="702307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1" y="782633"/>
            <a:ext cx="584978" cy="365125"/>
          </a:xfrm>
        </p:spPr>
        <p:txBody>
          <a:bodyPr/>
          <a:lstStyle/>
          <a:p>
            <a:fld id="{C50AD498-1756-4FAA-884D-721A5EF92E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120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20/11/2019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C59533-E7C0-4494-9DC9-3F44FD5B22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3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21" y="1280278"/>
            <a:ext cx="4126722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65" y="1281539"/>
            <a:ext cx="4126157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3010" y="6368709"/>
            <a:ext cx="1361760" cy="370171"/>
          </a:xfrm>
        </p:spPr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20/11/2019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6365849"/>
            <a:ext cx="6236494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0"/>
            <a:ext cx="70230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162" y="782633"/>
            <a:ext cx="584978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468" y="142188"/>
            <a:ext cx="83103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75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20/11/2019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6CBD27-9711-4E21-8679-3436A2D8D26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20/11/2019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EDB-9B1E-42BE-B450-001CA8028EA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6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20/11/2019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20/11/2019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D973-3C1B-4A83-87AE-CB7A258334E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6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20/11/2019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1426E4D-2F12-42DC-9E77-4F2E38723F6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20/11/2019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2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CS118 – Programming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Lecture # 24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Tuesday, November </a:t>
            </a:r>
            <a:r>
              <a:rPr lang="en-US" sz="1200" dirty="0" smtClean="0"/>
              <a:t>20, </a:t>
            </a:r>
            <a:r>
              <a:rPr lang="en-US" sz="1200" dirty="0"/>
              <a:t>2019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FALL 2019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FAST – NUCES, Faisalabad Campus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Course Instructor: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Ebad Majeed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Slides Credit:</a:t>
            </a:r>
          </a:p>
          <a:p>
            <a:pPr algn="r">
              <a:spcBef>
                <a:spcPts val="0"/>
              </a:spcBef>
            </a:pPr>
            <a:r>
              <a:rPr lang="en-US" sz="2000" b="1" dirty="0" err="1" smtClean="0"/>
              <a:t>Rizwan</a:t>
            </a:r>
            <a:r>
              <a:rPr lang="en-US" sz="2000" b="1" dirty="0" smtClean="0"/>
              <a:t> </a:t>
            </a:r>
            <a:r>
              <a:rPr lang="en-US" sz="2000" b="1" dirty="0"/>
              <a:t>Ul Haq</a:t>
            </a:r>
          </a:p>
        </p:txBody>
      </p:sp>
    </p:spTree>
    <p:extLst>
      <p:ext uri="{BB962C8B-B14F-4D97-AF65-F5344CB8AC3E}">
        <p14:creationId xmlns:p14="http://schemas.microsoft.com/office/powerpoint/2010/main" val="370576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initialize row number 5 (i.e., sixth row) to 0:</a:t>
            </a:r>
          </a:p>
          <a:p>
            <a:pPr marL="326898" lvl="2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row = 5;</a:t>
            </a:r>
          </a:p>
          <a:p>
            <a:pPr marL="326898" lvl="2" indent="0">
              <a:buNone/>
              <a:tabLst>
                <a:tab pos="914400" algn="l"/>
                <a:tab pos="13716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for(int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 = 0 ; col &lt; NUMBER_OF_COLUMNS ; col++)</a:t>
            </a:r>
          </a:p>
          <a:p>
            <a:pPr marL="326898" lvl="2" indent="0">
              <a:buNone/>
              <a:tabLst>
                <a:tab pos="9144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matrix[row][col] = 0;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initialize the entire matrix to 0: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(row = 0 ; row &lt; NUMBER_OF_ROWS ; row++)</a:t>
            </a:r>
          </a:p>
          <a:p>
            <a:pPr marL="0" indent="0">
              <a:buNone/>
              <a:tabLst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(col = 0 ; col &lt; NUMBER_OF_COLUMNS ; col++)</a:t>
            </a:r>
          </a:p>
          <a:p>
            <a:pPr marL="0" indent="0">
              <a:buNone/>
              <a:tabLst>
                <a:tab pos="1371600" algn="l"/>
                <a:tab pos="22860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matric[row][col] = 0 ;</a:t>
            </a:r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75053" y="-4013"/>
            <a:ext cx="4753708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NUMBER_OF_ROWS = 7;</a:t>
            </a:r>
            <a:endParaRPr lang="en-US" sz="14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NUMBER_OF_COLUMNS = 6;</a:t>
            </a:r>
          </a:p>
          <a:p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matrix[NUMBER_OF_ROWS][NUMBER_OF_COLUMNS];</a:t>
            </a: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row;</a:t>
            </a: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col;</a:t>
            </a: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sum;</a:t>
            </a: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largest;</a:t>
            </a: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20/11/2019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52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input data into each component of matrix: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(row = 0 ; row &lt; NUMBER_OF_ROWS ; row++)</a:t>
            </a: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(col = 0 ; col &lt; NUMBER_OF_COLUMNS ; col++)</a:t>
            </a: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 &lt;&lt; matrix[row][col] &lt;&lt; “ ” ;</a:t>
            </a: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35903" y="-4013"/>
            <a:ext cx="4992858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NUMBER_OF_ROWS = 7;</a:t>
            </a:r>
            <a:endParaRPr lang="en-US" sz="14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NUMBER_OF_COLUMNS = 6;</a:t>
            </a:r>
          </a:p>
          <a:p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matrix[NUMBER_OF_ROWS][NUMBER_OF_COLUMNS];</a:t>
            </a: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row;</a:t>
            </a: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col;</a:t>
            </a: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sum;</a:t>
            </a: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largest;</a:t>
            </a: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20/11/2019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57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input data into each component of matrix: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(row = 0 ; row &lt; NUMBER_OF_ROWS ; row++)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(col = 0 ; col &lt; NUMBER_OF_COLUMNS ; col++)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matrix[row][col] 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78105" y="-4013"/>
            <a:ext cx="4950655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NUMBER_OF_ROWS = 7;</a:t>
            </a:r>
            <a:endParaRPr lang="en-US" sz="14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NUMBER_OF_COLUMNS = 6;</a:t>
            </a:r>
          </a:p>
          <a:p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matrix[NUMBER_OF_ROWS][NUMBER_OF_COLUMNS];</a:t>
            </a: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row;</a:t>
            </a: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col;</a:t>
            </a: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sum;</a:t>
            </a: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largest;</a:t>
            </a: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20/11/2019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7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 by 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611814"/>
            <a:ext cx="8323551" cy="497186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 find the sum of row number 3 of matrix: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sum = 0 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row = 3 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(col = 0 ; col &lt; NUMBER_OF_COLUMNS ; col++)</a:t>
            </a:r>
          </a:p>
          <a:p>
            <a:pPr marL="0" indent="0">
              <a:buNone/>
              <a:tabLst>
                <a:tab pos="1371600" algn="l"/>
              </a:tabLst>
            </a:pP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sum += matrix[row][col] 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find the sum of each individual row: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//Sum of each individual row</a:t>
            </a:r>
          </a:p>
          <a:p>
            <a:pPr marL="0" indent="0">
              <a:buNone/>
            </a:pPr>
            <a:endParaRPr lang="en-US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(row = 0; row &lt; NUMBER_OF_ROWS; row++)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aa-ET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sum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(col = 0; col &lt; NUMBER_OF_COLUMNSS; col++)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sum += matrix[row][col];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“Sum of Row ” &lt;&lt; row + 1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&lt;&lt; “ = ” &lt;&lt; sum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aa-ET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76871" y="-4013"/>
            <a:ext cx="3751889" cy="161582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NUMBER_OF_ROWS = 7;</a:t>
            </a:r>
            <a:endParaRPr lang="en-US" sz="11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NUMBER_OF_COLUMNS = 6;</a:t>
            </a:r>
          </a:p>
          <a:p>
            <a:endParaRPr lang="en-US" sz="11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matrix[NUMBER_OF_ROWS][NUMBER_OF_COLUMNS];</a:t>
            </a:r>
          </a:p>
          <a:p>
            <a:r>
              <a:rPr lang="en-US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row;</a:t>
            </a:r>
          </a:p>
          <a:p>
            <a:r>
              <a:rPr lang="en-US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col;</a:t>
            </a:r>
          </a:p>
          <a:p>
            <a:r>
              <a:rPr lang="en-US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sum;</a:t>
            </a:r>
          </a:p>
          <a:p>
            <a:r>
              <a:rPr lang="en-US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largest;</a:t>
            </a:r>
          </a:p>
          <a:p>
            <a:r>
              <a:rPr lang="en-US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20/11/2019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9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 by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To find the sum of each individual column:</a:t>
            </a:r>
            <a:endParaRPr lang="en-US" sz="1800" dirty="0"/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//Sum of each individual column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(col = 0 ; col &lt; NUMBER_OF_COLUMNS ; col++)</a:t>
            </a: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sum = 0 ;</a:t>
            </a: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(row = 0 ;  row &lt; NUMBER_OF_ROWS ; row++)</a:t>
            </a: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sum += matrix[row][col] ;</a:t>
            </a: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“Sum of Column ” &lt;&lt; col + 1 </a:t>
            </a: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&lt;&lt; “ = ” &lt;&lt; sum &lt;&lt;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}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32849" y="-4013"/>
            <a:ext cx="4795911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NUMBER_OF_ROWS = 7;</a:t>
            </a:r>
            <a:endParaRPr lang="en-US" sz="14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NUMBER_OF_COLUMNS = 6;</a:t>
            </a:r>
          </a:p>
          <a:p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matrix[NUMBER_OF_ROWS][NUMBER_OF_COLUMNS];</a:t>
            </a: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row;</a:t>
            </a: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col;</a:t>
            </a: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sum;</a:t>
            </a: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largest;</a:t>
            </a: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20/11/2019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31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 of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find the sum of complete matrix: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//Sum of complete matrix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sum = 0 ;</a:t>
            </a: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(row = 0 ; row &lt; NUMBER_OF_ROWS ; row++)</a:t>
            </a: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(col = 0 ;  col &lt; NUMBER_OF_COLUMNS ; col++)</a:t>
            </a: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sum += matrix[row][col] ;</a:t>
            </a: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“Sum of Matrix = ” &lt;&lt; sum &lt;&lt;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4164037" y="-4013"/>
            <a:ext cx="4964723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NUMBER_OF_ROWS = 7;</a:t>
            </a:r>
            <a:endParaRPr lang="en-US" sz="14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NUMBER_OF_COLUMNS = 6;</a:t>
            </a:r>
          </a:p>
          <a:p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matrix[NUMBER_OF_ROWS][NUMBER_OF_COLUMNS];</a:t>
            </a: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row;</a:t>
            </a: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col;</a:t>
            </a: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sum;</a:t>
            </a: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largest;</a:t>
            </a: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20/11/2019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61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Largest Element in Each 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endParaRPr lang="en-US" sz="2200" dirty="0"/>
          </a:p>
          <a:p>
            <a:pPr marL="57150" indent="0">
              <a:buNone/>
            </a:pPr>
            <a:endParaRPr lang="en-US" sz="2200" dirty="0"/>
          </a:p>
          <a:p>
            <a:pPr marL="57150" indent="0">
              <a:buNone/>
            </a:pPr>
            <a:endParaRPr lang="en-US" sz="2200" dirty="0"/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//Largest number in each row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(row = 0 ; row &lt; NUMBER_OF_ROWS ; row++)</a:t>
            </a: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largest = matrix[row][0] ;</a:t>
            </a: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(col = 1 ;  col &lt; NUMBER_OF_COLUMNS ; col++)</a:t>
            </a: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(matrix[row][col] &gt; largest)</a:t>
            </a: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largest = matrix[row][col];</a:t>
            </a: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“The largest element in row ” &lt;&lt; row + 1 			&lt;&lt; “ = ” &lt;&lt; largest &lt;&lt;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1999" y="864667"/>
            <a:ext cx="4556761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NUMBER_OF_ROWS = 7;</a:t>
            </a:r>
            <a:endParaRPr lang="en-US" sz="12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NUMBER_OF_COLUMNS = 6;</a:t>
            </a:r>
          </a:p>
          <a:p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matrix[NUMBER_OF_ROWS][NUMBER_OF_COLUMNS];</a:t>
            </a:r>
          </a:p>
          <a:p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row;</a:t>
            </a:r>
          </a:p>
          <a:p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col;</a:t>
            </a:r>
          </a:p>
          <a:p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sum;</a:t>
            </a:r>
          </a:p>
          <a:p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largest;</a:t>
            </a:r>
          </a:p>
          <a:p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20/11/2019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41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Largest Element in Each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" indent="0">
              <a:buNone/>
            </a:pPr>
            <a:endParaRPr lang="en-US" sz="2800" dirty="0"/>
          </a:p>
          <a:p>
            <a:pPr marL="57150" indent="0">
              <a:buNone/>
            </a:pPr>
            <a:endParaRPr lang="en-US" sz="2800" dirty="0"/>
          </a:p>
          <a:p>
            <a:pPr marL="57150" indent="0">
              <a:buNone/>
            </a:pPr>
            <a:endParaRPr lang="en-US" sz="2800" dirty="0"/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//Largest number in each col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(col = 0 ; col &lt; NUMBER_OF_COLS ; col++)</a:t>
            </a: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largest = matrix[0][col] ;</a:t>
            </a: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for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(row = 1 ; row &lt; NUMBER_OF_ROWS ; row++)</a:t>
            </a: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(matrix[row][col] &gt; largest)</a:t>
            </a: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largest = matrix[row][col];</a:t>
            </a: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“The largest element in col ” &lt;&lt; col + 1 			&lt;&lt; “ = ” &lt;&lt; largest &lt;&lt;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76871" y="864667"/>
            <a:ext cx="3751889" cy="161582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NUMBER_OF_ROWS = 7;</a:t>
            </a:r>
            <a:endParaRPr lang="en-US" sz="11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NUMBER_OF_COLUMNS = 6;</a:t>
            </a:r>
          </a:p>
          <a:p>
            <a:endParaRPr lang="en-US" sz="11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matrix[NUMBER_OF_ROWS][NUMBER_OF_COLUMNS];</a:t>
            </a:r>
          </a:p>
          <a:p>
            <a:r>
              <a:rPr lang="en-US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row;</a:t>
            </a:r>
          </a:p>
          <a:p>
            <a:r>
              <a:rPr lang="en-US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col;</a:t>
            </a:r>
          </a:p>
          <a:p>
            <a:r>
              <a:rPr lang="en-US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sum;</a:t>
            </a:r>
          </a:p>
          <a:p>
            <a:r>
              <a:rPr lang="en-US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largest;</a:t>
            </a:r>
          </a:p>
          <a:p>
            <a:r>
              <a:rPr lang="en-US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20/11/2019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0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Largest Element in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</a:tabLst>
            </a:pPr>
            <a:endParaRPr lang="en-US" sz="1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</a:tabLst>
            </a:pPr>
            <a:endParaRPr lang="en-US" sz="1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</a:tabLst>
            </a:pPr>
            <a:endParaRPr lang="en-US" sz="1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</a:tabLst>
            </a:pPr>
            <a:endParaRPr lang="en-US" sz="1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//Largest number in the matrix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largest = matrix[0][0] ;</a:t>
            </a: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(row = 0 ; row &lt; NUMBER_OF_ROWS ; row++)		{</a:t>
            </a: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for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(col = 0 ;  col &lt; NUMBER_OF_COLUMNS ; col++)</a:t>
            </a: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(matrix[row][col] &gt; largest)</a:t>
            </a: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largest = matrix[row][col] ;</a:t>
            </a: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“The largest element in matrix = ”</a:t>
            </a: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&lt;&lt; largest &lt;&lt;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  <a:tabLst>
                <a:tab pos="914400" algn="l"/>
                <a:tab pos="1371600" algn="l"/>
                <a:tab pos="1828800" algn="l"/>
                <a:tab pos="2286000" algn="l"/>
              </a:tabLst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76871" y="879907"/>
            <a:ext cx="3751889" cy="161582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NUMBER_OF_ROWS = 7;</a:t>
            </a:r>
            <a:endParaRPr lang="en-US" sz="11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NUMBER_OF_COLUMNS = 6;</a:t>
            </a:r>
          </a:p>
          <a:p>
            <a:endParaRPr lang="en-US" sz="11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matrix[NUMBER_OF_ROWS][NUMBER_OF_COLUMNS];</a:t>
            </a:r>
          </a:p>
          <a:p>
            <a:r>
              <a:rPr lang="en-US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row;</a:t>
            </a:r>
          </a:p>
          <a:p>
            <a:r>
              <a:rPr lang="en-US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col;</a:t>
            </a:r>
          </a:p>
          <a:p>
            <a:r>
              <a:rPr lang="en-US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sum;</a:t>
            </a:r>
          </a:p>
          <a:p>
            <a:r>
              <a:rPr lang="en-US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largest;</a:t>
            </a:r>
          </a:p>
          <a:p>
            <a:r>
              <a:rPr lang="en-US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20/11/2019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1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600" dirty="0"/>
              <a:t>Passing Two-Dimensional Arrays as Parameters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Two-dimensional arrays can be passed as parameters to a function</a:t>
            </a:r>
          </a:p>
          <a:p>
            <a:pPr lvl="1" algn="just"/>
            <a:r>
              <a:rPr lang="en-US" dirty="0"/>
              <a:t>Pass by reference</a:t>
            </a:r>
          </a:p>
          <a:p>
            <a:pPr lvl="2" algn="just"/>
            <a:r>
              <a:rPr lang="en-US" dirty="0"/>
              <a:t>Base address (address of first component of the actual parameter) is passed to formal parameter</a:t>
            </a:r>
          </a:p>
          <a:p>
            <a:pPr algn="just"/>
            <a:r>
              <a:rPr lang="en-US" dirty="0"/>
              <a:t>Two-dimensional arrays are stored in row order</a:t>
            </a:r>
          </a:p>
          <a:p>
            <a:pPr algn="just"/>
            <a:r>
              <a:rPr lang="en-US" dirty="0"/>
              <a:t>When declaring a two-dimensional array as a formal parameter, can omit size of first dimension, but not the second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20/11/2019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4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 and 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Two-dimensional array: </a:t>
            </a:r>
            <a:r>
              <a:rPr lang="en-US" dirty="0"/>
              <a:t>collection of a fixed number of components (of the same type) arranged in two dimensions</a:t>
            </a:r>
          </a:p>
          <a:p>
            <a:pPr algn="just"/>
            <a:r>
              <a:rPr lang="en-US" dirty="0"/>
              <a:t>Sometimes called matrices or tables</a:t>
            </a:r>
          </a:p>
          <a:p>
            <a:pPr algn="just"/>
            <a:r>
              <a:rPr lang="en-US" dirty="0"/>
              <a:t>Declaration syntax: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where </a:t>
            </a:r>
            <a:r>
              <a:rPr lang="en-US" b="1" dirty="0"/>
              <a:t>intexp1 </a:t>
            </a:r>
            <a:r>
              <a:rPr lang="en-US" dirty="0"/>
              <a:t>and </a:t>
            </a:r>
            <a:r>
              <a:rPr lang="en-US" b="1" dirty="0"/>
              <a:t>intexp2 </a:t>
            </a:r>
            <a:r>
              <a:rPr lang="en-US" dirty="0"/>
              <a:t>are expressions yielding positive integer values, and specify the </a:t>
            </a:r>
            <a:r>
              <a:rPr lang="en-US" b="1" dirty="0"/>
              <a:t>number of rows </a:t>
            </a:r>
            <a:r>
              <a:rPr lang="en-US" dirty="0"/>
              <a:t>and the </a:t>
            </a:r>
            <a:r>
              <a:rPr lang="en-US" b="1" dirty="0"/>
              <a:t>number of columns</a:t>
            </a:r>
            <a:r>
              <a:rPr lang="en-US" dirty="0"/>
              <a:t>, respectively, in the array</a:t>
            </a:r>
          </a:p>
          <a:p>
            <a:pPr algn="just"/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2" y="3331031"/>
            <a:ext cx="5767388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20/11/2019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09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22959" y="1041455"/>
            <a:ext cx="8077201" cy="52338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Suppose we have following declaration: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NUMBER_OF_ROWS = 6;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NUMBER_OF_COLUMNS = 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the following definition of function </a:t>
            </a:r>
            <a:r>
              <a:rPr lang="en-US" dirty="0" err="1"/>
              <a:t>printMatrix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sz="21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printMatrix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matrix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[][NUMBER_OF_COLUMNS], </a:t>
            </a:r>
            <a:r>
              <a:rPr lang="en-US" sz="1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noOfRows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 = 0, col = 0;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row = 0 ; row &lt; </a:t>
            </a:r>
            <a:r>
              <a:rPr lang="en-US" sz="1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noOfRows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 row++)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(col = 0 ; col &lt; NUMBER_OF_COLUMNS ; col++)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 &lt;&lt; </a:t>
            </a:r>
            <a:r>
              <a:rPr lang="en-US" sz="1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matrix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[row][col] &lt;&lt; “ ” 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20/11/2019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8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Function outputs the sum of the elements of each 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sumRows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matrix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[][NUMBER_OF_COLUMNS],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noOfRows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row, col, sum = 0 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row = 0 ; row &lt; 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noOfRows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 row++)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sum = 0;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for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(col = 0 ; col &lt; NUMBER_OF_COLUMNS ; col++)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sum = sum +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matrix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[row][col] &lt;&lt; “ ” 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“Sum of row ” &lt;&lt; row + 1 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&lt;&lt; “ = ” &lt;&lt; sum &lt;&lt;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20/11/2019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04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Function determines the largest element in each row: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largestInRows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matrix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[][NUMBER_OF_COLUMNS],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noOfRows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row, col, sum = 0 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//Largest element in each row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row = 0 ; row &lt;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noOfRows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 row++)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largest =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matrix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[row][0];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(col = 0 ; col &lt; NUMBER_OF_COLUMNS ; col++)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matrix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[row][col] &gt; largest)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largest = 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matrix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[row][col];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“The Largest element of row ” 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&lt;&lt; row + 1 &lt;&lt; “ = ” &lt;&lt; largest &lt;&lt;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20/11/2019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4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base address of the array is known the address of any index in the two dimensional array can be calculated.</a:t>
            </a:r>
          </a:p>
          <a:p>
            <a:r>
              <a:rPr lang="en-US" dirty="0"/>
              <a:t>Address of </a:t>
            </a:r>
            <a:r>
              <a:rPr lang="en-US" dirty="0" err="1"/>
              <a:t>arr</a:t>
            </a:r>
            <a:r>
              <a:rPr lang="en-US" dirty="0"/>
              <a:t>[row][col] provided base address of the array is ‘b’ and size of data type is ‘s’ and columns per row are COLS</a:t>
            </a:r>
          </a:p>
          <a:p>
            <a:r>
              <a:rPr lang="en-US" dirty="0"/>
              <a:t>Address of </a:t>
            </a:r>
            <a:r>
              <a:rPr lang="en-US" dirty="0" err="1"/>
              <a:t>arr</a:t>
            </a:r>
            <a:r>
              <a:rPr lang="en-US" dirty="0"/>
              <a:t>[row][col] = b + (row * COLS + col )* s</a:t>
            </a:r>
          </a:p>
          <a:p>
            <a:r>
              <a:rPr lang="en-US" dirty="0"/>
              <a:t>Or </a:t>
            </a:r>
            <a:r>
              <a:rPr lang="en-US" dirty="0" err="1"/>
              <a:t>arr</a:t>
            </a:r>
            <a:r>
              <a:rPr lang="en-US" dirty="0"/>
              <a:t>[row][col] = b + (row * COLS * s + col * s</a:t>
            </a:r>
          </a:p>
          <a:p>
            <a:pPr marL="0" indent="0">
              <a:buNone/>
            </a:pPr>
            <a:r>
              <a:rPr lang="en-US" dirty="0"/>
              <a:t>e.g. for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[5][6]; provided base address is 100</a:t>
            </a:r>
          </a:p>
          <a:p>
            <a:pPr marL="0" indent="0">
              <a:buNone/>
            </a:pPr>
            <a:r>
              <a:rPr lang="en-US" dirty="0"/>
              <a:t>Address of </a:t>
            </a:r>
            <a:r>
              <a:rPr lang="en-US" dirty="0" err="1"/>
              <a:t>Arr</a:t>
            </a:r>
            <a:r>
              <a:rPr lang="en-US" dirty="0"/>
              <a:t>[1][2] = 100 + (1*6 + 2) * 4 = 100 + 32 = 132</a:t>
            </a:r>
          </a:p>
          <a:p>
            <a:pPr marL="0" indent="0">
              <a:buNone/>
            </a:pPr>
            <a:r>
              <a:rPr lang="en-US" dirty="0"/>
              <a:t>Address of </a:t>
            </a:r>
            <a:r>
              <a:rPr lang="en-US" dirty="0" err="1"/>
              <a:t>Arr</a:t>
            </a:r>
            <a:r>
              <a:rPr lang="en-US" dirty="0"/>
              <a:t>[0][0] = 100 + (0*6 + 0) * 4 = 100 + 0 = 100</a:t>
            </a:r>
          </a:p>
          <a:p>
            <a:pPr marL="0" indent="0">
              <a:buNone/>
            </a:pPr>
            <a:r>
              <a:rPr lang="en-US" dirty="0"/>
              <a:t>Address of </a:t>
            </a:r>
            <a:r>
              <a:rPr lang="en-US" dirty="0" err="1"/>
              <a:t>Arr</a:t>
            </a:r>
            <a:r>
              <a:rPr lang="en-US" dirty="0"/>
              <a:t>[4][0] = 100 + (4*6 + 0) * 4 = 100 + 96 = 196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20/11/2019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6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of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Strings in C++ can be manipulated using either the data type string or character arrays (C-strings)</a:t>
            </a:r>
          </a:p>
          <a:p>
            <a:pPr algn="just"/>
            <a:r>
              <a:rPr lang="en-US" dirty="0"/>
              <a:t>On some compilers, the data type </a:t>
            </a:r>
            <a:r>
              <a:rPr lang="en-US" b="1" dirty="0"/>
              <a:t>string </a:t>
            </a:r>
            <a:r>
              <a:rPr lang="en-US" dirty="0"/>
              <a:t>may not be available in Standard C++ (i.e., non-ANSI/ISO Standard C++)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20/11/2019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9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Arrays of Strings and the </a:t>
            </a:r>
            <a:r>
              <a:rPr lang="en-US" sz="4000" b="0" dirty="0"/>
              <a:t>string</a:t>
            </a:r>
            <a:r>
              <a:rPr lang="en-US" sz="4000" dirty="0"/>
              <a:t>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declare an array of 100 components of type string:</a:t>
            </a:r>
          </a:p>
          <a:p>
            <a:pPr marL="0" indent="0" algn="just">
              <a:buNone/>
            </a:pPr>
            <a:r>
              <a:rPr lang="en-US" dirty="0"/>
              <a:t>		string list[100];</a:t>
            </a:r>
          </a:p>
          <a:p>
            <a:pPr algn="just"/>
            <a:r>
              <a:rPr lang="en-US" dirty="0"/>
              <a:t>Basic operations, such as assignment, comparison, and input/output, can be performed on values of the </a:t>
            </a:r>
            <a:r>
              <a:rPr lang="en-US" b="1" dirty="0"/>
              <a:t>string </a:t>
            </a:r>
            <a:r>
              <a:rPr lang="en-US" dirty="0"/>
              <a:t>type</a:t>
            </a:r>
          </a:p>
          <a:p>
            <a:pPr algn="just"/>
            <a:r>
              <a:rPr lang="en-US" dirty="0"/>
              <a:t>The data in </a:t>
            </a:r>
            <a:r>
              <a:rPr lang="en-US" b="1" dirty="0"/>
              <a:t>list </a:t>
            </a:r>
            <a:r>
              <a:rPr lang="en-US" dirty="0"/>
              <a:t>can be processed just like any one-dimensional array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20/11/2019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66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Arrays of Strings and C-Strings (Character Arrays)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declaration</a:t>
            </a:r>
          </a:p>
          <a:p>
            <a:pPr marL="457200" lvl="1" indent="0">
              <a:buNone/>
            </a:pPr>
            <a:r>
              <a:rPr lang="en-US" dirty="0"/>
              <a:t>char list[100][16];</a:t>
            </a:r>
          </a:p>
          <a:p>
            <a:r>
              <a:rPr lang="en-US" dirty="0"/>
              <a:t>Now list[j] for each j, 0 &lt;= j &lt;= 99, is a string of at-most 15 characters in length</a:t>
            </a:r>
          </a:p>
          <a:p>
            <a:endParaRPr lang="en-US" dirty="0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9" y="2819400"/>
            <a:ext cx="6729413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20/11/2019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46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Contd..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22959" y="1041455"/>
            <a:ext cx="7543801" cy="52338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Suppose that you want to read and store data in a list and there is one entry per line.</a:t>
            </a:r>
          </a:p>
          <a:p>
            <a:pPr marL="0" indent="0">
              <a:buNone/>
            </a:pPr>
            <a:r>
              <a:rPr lang="en-US" dirty="0"/>
              <a:t>The following code accomplishes this: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list[100][16];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n-NO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100; i++)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nn-NO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cin.get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(list[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 16);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cin.ignore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following for loop outputs the string in each row: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nn-NO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nn-NO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100; i++)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list[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&lt;&lt; 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100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You can also use other string functions (such as </a:t>
            </a:r>
            <a:r>
              <a:rPr lang="en-US" b="1" dirty="0" err="1"/>
              <a:t>strcmp</a:t>
            </a:r>
            <a:r>
              <a:rPr lang="en-US" dirty="0"/>
              <a:t> and </a:t>
            </a:r>
            <a:r>
              <a:rPr lang="en-US" b="1" dirty="0" err="1"/>
              <a:t>strlen</a:t>
            </a:r>
            <a:r>
              <a:rPr lang="en-US" dirty="0"/>
              <a:t>) and for loops to manipulate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20/11/2019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27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7" name="Content Placeholder 6" descr="http://content.presentermedia.com/files/animsp/00003000/3174/trapped_in_question_PA_md_wm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158" y="1424464"/>
            <a:ext cx="4434522" cy="443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20/11/2019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8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Two- and Multidimensional Arrays (cont'd.)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8912" y="1015291"/>
            <a:ext cx="6827838" cy="2839852"/>
          </a:xfrm>
          <a:prstGeom prst="rect">
            <a:avLst/>
          </a:prstGeom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3812443"/>
            <a:ext cx="5300664" cy="300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20/11/2019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99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Array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</a:t>
            </a:r>
          </a:p>
          <a:p>
            <a:endParaRPr lang="en-US" dirty="0"/>
          </a:p>
          <a:p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where indexexp1 and indexexp2 are expressions yielding nonnegative integer values, and specify the row and column position</a:t>
            </a:r>
          </a:p>
          <a:p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5" y="1780852"/>
            <a:ext cx="5083175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20/11/2019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48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Accessing Array Components (cont'd.)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664" y="806297"/>
            <a:ext cx="6657409" cy="35055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145" y="4311801"/>
            <a:ext cx="6877050" cy="238918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20/11/2019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26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Two-Dimensional Array Initialization During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Two-dimensional arrays can be initialized when they are declared: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board[4][3] = {{2, 3, 1},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		{15, 25, 13},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		{20, 4, 7},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		{11, 18, 14}};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Elements of each row are enclosed within braces and separated by commas</a:t>
            </a:r>
          </a:p>
          <a:p>
            <a:pPr algn="just"/>
            <a:r>
              <a:rPr lang="en-US" dirty="0"/>
              <a:t>All rows are enclosed within braces</a:t>
            </a:r>
          </a:p>
          <a:p>
            <a:pPr algn="just"/>
            <a:r>
              <a:rPr lang="en-US" dirty="0"/>
              <a:t>For number arrays, if all components of a row aren’t specified, unspecified ones are set to 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20/11/2019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17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099" y="2374899"/>
            <a:ext cx="6473464" cy="27971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20/11/2019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85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Two-Dimensional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Ways to process a two-dimensional array:</a:t>
            </a:r>
          </a:p>
          <a:p>
            <a:pPr lvl="1" algn="just"/>
            <a:r>
              <a:rPr lang="en-US" dirty="0"/>
              <a:t>Process the entire array</a:t>
            </a:r>
          </a:p>
          <a:p>
            <a:pPr lvl="1" algn="just"/>
            <a:r>
              <a:rPr lang="en-US" dirty="0"/>
              <a:t>Process a particular row of the array, called row processing</a:t>
            </a:r>
          </a:p>
          <a:p>
            <a:pPr lvl="1" algn="just"/>
            <a:r>
              <a:rPr lang="en-US" dirty="0"/>
              <a:t>Process a particular column of the array, called column processing</a:t>
            </a:r>
          </a:p>
          <a:p>
            <a:pPr algn="just"/>
            <a:r>
              <a:rPr lang="en-US" dirty="0"/>
              <a:t>Each row and each column of a two-dimensional array is a one-dimensional array</a:t>
            </a:r>
          </a:p>
          <a:p>
            <a:pPr lvl="1" algn="just"/>
            <a:r>
              <a:rPr lang="en-US" dirty="0"/>
              <a:t>To process, use algorithms similar to processing one-dimensional arrays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20/11/2019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97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Processing Two-Dimensional Arrays (cont'd.)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NUMBER_OF_ROWS = 7;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//This can be set to any number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NUMBER_OF_COLUMNS = 6;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//This can be set to any number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matrix[NUMBER_OF_ROWS][NUMBER_OF_COLUMNS];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row;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largest;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Figure 9-15 </a:t>
            </a:r>
            <a:r>
              <a:rPr lang="en-US" sz="1400" dirty="0"/>
              <a:t>shows Two-dimensional array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4B85D22-F243-4B94-9C15-64BAB14A3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3777541"/>
            <a:ext cx="7000875" cy="284797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20/11/2019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19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5224</TotalTime>
  <Words>1125</Words>
  <Application>Microsoft Office PowerPoint</Application>
  <PresentationFormat>On-screen Show (4:3)</PresentationFormat>
  <Paragraphs>376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Century Gothic</vt:lpstr>
      <vt:lpstr>Consolas</vt:lpstr>
      <vt:lpstr>Wingdings 3</vt:lpstr>
      <vt:lpstr>1_Wisp</vt:lpstr>
      <vt:lpstr>CS118 – Programming Fundamentals</vt:lpstr>
      <vt:lpstr>Two- and Multidimensional Arrays</vt:lpstr>
      <vt:lpstr>Two- and Multidimensional Arrays (cont'd.)</vt:lpstr>
      <vt:lpstr>Accessing Array Components</vt:lpstr>
      <vt:lpstr>Accessing Array Components (cont'd.)</vt:lpstr>
      <vt:lpstr>Two-Dimensional Array Initialization During Declaration</vt:lpstr>
      <vt:lpstr>Example</vt:lpstr>
      <vt:lpstr>Processing Two-Dimensional Arrays</vt:lpstr>
      <vt:lpstr>Processing Two-Dimensional Arrays (cont'd.)</vt:lpstr>
      <vt:lpstr>Initialization</vt:lpstr>
      <vt:lpstr>Print</vt:lpstr>
      <vt:lpstr>Input</vt:lpstr>
      <vt:lpstr>Sum by Row</vt:lpstr>
      <vt:lpstr>Sum by Column</vt:lpstr>
      <vt:lpstr>Sum of Matrix</vt:lpstr>
      <vt:lpstr>Largest Element in Each Row</vt:lpstr>
      <vt:lpstr>Largest Element in Each Column</vt:lpstr>
      <vt:lpstr>Largest Element in Matrix</vt:lpstr>
      <vt:lpstr>Passing Two-Dimensional Arrays as Parameters to Functions</vt:lpstr>
      <vt:lpstr>Example </vt:lpstr>
      <vt:lpstr>Function outputs the sum of the elements of each row</vt:lpstr>
      <vt:lpstr>Function determines the largest element in each row:</vt:lpstr>
      <vt:lpstr>Array Arithmetic</vt:lpstr>
      <vt:lpstr>Arrays of Strings</vt:lpstr>
      <vt:lpstr>Arrays of Strings and the string Type</vt:lpstr>
      <vt:lpstr>Arrays of Strings and C-Strings (Character Arrays)</vt:lpstr>
      <vt:lpstr>Contd..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Ebad Majeed</cp:lastModifiedBy>
  <cp:revision>1683</cp:revision>
  <cp:lastPrinted>2017-09-07T06:56:55Z</cp:lastPrinted>
  <dcterms:created xsi:type="dcterms:W3CDTF">2017-08-16T18:35:02Z</dcterms:created>
  <dcterms:modified xsi:type="dcterms:W3CDTF">2019-11-20T05:07:28Z</dcterms:modified>
</cp:coreProperties>
</file>