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3"/>
  </p:notesMasterIdLst>
  <p:sldIdLst>
    <p:sldId id="281" r:id="rId2"/>
    <p:sldId id="351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297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249" autoAdjust="0"/>
  </p:normalViewPr>
  <p:slideViewPr>
    <p:cSldViewPr snapToGrid="0">
      <p:cViewPr varScale="1">
        <p:scale>
          <a:sx n="75" d="100"/>
          <a:sy n="75" d="100"/>
        </p:scale>
        <p:origin x="1290" y="66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6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25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4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CS118 – 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Lecture # 25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Monday, November 25,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FALL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FAST – NUCES, Faisalabad Campus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Course Instructor: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Ebad Majeed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Slides Credit:</a:t>
            </a:r>
          </a:p>
          <a:p>
            <a:pPr algn="r">
              <a:spcBef>
                <a:spcPts val="0"/>
              </a:spcBef>
            </a:pPr>
            <a:r>
              <a:rPr lang="en-US" sz="2000" b="1" dirty="0" err="1" smtClean="0"/>
              <a:t>Rizwan</a:t>
            </a:r>
            <a:r>
              <a:rPr lang="en-US" sz="2000" b="1" dirty="0" smtClean="0"/>
              <a:t> </a:t>
            </a:r>
            <a:r>
              <a:rPr lang="en-US" sz="2000" b="1" dirty="0"/>
              <a:t>Ul Haq</a:t>
            </a:r>
          </a:p>
        </p:txBody>
      </p:sp>
    </p:spTree>
    <p:extLst>
      <p:ext uri="{BB962C8B-B14F-4D97-AF65-F5344CB8AC3E}">
        <p14:creationId xmlns:p14="http://schemas.microsoft.com/office/powerpoint/2010/main" val="37057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basic functions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b="1" dirty="0"/>
              <a:t>str1 = "Sunny",</a:t>
            </a:r>
            <a:r>
              <a:rPr lang="en-US" dirty="0"/>
              <a:t> the statement</a:t>
            </a:r>
          </a:p>
          <a:p>
            <a:pPr marL="457200" lvl="1" indent="0">
              <a:buNone/>
            </a:pPr>
            <a:r>
              <a:rPr lang="en-US" b="1" dirty="0"/>
              <a:t>str2 =  str1 + " Day";</a:t>
            </a:r>
          </a:p>
          <a:p>
            <a:pPr marL="457200" lvl="1" indent="0">
              <a:buNone/>
            </a:pPr>
            <a:r>
              <a:rPr lang="en-US" dirty="0"/>
              <a:t>stores the string "Sunny Day" into str2. 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b="1" dirty="0"/>
              <a:t>str1 = "Hello“</a:t>
            </a:r>
            <a:r>
              <a:rPr lang="en-US" dirty="0"/>
              <a:t> and </a:t>
            </a:r>
            <a:r>
              <a:rPr lang="en-US" b="1" dirty="0"/>
              <a:t>str2 = "There“</a:t>
            </a:r>
            <a:r>
              <a:rPr lang="en-US" dirty="0"/>
              <a:t> then</a:t>
            </a:r>
          </a:p>
          <a:p>
            <a:pPr marL="457200" lvl="1" indent="0">
              <a:buNone/>
            </a:pPr>
            <a:r>
              <a:rPr lang="en-US" b="1" dirty="0"/>
              <a:t>str3 = str1 + " " + str2;</a:t>
            </a:r>
          </a:p>
          <a:p>
            <a:pPr marL="457200" lvl="1" indent="0">
              <a:buNone/>
            </a:pPr>
            <a:r>
              <a:rPr lang="en-US" dirty="0"/>
              <a:t>stores "Hello There" into </a:t>
            </a:r>
            <a:r>
              <a:rPr lang="en-US" b="1" dirty="0"/>
              <a:t>str3</a:t>
            </a:r>
          </a:p>
          <a:p>
            <a:endParaRPr lang="en-US" dirty="0"/>
          </a:p>
          <a:p>
            <a:r>
              <a:rPr lang="en-US" dirty="0"/>
              <a:t>This statement is equivalent to the statement</a:t>
            </a:r>
          </a:p>
          <a:p>
            <a:pPr marL="457200" lvl="1" indent="0">
              <a:buNone/>
            </a:pPr>
            <a:r>
              <a:rPr lang="en-US" b="1" dirty="0"/>
              <a:t>str3 = str1 + ' ' + str2;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65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basic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statement</a:t>
            </a:r>
          </a:p>
          <a:p>
            <a:pPr marL="457200" lvl="1" indent="0" algn="just">
              <a:buNone/>
            </a:pPr>
            <a:r>
              <a:rPr lang="en-US" b="1" dirty="0"/>
              <a:t>str1 = str1 + "Mickey“ ;</a:t>
            </a:r>
          </a:p>
          <a:p>
            <a:pPr marL="457200" lvl="1" indent="0" algn="just">
              <a:buNone/>
            </a:pPr>
            <a:r>
              <a:rPr lang="en-US" dirty="0"/>
              <a:t>updates the value of str1 by appending the string "Mickey" to its old value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</a:t>
            </a:r>
            <a:r>
              <a:rPr lang="en-US" b="1" dirty="0"/>
              <a:t>str1 = "Hello there"</a:t>
            </a:r>
            <a:r>
              <a:rPr lang="en-US" dirty="0"/>
              <a:t>, the statement</a:t>
            </a:r>
          </a:p>
          <a:p>
            <a:pPr marL="457200" lvl="1" indent="0" algn="just">
              <a:buNone/>
            </a:pPr>
            <a:r>
              <a:rPr lang="en-US" b="1" dirty="0"/>
              <a:t>str1[6] = 'T‘ ;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replaces the character t with the character 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08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0"/>
              <a:t>length</a:t>
            </a:r>
            <a:r>
              <a:rPr lang="en-US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b="1" dirty="0"/>
              <a:t>length </a:t>
            </a:r>
            <a:r>
              <a:rPr lang="en-US" dirty="0"/>
              <a:t>function returns the number of characters currently in the string</a:t>
            </a:r>
          </a:p>
          <a:p>
            <a:pPr algn="just"/>
            <a:r>
              <a:rPr lang="en-US" dirty="0"/>
              <a:t>The value returned is an unsigned integer </a:t>
            </a:r>
          </a:p>
          <a:p>
            <a:pPr algn="just"/>
            <a:r>
              <a:rPr lang="en-US" dirty="0"/>
              <a:t>The syntax to call the length function is:</a:t>
            </a:r>
          </a:p>
          <a:p>
            <a:pPr marL="457200" lvl="1" indent="0" algn="just">
              <a:buNone/>
            </a:pPr>
            <a:endParaRPr lang="en-US" b="1" dirty="0"/>
          </a:p>
          <a:p>
            <a:pPr marL="457200" lvl="1" indent="0" algn="just">
              <a:buNone/>
            </a:pPr>
            <a:r>
              <a:rPr lang="en-US" b="1" dirty="0" err="1"/>
              <a:t>strVar.length</a:t>
            </a:r>
            <a:r>
              <a:rPr lang="en-US" b="1" dirty="0"/>
              <a:t>()</a:t>
            </a:r>
          </a:p>
          <a:p>
            <a:pPr marL="457200" lvl="1" indent="0" algn="just">
              <a:buNone/>
            </a:pPr>
            <a:r>
              <a:rPr lang="en-US" dirty="0"/>
              <a:t>where </a:t>
            </a:r>
            <a:r>
              <a:rPr lang="en-US" dirty="0" err="1"/>
              <a:t>strVar</a:t>
            </a:r>
            <a:r>
              <a:rPr lang="en-US" dirty="0"/>
              <a:t> is variable of the type string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function length has no arguments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40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datatype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the following statements:</a:t>
            </a:r>
          </a:p>
          <a:p>
            <a:pPr marL="457200" lvl="1" indent="0">
              <a:buNone/>
            </a:pPr>
            <a:r>
              <a:rPr lang="en-US" b="1" dirty="0"/>
              <a:t>string </a:t>
            </a:r>
            <a:r>
              <a:rPr lang="en-US" b="1" dirty="0" err="1"/>
              <a:t>firstName</a:t>
            </a:r>
            <a:r>
              <a:rPr lang="en-US" b="1" dirty="0"/>
              <a:t> ;</a:t>
            </a:r>
          </a:p>
          <a:p>
            <a:pPr marL="457200" lvl="1" indent="0">
              <a:buNone/>
            </a:pPr>
            <a:r>
              <a:rPr lang="en-US" b="1" dirty="0"/>
              <a:t>string name ;</a:t>
            </a:r>
          </a:p>
          <a:p>
            <a:pPr marL="457200" lvl="1" indent="0">
              <a:buNone/>
            </a:pPr>
            <a:r>
              <a:rPr lang="en-US" b="1" dirty="0"/>
              <a:t>string </a:t>
            </a:r>
            <a:r>
              <a:rPr lang="en-US" b="1" dirty="0" err="1"/>
              <a:t>str</a:t>
            </a:r>
            <a:r>
              <a:rPr lang="en-US" b="1" dirty="0"/>
              <a:t> 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 err="1"/>
              <a:t>firstName</a:t>
            </a:r>
            <a:r>
              <a:rPr lang="en-US" b="1" dirty="0"/>
              <a:t> = “Elizabeth";</a:t>
            </a:r>
          </a:p>
          <a:p>
            <a:pPr marL="457200" lvl="1" indent="0">
              <a:buNone/>
            </a:pPr>
            <a:r>
              <a:rPr lang="en-US" b="1" dirty="0"/>
              <a:t>name = </a:t>
            </a:r>
            <a:r>
              <a:rPr lang="en-US" b="1" dirty="0" err="1"/>
              <a:t>firstName</a:t>
            </a:r>
            <a:r>
              <a:rPr lang="en-US" b="1" dirty="0"/>
              <a:t> + " Taylor";</a:t>
            </a:r>
          </a:p>
          <a:p>
            <a:pPr marL="457200" lvl="1" indent="0">
              <a:buNone/>
            </a:pPr>
            <a:r>
              <a:rPr lang="en-US" b="1" dirty="0" err="1"/>
              <a:t>str</a:t>
            </a:r>
            <a:r>
              <a:rPr lang="en-US" b="1" dirty="0"/>
              <a:t> = "It is sunny outside.";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Statement								Effect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firstName.length</a:t>
            </a:r>
            <a:r>
              <a:rPr lang="en-US" dirty="0"/>
              <a:t>()&lt;&lt;</a:t>
            </a:r>
            <a:r>
              <a:rPr lang="en-US" dirty="0" err="1"/>
              <a:t>endl</a:t>
            </a:r>
            <a:r>
              <a:rPr lang="en-US" dirty="0"/>
              <a:t>;   Outputs 9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name.length</a:t>
            </a:r>
            <a:r>
              <a:rPr lang="en-US" dirty="0"/>
              <a:t>()&lt;&lt;</a:t>
            </a:r>
            <a:r>
              <a:rPr lang="en-US" dirty="0" err="1"/>
              <a:t>endl</a:t>
            </a:r>
            <a:r>
              <a:rPr lang="en-US" dirty="0"/>
              <a:t>;     	Outputs 16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str.length</a:t>
            </a:r>
            <a:r>
              <a:rPr lang="en-US" dirty="0"/>
              <a:t>()&lt;&lt;</a:t>
            </a:r>
            <a:r>
              <a:rPr lang="en-US" dirty="0" err="1"/>
              <a:t>endl</a:t>
            </a:r>
            <a:r>
              <a:rPr lang="en-US" dirty="0"/>
              <a:t>;			Outputs 20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267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0" dirty="0"/>
              <a:t>size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function size is same as the function length</a:t>
            </a:r>
          </a:p>
          <a:p>
            <a:pPr algn="just"/>
            <a:r>
              <a:rPr lang="en-US" dirty="0"/>
              <a:t>Both these functions return the same value</a:t>
            </a:r>
          </a:p>
          <a:p>
            <a:pPr algn="just"/>
            <a:r>
              <a:rPr lang="en-US" dirty="0"/>
              <a:t>The syntax to call the function size is:</a:t>
            </a:r>
          </a:p>
          <a:p>
            <a:pPr marL="457200" lvl="1" indent="0" algn="just">
              <a:buNone/>
            </a:pPr>
            <a:r>
              <a:rPr lang="en-US" b="1" dirty="0" err="1"/>
              <a:t>strVar.size</a:t>
            </a:r>
            <a:r>
              <a:rPr lang="en-US" b="1" dirty="0"/>
              <a:t>()</a:t>
            </a:r>
          </a:p>
          <a:p>
            <a:pPr marL="457200" lvl="1" indent="0" algn="just">
              <a:buNone/>
            </a:pPr>
            <a:r>
              <a:rPr lang="en-US" dirty="0"/>
              <a:t>where </a:t>
            </a:r>
            <a:r>
              <a:rPr lang="en-US" b="1" dirty="0" err="1"/>
              <a:t>strVar</a:t>
            </a:r>
            <a:r>
              <a:rPr lang="en-US" b="1" dirty="0"/>
              <a:t> </a:t>
            </a:r>
            <a:r>
              <a:rPr lang="en-US" dirty="0"/>
              <a:t>is variable of the type string.</a:t>
            </a:r>
          </a:p>
          <a:p>
            <a:pPr algn="just"/>
            <a:r>
              <a:rPr lang="en-US" dirty="0"/>
              <a:t>As in the case of the function length, the function size has no arguments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199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0" dirty="0"/>
              <a:t>find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find function searches a string to find the first occurrence of a particular substring and returns an unsigned integer value (of type </a:t>
            </a:r>
            <a:r>
              <a:rPr lang="en-US" b="1" dirty="0"/>
              <a:t>string::</a:t>
            </a:r>
            <a:r>
              <a:rPr lang="en-US" b="1" dirty="0" err="1"/>
              <a:t>size_type</a:t>
            </a:r>
            <a:r>
              <a:rPr lang="en-US" dirty="0"/>
              <a:t>) giving the result of the search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syntax to call the function find is:</a:t>
            </a:r>
          </a:p>
          <a:p>
            <a:pPr marL="457200" lvl="1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/>
              <a:t>strVar.find</a:t>
            </a:r>
            <a:r>
              <a:rPr lang="en-US" b="1" dirty="0"/>
              <a:t>(</a:t>
            </a:r>
            <a:r>
              <a:rPr lang="en-US" b="1" dirty="0" err="1"/>
              <a:t>strExp</a:t>
            </a:r>
            <a:r>
              <a:rPr lang="en-US" b="1" dirty="0"/>
              <a:t>)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Where </a:t>
            </a:r>
            <a:r>
              <a:rPr lang="en-US" dirty="0" err="1"/>
              <a:t>strVar</a:t>
            </a:r>
            <a:r>
              <a:rPr lang="en-US" dirty="0"/>
              <a:t> is a string variable and </a:t>
            </a:r>
            <a:r>
              <a:rPr lang="en-US" dirty="0" err="1"/>
              <a:t>strExp</a:t>
            </a:r>
            <a:r>
              <a:rPr lang="en-US" dirty="0"/>
              <a:t> is a string expression evaluating to a string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string expression, </a:t>
            </a:r>
            <a:r>
              <a:rPr lang="en-US" dirty="0" err="1"/>
              <a:t>strExp</a:t>
            </a:r>
            <a:r>
              <a:rPr lang="en-US" dirty="0"/>
              <a:t>, can also be a character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If the search is successful, the function find returns the position in </a:t>
            </a:r>
            <a:r>
              <a:rPr lang="en-US" dirty="0" err="1"/>
              <a:t>strVar</a:t>
            </a:r>
            <a:r>
              <a:rPr lang="en-US" dirty="0"/>
              <a:t> where the match begins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For the search to be successful, the match must be exact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If the search is unsuccessful, the function returns the special value </a:t>
            </a:r>
            <a:r>
              <a:rPr lang="en-US" b="1" dirty="0"/>
              <a:t>string::</a:t>
            </a:r>
            <a:r>
              <a:rPr lang="en-US" b="1" dirty="0" err="1"/>
              <a:t>npos</a:t>
            </a:r>
            <a:r>
              <a:rPr lang="en-US" b="1" dirty="0"/>
              <a:t> </a:t>
            </a:r>
            <a:r>
              <a:rPr lang="en-US" dirty="0"/>
              <a:t>(“</a:t>
            </a:r>
            <a:r>
              <a:rPr lang="en-US" b="1" dirty="0"/>
              <a:t>not a position within the string</a:t>
            </a:r>
            <a:r>
              <a:rPr lang="en-US" dirty="0"/>
              <a:t>”).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259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datatype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are valid calls to the function find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b="1" dirty="0"/>
              <a:t>str1.find(str2) </a:t>
            </a:r>
          </a:p>
          <a:p>
            <a:pPr marL="400050" lvl="1" indent="0">
              <a:buNone/>
            </a:pPr>
            <a:r>
              <a:rPr lang="en-US" b="1" dirty="0"/>
              <a:t>str1.find("the")</a:t>
            </a:r>
          </a:p>
          <a:p>
            <a:pPr marL="400050" lvl="1" indent="0">
              <a:buNone/>
            </a:pPr>
            <a:r>
              <a:rPr lang="en-US" b="1" dirty="0"/>
              <a:t>str1.find('a')</a:t>
            </a:r>
          </a:p>
          <a:p>
            <a:pPr marL="400050" lvl="1" indent="0">
              <a:buNone/>
            </a:pPr>
            <a:r>
              <a:rPr lang="en-US" b="1" dirty="0"/>
              <a:t>str1.find(str2+"xyz")</a:t>
            </a:r>
          </a:p>
          <a:p>
            <a:pPr marL="400050" lvl="1" indent="0">
              <a:buNone/>
            </a:pPr>
            <a:r>
              <a:rPr lang="en-US" b="1" dirty="0"/>
              <a:t>str1.find(str2+'b')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255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datatype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041455"/>
            <a:ext cx="8110026" cy="52338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string 	sentence;</a:t>
            </a:r>
          </a:p>
          <a:p>
            <a:pPr marL="0" indent="0">
              <a:buNone/>
            </a:pPr>
            <a:r>
              <a:rPr lang="en-US" dirty="0"/>
              <a:t>string	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string::</a:t>
            </a:r>
            <a:r>
              <a:rPr lang="en-US" dirty="0" err="1"/>
              <a:t>size_type</a:t>
            </a:r>
            <a:r>
              <a:rPr lang="en-US" dirty="0"/>
              <a:t> position;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sentence = "It is cloudy and warm.";</a:t>
            </a:r>
          </a:p>
          <a:p>
            <a:pPr marL="0" indent="0">
              <a:buNone/>
            </a:pPr>
            <a:r>
              <a:rPr lang="en-US" dirty="0" err="1"/>
              <a:t>str</a:t>
            </a:r>
            <a:r>
              <a:rPr lang="en-US" dirty="0"/>
              <a:t> = "cloudy";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Statement				Effect</a:t>
            </a:r>
          </a:p>
          <a:p>
            <a:pPr marL="0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cout</a:t>
            </a:r>
            <a:r>
              <a:rPr lang="en-US" sz="1700" dirty="0">
                <a:latin typeface="Consolas" panose="020B0609020204030204" pitchFamily="49" charset="0"/>
              </a:rPr>
              <a:t>&lt;&lt;</a:t>
            </a:r>
            <a:r>
              <a:rPr lang="en-US" sz="1700" dirty="0" err="1">
                <a:latin typeface="Consolas" panose="020B0609020204030204" pitchFamily="49" charset="0"/>
              </a:rPr>
              <a:t>sentence.find</a:t>
            </a:r>
            <a:r>
              <a:rPr lang="en-US" sz="1700" dirty="0">
                <a:latin typeface="Consolas" panose="020B0609020204030204" pitchFamily="49" charset="0"/>
              </a:rPr>
              <a:t>("is")&lt;&lt;</a:t>
            </a:r>
            <a:r>
              <a:rPr lang="en-US" sz="1700" dirty="0" err="1">
                <a:latin typeface="Consolas" panose="020B0609020204030204" pitchFamily="49" charset="0"/>
              </a:rPr>
              <a:t>endl</a:t>
            </a:r>
            <a:r>
              <a:rPr lang="en-US" sz="1700" dirty="0">
                <a:latin typeface="Consolas" panose="020B0609020204030204" pitchFamily="49" charset="0"/>
              </a:rPr>
              <a:t>;		Outputs 3</a:t>
            </a:r>
          </a:p>
          <a:p>
            <a:pPr marL="0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cout</a:t>
            </a:r>
            <a:r>
              <a:rPr lang="en-US" sz="1700" dirty="0">
                <a:latin typeface="Consolas" panose="020B0609020204030204" pitchFamily="49" charset="0"/>
              </a:rPr>
              <a:t>&lt;&lt;</a:t>
            </a:r>
            <a:r>
              <a:rPr lang="en-US" sz="1700" dirty="0" err="1">
                <a:latin typeface="Consolas" panose="020B0609020204030204" pitchFamily="49" charset="0"/>
              </a:rPr>
              <a:t>sentence.find</a:t>
            </a:r>
            <a:r>
              <a:rPr lang="en-US" sz="1700" dirty="0">
                <a:latin typeface="Consolas" panose="020B0609020204030204" pitchFamily="49" charset="0"/>
              </a:rPr>
              <a:t>("and")&lt;&lt;</a:t>
            </a:r>
            <a:r>
              <a:rPr lang="en-US" sz="1700" dirty="0" err="1">
                <a:latin typeface="Consolas" panose="020B0609020204030204" pitchFamily="49" charset="0"/>
              </a:rPr>
              <a:t>endl</a:t>
            </a:r>
            <a:r>
              <a:rPr lang="en-US" sz="1700" dirty="0">
                <a:latin typeface="Consolas" panose="020B0609020204030204" pitchFamily="49" charset="0"/>
              </a:rPr>
              <a:t>;	Outputs 13</a:t>
            </a:r>
          </a:p>
          <a:p>
            <a:pPr marL="0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cout</a:t>
            </a:r>
            <a:r>
              <a:rPr lang="en-US" sz="1700" dirty="0">
                <a:latin typeface="Consolas" panose="020B0609020204030204" pitchFamily="49" charset="0"/>
              </a:rPr>
              <a:t>&lt;&lt;</a:t>
            </a:r>
            <a:r>
              <a:rPr lang="en-US" sz="1700" dirty="0" err="1">
                <a:latin typeface="Consolas" panose="020B0609020204030204" pitchFamily="49" charset="0"/>
              </a:rPr>
              <a:t>sentence.find</a:t>
            </a:r>
            <a:r>
              <a:rPr lang="en-US" sz="1700" dirty="0">
                <a:latin typeface="Consolas" panose="020B0609020204030204" pitchFamily="49" charset="0"/>
              </a:rPr>
              <a:t>('s')&lt;&lt;</a:t>
            </a:r>
            <a:r>
              <a:rPr lang="en-US" sz="1700" dirty="0" err="1">
                <a:latin typeface="Consolas" panose="020B0609020204030204" pitchFamily="49" charset="0"/>
              </a:rPr>
              <a:t>endl</a:t>
            </a:r>
            <a:r>
              <a:rPr lang="en-US" sz="1700" dirty="0">
                <a:latin typeface="Consolas" panose="020B0609020204030204" pitchFamily="49" charset="0"/>
              </a:rPr>
              <a:t>;		Outputs 4</a:t>
            </a:r>
          </a:p>
          <a:p>
            <a:pPr marL="0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cout</a:t>
            </a:r>
            <a:r>
              <a:rPr lang="en-US" sz="1700" dirty="0">
                <a:latin typeface="Consolas" panose="020B0609020204030204" pitchFamily="49" charset="0"/>
              </a:rPr>
              <a:t>&lt;&lt;</a:t>
            </a:r>
            <a:r>
              <a:rPr lang="en-US" sz="1700" dirty="0" err="1">
                <a:latin typeface="Consolas" panose="020B0609020204030204" pitchFamily="49" charset="0"/>
              </a:rPr>
              <a:t>sentence.find</a:t>
            </a:r>
            <a:r>
              <a:rPr lang="en-US" sz="1700" dirty="0">
                <a:latin typeface="Consolas" panose="020B0609020204030204" pitchFamily="49" charset="0"/>
              </a:rPr>
              <a:t>(str)&lt;&lt;</a:t>
            </a:r>
            <a:r>
              <a:rPr lang="en-US" sz="1700" dirty="0" err="1">
                <a:latin typeface="Consolas" panose="020B0609020204030204" pitchFamily="49" charset="0"/>
              </a:rPr>
              <a:t>endl</a:t>
            </a:r>
            <a:r>
              <a:rPr lang="en-US" sz="1700" dirty="0">
                <a:latin typeface="Consolas" panose="020B0609020204030204" pitchFamily="49" charset="0"/>
              </a:rPr>
              <a:t>;		Outputs 6</a:t>
            </a:r>
          </a:p>
          <a:p>
            <a:pPr marL="0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cout</a:t>
            </a:r>
            <a:r>
              <a:rPr lang="en-US" sz="1700" dirty="0">
                <a:latin typeface="Consolas" panose="020B0609020204030204" pitchFamily="49" charset="0"/>
              </a:rPr>
              <a:t>&lt;&lt;</a:t>
            </a:r>
            <a:r>
              <a:rPr lang="en-US" sz="1700" dirty="0" err="1">
                <a:latin typeface="Consolas" panose="020B0609020204030204" pitchFamily="49" charset="0"/>
              </a:rPr>
              <a:t>sentence.find</a:t>
            </a:r>
            <a:r>
              <a:rPr lang="en-US" sz="1700" dirty="0">
                <a:latin typeface="Consolas" panose="020B0609020204030204" pitchFamily="49" charset="0"/>
              </a:rPr>
              <a:t>("the")&lt;&lt;</a:t>
            </a:r>
            <a:r>
              <a:rPr lang="en-US" sz="1700" dirty="0" err="1">
                <a:latin typeface="Consolas" panose="020B0609020204030204" pitchFamily="49" charset="0"/>
              </a:rPr>
              <a:t>endl</a:t>
            </a:r>
            <a:r>
              <a:rPr lang="en-US" sz="1700" dirty="0">
                <a:latin typeface="Consolas" panose="020B0609020204030204" pitchFamily="49" charset="0"/>
              </a:rPr>
              <a:t>;	Outputs the value of string::</a:t>
            </a:r>
            <a:r>
              <a:rPr lang="en-US" sz="1700" dirty="0" err="1">
                <a:latin typeface="Consolas" panose="020B0609020204030204" pitchFamily="49" charset="0"/>
              </a:rPr>
              <a:t>nops</a:t>
            </a:r>
            <a:r>
              <a:rPr lang="en-US" sz="17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position = </a:t>
            </a:r>
            <a:r>
              <a:rPr lang="en-US" sz="1700" dirty="0" err="1">
                <a:latin typeface="Consolas" panose="020B0609020204030204" pitchFamily="49" charset="0"/>
              </a:rPr>
              <a:t>sentence.find</a:t>
            </a:r>
            <a:r>
              <a:rPr lang="en-US" sz="1700" dirty="0">
                <a:latin typeface="Consolas" panose="020B0609020204030204" pitchFamily="49" charset="0"/>
              </a:rPr>
              <a:t>("warm");	Assigns 17 to position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29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0" dirty="0" err="1"/>
              <a:t>substr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b="1" dirty="0" err="1"/>
              <a:t>substr</a:t>
            </a:r>
            <a:r>
              <a:rPr lang="en-US" b="1" dirty="0"/>
              <a:t> </a:t>
            </a:r>
            <a:r>
              <a:rPr lang="en-US" dirty="0"/>
              <a:t>function returns a particular substring of a string</a:t>
            </a:r>
          </a:p>
          <a:p>
            <a:pPr algn="just"/>
            <a:r>
              <a:rPr lang="en-US" dirty="0"/>
              <a:t>The syntax to call the function </a:t>
            </a:r>
            <a:r>
              <a:rPr lang="en-US" b="1" dirty="0" err="1"/>
              <a:t>substr</a:t>
            </a:r>
            <a:r>
              <a:rPr lang="en-US" dirty="0"/>
              <a:t> is:</a:t>
            </a:r>
          </a:p>
          <a:p>
            <a:pPr marL="457200" lvl="1" indent="0" algn="just">
              <a:buNone/>
            </a:pPr>
            <a:r>
              <a:rPr lang="en-US" b="1" dirty="0" err="1"/>
              <a:t>strVar.substr</a:t>
            </a:r>
            <a:r>
              <a:rPr lang="en-US" b="1" dirty="0"/>
              <a:t>(expr1,expr2)</a:t>
            </a:r>
          </a:p>
          <a:p>
            <a:pPr marL="457200" lvl="1" indent="0" algn="just">
              <a:buNone/>
            </a:pPr>
            <a:r>
              <a:rPr lang="en-US" dirty="0"/>
              <a:t>where expr1 and expr2 are expressions evaluating to unsigned integers.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expression expr1 specifies a position within the string (starting position of the substring). The expression expr2 specifies the length of the substring to be returned. 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53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041455"/>
            <a:ext cx="8138161" cy="523387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string sentence;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string </a:t>
            </a:r>
            <a:r>
              <a:rPr lang="en-US" b="1" dirty="0" err="1"/>
              <a:t>str</a:t>
            </a:r>
            <a:r>
              <a:rPr lang="en-US" b="1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sentence = "It is cloudy and warm.";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Statement				Effect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sentence.substr</a:t>
            </a:r>
            <a:r>
              <a:rPr lang="en-US" dirty="0"/>
              <a:t>(0,5) &lt;&lt; </a:t>
            </a:r>
            <a:r>
              <a:rPr lang="en-US" dirty="0" err="1"/>
              <a:t>endl</a:t>
            </a:r>
            <a:r>
              <a:rPr lang="en-US" dirty="0"/>
              <a:t> ;	Outputs: It is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sentence.substr</a:t>
            </a:r>
            <a:r>
              <a:rPr lang="en-US" dirty="0"/>
              <a:t>(6,6) &lt;&lt; </a:t>
            </a:r>
            <a:r>
              <a:rPr lang="en-US" dirty="0" err="1"/>
              <a:t>endl</a:t>
            </a:r>
            <a:r>
              <a:rPr lang="en-US" dirty="0"/>
              <a:t> ;	Outputs: cloudy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sentence.substr</a:t>
            </a:r>
            <a:r>
              <a:rPr lang="en-US" dirty="0"/>
              <a:t>(6,16) &lt;&lt; </a:t>
            </a:r>
            <a:r>
              <a:rPr lang="en-US" dirty="0" err="1"/>
              <a:t>endl</a:t>
            </a:r>
            <a:r>
              <a:rPr lang="en-US" dirty="0"/>
              <a:t> ; 	Outputs: cloudy and warm.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sentence.substr</a:t>
            </a:r>
            <a:r>
              <a:rPr lang="en-US" dirty="0"/>
              <a:t>(3,6) &lt;&lt; </a:t>
            </a:r>
            <a:r>
              <a:rPr lang="en-US" dirty="0" err="1"/>
              <a:t>endl</a:t>
            </a:r>
            <a:r>
              <a:rPr lang="en-US" dirty="0"/>
              <a:t> ;	Outputs: is </a:t>
            </a:r>
            <a:r>
              <a:rPr lang="en-US" dirty="0" err="1"/>
              <a:t>clo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str</a:t>
            </a:r>
            <a:r>
              <a:rPr lang="en-US" dirty="0"/>
              <a:t> = </a:t>
            </a:r>
            <a:r>
              <a:rPr lang="en-US" dirty="0" err="1"/>
              <a:t>sentence.substr</a:t>
            </a:r>
            <a:r>
              <a:rPr lang="en-US" dirty="0"/>
              <a:t>(0,8);  		</a:t>
            </a:r>
            <a:r>
              <a:rPr lang="en-US" dirty="0" err="1"/>
              <a:t>str</a:t>
            </a:r>
            <a:r>
              <a:rPr lang="en-US" dirty="0"/>
              <a:t> = "It is cl"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str</a:t>
            </a:r>
            <a:r>
              <a:rPr lang="en-US" dirty="0"/>
              <a:t> = </a:t>
            </a:r>
            <a:r>
              <a:rPr lang="en-US" dirty="0" err="1"/>
              <a:t>sentence.substr</a:t>
            </a:r>
            <a:r>
              <a:rPr lang="en-US" dirty="0"/>
              <a:t>(2,10);		</a:t>
            </a:r>
            <a:r>
              <a:rPr lang="en-US" dirty="0" err="1"/>
              <a:t>str</a:t>
            </a:r>
            <a:r>
              <a:rPr lang="en-US" dirty="0"/>
              <a:t> = " is cloudy"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3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04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is the difference b/w bubble sort and selection sort?</a:t>
            </a:r>
          </a:p>
          <a:p>
            <a:endParaRPr lang="en-US" dirty="0" smtClean="0"/>
          </a:p>
          <a:p>
            <a:r>
              <a:rPr lang="en-US" dirty="0" smtClean="0"/>
              <a:t>Q. Write a program to print multiple of all the columns of a 2d array one by one and at the end print multiple of whole array.</a:t>
            </a:r>
          </a:p>
          <a:p>
            <a:pPr lvl="1"/>
            <a:r>
              <a:rPr lang="en-US" dirty="0" smtClean="0"/>
              <a:t>Assumption array size is 5x5.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03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Function </a:t>
            </a:r>
            <a:r>
              <a:rPr lang="en-US" b="0" dirty="0"/>
              <a:t>swap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function </a:t>
            </a:r>
            <a:r>
              <a:rPr lang="en-US" b="1" dirty="0"/>
              <a:t>swap</a:t>
            </a:r>
            <a:r>
              <a:rPr lang="en-US" dirty="0"/>
              <a:t> is used to swap—that is, interchange—the contents of two string variables</a:t>
            </a:r>
          </a:p>
          <a:p>
            <a:r>
              <a:rPr lang="en-US" dirty="0"/>
              <a:t>The syntax to use the function swap is</a:t>
            </a:r>
          </a:p>
          <a:p>
            <a:pPr marL="457200" lvl="1" indent="0">
              <a:buNone/>
            </a:pPr>
            <a:r>
              <a:rPr lang="en-US" b="1" dirty="0"/>
              <a:t>strVar1.swap(strVar2);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b="1" dirty="0"/>
              <a:t>strVar1 </a:t>
            </a:r>
            <a:r>
              <a:rPr lang="en-US" dirty="0"/>
              <a:t>and </a:t>
            </a:r>
            <a:r>
              <a:rPr lang="en-US" b="1" dirty="0"/>
              <a:t>strVar2</a:t>
            </a:r>
            <a:r>
              <a:rPr lang="en-US" dirty="0"/>
              <a:t> are string variables. </a:t>
            </a:r>
          </a:p>
          <a:p>
            <a:endParaRPr lang="en-US" dirty="0"/>
          </a:p>
          <a:p>
            <a:r>
              <a:rPr lang="en-US" dirty="0"/>
              <a:t>Suppose you have the following statements: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/>
              <a:t>string str1 = "Warm";</a:t>
            </a:r>
          </a:p>
          <a:p>
            <a:pPr marL="457200" lvl="1" indent="0">
              <a:buNone/>
            </a:pPr>
            <a:r>
              <a:rPr lang="en-US" b="1" dirty="0"/>
              <a:t>string str2 = "Cold";</a:t>
            </a:r>
          </a:p>
          <a:p>
            <a:endParaRPr lang="en-US" dirty="0"/>
          </a:p>
          <a:p>
            <a:r>
              <a:rPr lang="en-US" dirty="0"/>
              <a:t>After the following statement executes, the value of </a:t>
            </a:r>
            <a:r>
              <a:rPr lang="en-US" b="1" dirty="0"/>
              <a:t>str1</a:t>
            </a:r>
            <a:r>
              <a:rPr lang="en-US" dirty="0"/>
              <a:t> is </a:t>
            </a:r>
            <a:r>
              <a:rPr lang="en-US" b="1" dirty="0"/>
              <a:t>"Cold" </a:t>
            </a:r>
            <a:r>
              <a:rPr lang="en-US" dirty="0"/>
              <a:t>and the value of </a:t>
            </a:r>
            <a:r>
              <a:rPr lang="en-US" b="1" dirty="0"/>
              <a:t>str2</a:t>
            </a:r>
            <a:r>
              <a:rPr lang="en-US" dirty="0"/>
              <a:t> is </a:t>
            </a:r>
            <a:r>
              <a:rPr lang="en-US" b="1" dirty="0"/>
              <a:t>"Warm"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str1.swap(str2);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66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7" name="Content Placeholder 6" descr="http://content.presentermedia.com/files/animsp/00003000/3174/trapped_in_question_PA_md_wm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58" y="1424464"/>
            <a:ext cx="4434522" cy="443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8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Multidimensional array: collection of a fixed number of elements (called components) arranged in n dimensions (</a:t>
            </a:r>
            <a:r>
              <a:rPr lang="en-US" sz="2800" b="1" dirty="0"/>
              <a:t>n &gt;= 1</a:t>
            </a:r>
            <a:r>
              <a:rPr lang="en-US" sz="2800" dirty="0"/>
              <a:t>) </a:t>
            </a:r>
          </a:p>
          <a:p>
            <a:pPr algn="just"/>
            <a:r>
              <a:rPr lang="en-US" sz="2800" dirty="0"/>
              <a:t>Also called an n-dimensional array</a:t>
            </a:r>
          </a:p>
          <a:p>
            <a:pPr algn="just"/>
            <a:r>
              <a:rPr lang="en-US" sz="2800" dirty="0"/>
              <a:t>Declaration syntax: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To access a component:</a:t>
            </a:r>
          </a:p>
          <a:p>
            <a:pPr algn="just"/>
            <a:endParaRPr lang="en-US" sz="280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2" y="3672840"/>
            <a:ext cx="762317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" y="5257800"/>
            <a:ext cx="71120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For example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double </a:t>
            </a:r>
            <a:r>
              <a:rPr lang="en-US" dirty="0" err="1"/>
              <a:t>carDealers</a:t>
            </a:r>
            <a:r>
              <a:rPr lang="en-US" dirty="0"/>
              <a:t>[10][5][5];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base address of the array </a:t>
            </a:r>
            <a:r>
              <a:rPr lang="en-US" dirty="0" err="1"/>
              <a:t>carDealers</a:t>
            </a:r>
            <a:r>
              <a:rPr lang="en-US" dirty="0"/>
              <a:t> is the address of the first array component—that is, the address of </a:t>
            </a:r>
            <a:r>
              <a:rPr lang="en-US" dirty="0" err="1"/>
              <a:t>carDealers</a:t>
            </a:r>
            <a:r>
              <a:rPr lang="en-US" dirty="0"/>
              <a:t>[0][0][0]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total number of components in the array </a:t>
            </a:r>
            <a:r>
              <a:rPr lang="en-US" dirty="0" err="1"/>
              <a:t>carDealers</a:t>
            </a:r>
            <a:r>
              <a:rPr lang="en-US" dirty="0"/>
              <a:t> is  10 * 5 * 5 = 250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carDealer</a:t>
            </a:r>
            <a:r>
              <a:rPr lang="en-US" dirty="0"/>
              <a:t>[5][3][2] = 15009.65; // sets the value of </a:t>
            </a:r>
            <a:r>
              <a:rPr lang="en-US" dirty="0" err="1"/>
              <a:t>carDealer</a:t>
            </a:r>
            <a:r>
              <a:rPr lang="en-US" dirty="0"/>
              <a:t>[5][3][2] to 15009.65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 ; </a:t>
            </a:r>
            <a:r>
              <a:rPr lang="en-US" dirty="0" err="1"/>
              <a:t>i</a:t>
            </a:r>
            <a:r>
              <a:rPr lang="en-US" dirty="0"/>
              <a:t>&lt;10 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for(</a:t>
            </a:r>
            <a:r>
              <a:rPr lang="en-US" dirty="0" err="1"/>
              <a:t>int</a:t>
            </a:r>
            <a:r>
              <a:rPr lang="en-US" dirty="0"/>
              <a:t> j=0 ; j&lt;5 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for(</a:t>
            </a:r>
            <a:r>
              <a:rPr lang="en-US" dirty="0" err="1"/>
              <a:t>int</a:t>
            </a:r>
            <a:r>
              <a:rPr lang="en-US" dirty="0"/>
              <a:t> k=0 ; k&lt;5 ; k++)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	</a:t>
            </a:r>
            <a:r>
              <a:rPr lang="en-US" dirty="0" err="1"/>
              <a:t>carDealer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][j][k] = 0.0 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Initialize all of the elements in array to 0.0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2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708" y="2063411"/>
            <a:ext cx="7468247" cy="342015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02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declaring a multidimensional array as a formal parameter in a function</a:t>
            </a:r>
          </a:p>
          <a:p>
            <a:pPr lvl="1" algn="just"/>
            <a:r>
              <a:rPr lang="en-US" dirty="0"/>
              <a:t>Can omit size of first dimension but not other dimensions</a:t>
            </a:r>
          </a:p>
          <a:p>
            <a:pPr algn="just"/>
            <a:r>
              <a:rPr lang="en-US" dirty="0"/>
              <a:t>As parameters, multidimensional arrays are passed by reference only</a:t>
            </a:r>
          </a:p>
          <a:p>
            <a:pPr algn="just"/>
            <a:r>
              <a:rPr lang="en-US" dirty="0"/>
              <a:t>A function cannot return a value of the type array</a:t>
            </a:r>
          </a:p>
          <a:p>
            <a:pPr algn="just"/>
            <a:r>
              <a:rPr lang="en-US" dirty="0"/>
              <a:t>There is no check if the array indices are within bounds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12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Datatype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51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string Type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To use the data type string, the program must include the header file string</a:t>
            </a:r>
          </a:p>
          <a:p>
            <a:pPr marL="457200" lvl="1" indent="0" algn="just">
              <a:buNone/>
            </a:pPr>
            <a:r>
              <a:rPr lang="en-US" b="1" dirty="0"/>
              <a:t>#include &lt;string&gt;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The statement</a:t>
            </a:r>
          </a:p>
          <a:p>
            <a:pPr marL="457200" lvl="1" indent="0" algn="just">
              <a:buNone/>
            </a:pPr>
            <a:r>
              <a:rPr lang="en-US" dirty="0"/>
              <a:t>string name = "William Jacob";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declares name to be string variable and also initializes name to "William Jacob". </a:t>
            </a:r>
          </a:p>
          <a:p>
            <a:pPr algn="just"/>
            <a:r>
              <a:rPr lang="en-US" dirty="0"/>
              <a:t>The position of the first character, 'W', in name is 0, the position of the second character, '</a:t>
            </a:r>
            <a:r>
              <a:rPr lang="en-US" dirty="0" err="1"/>
              <a:t>i</a:t>
            </a:r>
            <a:r>
              <a:rPr lang="en-US" dirty="0"/>
              <a:t>', is 1, and so on</a:t>
            </a:r>
          </a:p>
          <a:p>
            <a:pPr algn="just"/>
            <a:r>
              <a:rPr lang="en-US" dirty="0"/>
              <a:t>The variable name is capable of storing (just about) any size string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13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basic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Binary operator + (to allow the string concatenation operation), and the array index (subscript) operator [], have been defined for the data type string</a:t>
            </a:r>
          </a:p>
          <a:p>
            <a:pPr algn="just"/>
            <a:r>
              <a:rPr lang="en-US" dirty="0"/>
              <a:t>Suppose we have the following declarations</a:t>
            </a:r>
          </a:p>
          <a:p>
            <a:pPr marL="457200" lvl="1" indent="0" algn="just">
              <a:buNone/>
            </a:pPr>
            <a:r>
              <a:rPr lang="en-US" dirty="0"/>
              <a:t>string str1, str2, str3;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statement</a:t>
            </a:r>
          </a:p>
          <a:p>
            <a:pPr marL="457200" lvl="1" indent="0" algn="just">
              <a:buNone/>
            </a:pPr>
            <a:r>
              <a:rPr lang="en-US" dirty="0"/>
              <a:t>str1 = "Hello There“ ;</a:t>
            </a:r>
          </a:p>
          <a:p>
            <a:pPr marL="457200" lvl="1" indent="0" algn="just">
              <a:buNone/>
            </a:pPr>
            <a:r>
              <a:rPr lang="en-US" dirty="0"/>
              <a:t>stores the string "Hello There" in str1. 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</a:p>
          <a:p>
            <a:pPr algn="just"/>
            <a:r>
              <a:rPr lang="en-US" dirty="0"/>
              <a:t>The statement</a:t>
            </a:r>
          </a:p>
          <a:p>
            <a:pPr marL="457200" lvl="1" indent="0" algn="just">
              <a:buNone/>
            </a:pPr>
            <a:r>
              <a:rPr lang="en-US" dirty="0"/>
              <a:t>str2 = str1;</a:t>
            </a:r>
          </a:p>
          <a:p>
            <a:pPr marL="457200" lvl="1" indent="0" algn="just">
              <a:buNone/>
            </a:pPr>
            <a:r>
              <a:rPr lang="en-US" dirty="0"/>
              <a:t>copies the value of str1 into str2.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25/11/2019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05942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5248</TotalTime>
  <Words>1018</Words>
  <Application>Microsoft Office PowerPoint</Application>
  <PresentationFormat>On-screen Show (4:3)</PresentationFormat>
  <Paragraphs>203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Consolas</vt:lpstr>
      <vt:lpstr>Wingdings 3</vt:lpstr>
      <vt:lpstr>1_Wisp</vt:lpstr>
      <vt:lpstr>CS118 – Programming Fundamentals</vt:lpstr>
      <vt:lpstr>Quiz: 04</vt:lpstr>
      <vt:lpstr>Multidimensional Arrays</vt:lpstr>
      <vt:lpstr>Example</vt:lpstr>
      <vt:lpstr>Example</vt:lpstr>
      <vt:lpstr>Multidimensional Arrays (cont'd.)</vt:lpstr>
      <vt:lpstr>String Datatype</vt:lpstr>
      <vt:lpstr>The string Type</vt:lpstr>
      <vt:lpstr>String basic functions</vt:lpstr>
      <vt:lpstr>String basic functions</vt:lpstr>
      <vt:lpstr>String basic functions</vt:lpstr>
      <vt:lpstr>The length Function</vt:lpstr>
      <vt:lpstr>String datatype</vt:lpstr>
      <vt:lpstr>The size Function</vt:lpstr>
      <vt:lpstr>The find Function</vt:lpstr>
      <vt:lpstr>String datatype</vt:lpstr>
      <vt:lpstr>String datatype</vt:lpstr>
      <vt:lpstr>The substr Function</vt:lpstr>
      <vt:lpstr>PowerPoint Presentation</vt:lpstr>
      <vt:lpstr>The Function swap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Ebad Majeed</cp:lastModifiedBy>
  <cp:revision>1689</cp:revision>
  <cp:lastPrinted>2017-09-07T06:56:55Z</cp:lastPrinted>
  <dcterms:created xsi:type="dcterms:W3CDTF">2017-08-16T18:35:02Z</dcterms:created>
  <dcterms:modified xsi:type="dcterms:W3CDTF">2019-11-25T04:04:41Z</dcterms:modified>
</cp:coreProperties>
</file>