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42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280" r:id="rId4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5268" autoAdjust="0"/>
  </p:normalViewPr>
  <p:slideViewPr>
    <p:cSldViewPr snapToGrid="0">
      <p:cViewPr varScale="1">
        <p:scale>
          <a:sx n="86" d="100"/>
          <a:sy n="86" d="100"/>
        </p:scale>
        <p:origin x="1320" y="58"/>
      </p:cViewPr>
      <p:guideLst/>
    </p:cSldViewPr>
  </p:slideViewPr>
  <p:outlineViewPr>
    <p:cViewPr>
      <p:scale>
        <a:sx n="33" d="100"/>
        <a:sy n="33" d="100"/>
      </p:scale>
      <p:origin x="0" y="-121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86A7654-4E2B-4822-BAE0-8BF48C8D095C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D701400-B431-4047-89AC-DA61F7C3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9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6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45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26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07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E0CBC3-D7B7-4C52-9000-62EE0748D1E5}" type="datetime1">
              <a:rPr lang="en-US" altLang="en-US" smtClean="0">
                <a:solidFill>
                  <a:srgbClr val="000000"/>
                </a:solidFill>
              </a:rPr>
              <a:t>9/15/2019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2018</a:t>
            </a: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EB7319F-4077-44B4-9A6C-FEF1EF56DF1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0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D840905-55FD-4CD8-ABBD-A791B1561315}" type="datetime1">
              <a:rPr lang="en-US" altLang="en-US" smtClean="0">
                <a:solidFill>
                  <a:srgbClr val="000000"/>
                </a:solidFill>
              </a:rPr>
              <a:t>9/15/2019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2018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92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EA70F8F-5965-435A-B63D-7593C31631ED}" type="datetime1">
              <a:rPr lang="en-US" altLang="en-US" smtClean="0">
                <a:solidFill>
                  <a:srgbClr val="000000"/>
                </a:solidFill>
              </a:rPr>
              <a:t>9/15/2019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2018</a:t>
            </a: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7146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5DFCC1-E850-42ED-B113-C540B474E724}" type="datetime1">
              <a:rPr lang="en-US" altLang="en-US" smtClean="0">
                <a:solidFill>
                  <a:srgbClr val="000000"/>
                </a:solidFill>
              </a:rPr>
              <a:t>9/15/2019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2018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18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1A8717-DABE-4967-8505-AC1D5F06DAA3}" type="datetime1">
              <a:rPr lang="en-US" altLang="en-US" smtClean="0">
                <a:solidFill>
                  <a:srgbClr val="000000"/>
                </a:solidFill>
              </a:rPr>
              <a:t>9/15/2019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2018</a:t>
            </a: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6372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039FD8C-41F6-4469-B695-3BE17247341E}" type="datetime1">
              <a:rPr lang="en-US" altLang="en-US" smtClean="0">
                <a:solidFill>
                  <a:srgbClr val="000000"/>
                </a:solidFill>
              </a:rPr>
              <a:t>9/15/2019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2018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80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FA2BB9-4562-4D41-A630-965C278C647F}" type="datetime1">
              <a:rPr lang="en-US" altLang="en-US" smtClean="0">
                <a:solidFill>
                  <a:srgbClr val="000000"/>
                </a:solidFill>
              </a:rPr>
              <a:t>9/15/2019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2018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17B6-24F4-4090-A44B-3393AA32DD5C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224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AFDCDF-C5FA-429E-94F5-452AB10ACBA3}" type="datetime1">
              <a:rPr lang="en-US" altLang="en-US" smtClean="0">
                <a:solidFill>
                  <a:srgbClr val="000000"/>
                </a:solidFill>
              </a:rPr>
              <a:t>9/15/2019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2018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F4FB-256D-429C-81CA-F531534D6146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4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142188"/>
            <a:ext cx="832355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280277"/>
            <a:ext cx="8323551" cy="4987331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94172" y="6322697"/>
            <a:ext cx="1240598" cy="370171"/>
          </a:xfrm>
        </p:spPr>
        <p:txBody>
          <a:bodyPr/>
          <a:lstStyle/>
          <a:p>
            <a:pPr>
              <a:defRPr/>
            </a:pPr>
            <a:fld id="{83B1AFD9-DFA6-492A-9A0A-65B31F141E25}" type="datetime1">
              <a:rPr lang="en-US" altLang="en-US" smtClean="0">
                <a:solidFill>
                  <a:srgbClr val="000000"/>
                </a:solidFill>
              </a:rPr>
              <a:t>9/15/2019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1218" y="6322697"/>
            <a:ext cx="6227641" cy="3651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2018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88"/>
            <a:ext cx="702307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1" y="782633"/>
            <a:ext cx="584978" cy="365125"/>
          </a:xfrm>
        </p:spPr>
        <p:txBody>
          <a:bodyPr/>
          <a:lstStyle/>
          <a:p>
            <a:fld id="{C50AD498-1756-4FAA-884D-721A5EF92E83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120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7795CF-32C7-4F3D-A56B-42999FD321B1}" type="datetime1">
              <a:rPr lang="en-US" altLang="en-US" smtClean="0">
                <a:solidFill>
                  <a:srgbClr val="000000"/>
                </a:solidFill>
              </a:rPr>
              <a:t>9/15/2019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2018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C59533-E7C0-4494-9DC9-3F44FD5B228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33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0321" y="1280278"/>
            <a:ext cx="4126722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9565" y="1281539"/>
            <a:ext cx="4126157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39314" y="6368709"/>
            <a:ext cx="1095455" cy="370171"/>
          </a:xfrm>
        </p:spPr>
        <p:txBody>
          <a:bodyPr/>
          <a:lstStyle/>
          <a:p>
            <a:pPr>
              <a:defRPr/>
            </a:pPr>
            <a:fld id="{3161FDEA-AB93-45DE-97D0-7D70C3EDC533}" type="datetime1">
              <a:rPr lang="en-US" altLang="en-US" smtClean="0">
                <a:solidFill>
                  <a:srgbClr val="000000"/>
                </a:solidFill>
              </a:rPr>
              <a:t>9/15/2019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2365" y="6365849"/>
            <a:ext cx="6236494" cy="3651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2018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59" y="711190"/>
            <a:ext cx="70230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162" y="782633"/>
            <a:ext cx="584978" cy="365125"/>
          </a:xfrm>
        </p:spPr>
        <p:txBody>
          <a:bodyPr/>
          <a:lstStyle/>
          <a:p>
            <a:fld id="{4B01923B-769F-4373-B3D8-C2DA6094E9C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4468" y="142188"/>
            <a:ext cx="831030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575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358414" y="147032"/>
            <a:ext cx="7714170" cy="5950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8414" y="1052856"/>
            <a:ext cx="37490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8414" y="1812151"/>
            <a:ext cx="3749040" cy="431697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23544" y="1059536"/>
            <a:ext cx="37490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23544" y="1812152"/>
            <a:ext cx="3749040" cy="43169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81461" y="6388758"/>
            <a:ext cx="1691123" cy="370171"/>
          </a:xfrm>
        </p:spPr>
        <p:txBody>
          <a:bodyPr/>
          <a:lstStyle/>
          <a:p>
            <a:pPr>
              <a:defRPr/>
            </a:pPr>
            <a:fld id="{0318345D-C68F-4E10-8EF5-9CD32037C241}" type="datetime1">
              <a:rPr lang="en-US" altLang="en-US" smtClean="0">
                <a:solidFill>
                  <a:srgbClr val="000000"/>
                </a:solidFill>
              </a:rPr>
              <a:t>9/15/2019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358414" y="6393804"/>
            <a:ext cx="5716488" cy="3651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2018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E6CBD27-9711-4E21-8679-3436A2D8D26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571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E48C96-B9C1-48FC-BC76-879DC7A9408D}" type="datetime1">
              <a:rPr lang="en-US" altLang="en-US" smtClean="0">
                <a:solidFill>
                  <a:srgbClr val="000000"/>
                </a:solidFill>
              </a:rPr>
              <a:t>9/15/2019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2018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7EDB-9B1E-42BE-B450-001CA8028EA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86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F734E1-55EF-42DA-9737-065B67B0A4D5}" type="datetime1">
              <a:rPr lang="en-US" altLang="en-US" smtClean="0">
                <a:solidFill>
                  <a:srgbClr val="000000"/>
                </a:solidFill>
              </a:rPr>
              <a:t>9/15/2019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2018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2233-7D2A-45E8-BFA2-E1C56202CBE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30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49A8AD-2B26-4C45-8D9E-12AF65E2D97B}" type="datetime1">
              <a:rPr lang="en-US" altLang="en-US" smtClean="0">
                <a:solidFill>
                  <a:srgbClr val="000000"/>
                </a:solidFill>
              </a:rPr>
              <a:t>9/15/2019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2018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D973-3C1B-4A83-87AE-CB7A258334E1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36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C80E8A-1B38-4FE1-BD03-AB78D5318621}" type="datetime1">
              <a:rPr lang="en-US" altLang="en-US" smtClean="0">
                <a:solidFill>
                  <a:srgbClr val="000000"/>
                </a:solidFill>
              </a:rPr>
              <a:t>9/15/2019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2018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1426E4D-2F12-42DC-9E77-4F2E38723F6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1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CFF659-091C-4E21-90F7-C7102AA48ADD}" type="datetime1">
              <a:rPr lang="en-US" altLang="en-US" smtClean="0">
                <a:solidFill>
                  <a:srgbClr val="000000"/>
                </a:solidFill>
              </a:rPr>
              <a:t>9/15/2019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72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CS118 – Programming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>
              <a:spcBef>
                <a:spcPts val="0"/>
              </a:spcBef>
            </a:pPr>
            <a:endParaRPr lang="en-US" sz="2400" b="1" dirty="0"/>
          </a:p>
          <a:p>
            <a:pPr algn="r">
              <a:spcBef>
                <a:spcPts val="0"/>
              </a:spcBef>
            </a:pPr>
            <a:r>
              <a:rPr lang="en-US" sz="2400" b="1" dirty="0"/>
              <a:t>Tahir Farooq</a:t>
            </a:r>
          </a:p>
        </p:txBody>
      </p:sp>
    </p:spTree>
    <p:extLst>
      <p:ext uri="{BB962C8B-B14F-4D97-AF65-F5344CB8AC3E}">
        <p14:creationId xmlns:p14="http://schemas.microsoft.com/office/powerpoint/2010/main" val="1559698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57200" y="2133600"/>
            <a:ext cx="2057400" cy="27432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 i="1" dirty="0">
                <a:latin typeface="Helvetica" panose="020B0604020202020204" pitchFamily="34" charset="0"/>
              </a:rPr>
              <a:t>C++ Program</a:t>
            </a:r>
          </a:p>
          <a:p>
            <a:pPr algn="ctr"/>
            <a:endParaRPr lang="en-US" altLang="en-US" sz="2000" b="1" i="1" dirty="0">
              <a:latin typeface="Helvetica" panose="020B0604020202020204" pitchFamily="34" charset="0"/>
            </a:endParaRPr>
          </a:p>
          <a:p>
            <a:pPr algn="ctr"/>
            <a:endParaRPr lang="en-US" altLang="en-US" sz="2000" b="1" i="1" dirty="0">
              <a:latin typeface="Helvetica" panose="020B0604020202020204" pitchFamily="34" charset="0"/>
            </a:endParaRPr>
          </a:p>
          <a:p>
            <a:pPr algn="ctr"/>
            <a:r>
              <a:rPr lang="en-US" alt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main() {</a:t>
            </a:r>
          </a:p>
          <a:p>
            <a:pPr algn="ctr"/>
            <a:r>
              <a:rPr lang="en-US" alt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=1;</a:t>
            </a:r>
          </a:p>
          <a:p>
            <a:pPr algn="ctr"/>
            <a:r>
              <a:rPr lang="en-US" altLang="en-US" sz="2000" b="1" dirty="0">
                <a:latin typeface="Courier New" panose="02070309020205020404" pitchFamily="49" charset="0"/>
              </a:rPr>
              <a:t>. . .</a:t>
            </a:r>
          </a:p>
          <a:p>
            <a:pPr algn="ctr"/>
            <a:endParaRPr lang="en-US" altLang="en-US" sz="2000" b="1" i="1" dirty="0">
              <a:latin typeface="Helvetica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705600" y="2286000"/>
            <a:ext cx="1905000" cy="2438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 i="1">
                <a:latin typeface="Helvetica" panose="020B0604020202020204" pitchFamily="34" charset="0"/>
              </a:rPr>
              <a:t>Machine</a:t>
            </a:r>
          </a:p>
          <a:p>
            <a:pPr algn="ctr"/>
            <a:r>
              <a:rPr lang="en-US" altLang="en-US" sz="2000" b="1" i="1">
                <a:latin typeface="Helvetica" panose="020B0604020202020204" pitchFamily="34" charset="0"/>
              </a:rPr>
              <a:t>Language</a:t>
            </a:r>
          </a:p>
          <a:p>
            <a:pPr algn="ctr"/>
            <a:r>
              <a:rPr lang="en-US" altLang="en-US" sz="2000" b="1" i="1">
                <a:latin typeface="Helvetica" panose="020B0604020202020204" pitchFamily="34" charset="0"/>
              </a:rPr>
              <a:t>Program</a:t>
            </a:r>
          </a:p>
          <a:p>
            <a:pPr algn="ctr"/>
            <a:endParaRPr lang="en-US" altLang="en-US" sz="2000" b="1" i="1">
              <a:latin typeface="Helvetica" panose="020B0604020202020204" pitchFamily="34" charset="0"/>
            </a:endParaRPr>
          </a:p>
          <a:p>
            <a:pPr algn="ctr"/>
            <a:endParaRPr lang="en-US" altLang="en-US" sz="2000" b="1" i="1">
              <a:latin typeface="Helvetica" panose="020B0604020202020204" pitchFamily="34" charset="0"/>
            </a:endParaRPr>
          </a:p>
          <a:p>
            <a:pPr algn="ctr"/>
            <a:r>
              <a:rPr lang="en-US" altLang="en-US" sz="2000" b="1">
                <a:latin typeface="Courier New" panose="02070309020205020404" pitchFamily="49" charset="0"/>
              </a:rPr>
              <a:t>01001001</a:t>
            </a:r>
          </a:p>
          <a:p>
            <a:pPr algn="ctr"/>
            <a:r>
              <a:rPr lang="en-US" altLang="en-US" sz="2000" b="1">
                <a:latin typeface="Courier New" panose="02070309020205020404" pitchFamily="49" charset="0"/>
              </a:rPr>
              <a:t>10010100</a:t>
            </a:r>
            <a:endParaRPr lang="en-US" altLang="en-US" sz="2000" b="1" i="1">
              <a:latin typeface="Helvetica" panose="020B0604020202020204" pitchFamily="34" charset="0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3352800" y="2057400"/>
            <a:ext cx="2667000" cy="1447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 b="1" i="1">
                <a:latin typeface="Times New Roman" panose="02020603050405020304" pitchFamily="18" charset="0"/>
              </a:rPr>
              <a:t>C++ Compiler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V="1">
            <a:off x="2667000" y="2895600"/>
            <a:ext cx="685800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6096000" y="2895600"/>
            <a:ext cx="609600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838200" y="5410200"/>
            <a:ext cx="4267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Created with text editor or development environment</a:t>
            </a:r>
            <a:endParaRPr lang="en-US" altLang="en-US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H="1" flipV="1">
            <a:off x="2590800" y="5029200"/>
            <a:ext cx="381000" cy="381000"/>
          </a:xfrm>
          <a:prstGeom prst="line">
            <a:avLst/>
          </a:prstGeom>
          <a:ln>
            <a:solidFill>
              <a:schemeClr val="tx1"/>
            </a:solidFill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9305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953" y="1525181"/>
            <a:ext cx="8866093" cy="4987331"/>
          </a:xfrm>
        </p:spPr>
        <p:txBody>
          <a:bodyPr/>
          <a:lstStyle/>
          <a:p>
            <a:r>
              <a:rPr lang="en-US" dirty="0"/>
              <a:t>Translate high-level language to machine language</a:t>
            </a:r>
          </a:p>
          <a:p>
            <a:r>
              <a:rPr lang="en-US" dirty="0"/>
              <a:t>Check that the program obeys the rules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Source code</a:t>
            </a:r>
          </a:p>
          <a:p>
            <a:pPr lvl="1"/>
            <a:r>
              <a:rPr lang="en-US" dirty="0"/>
              <a:t>The original program in a high level language</a:t>
            </a:r>
          </a:p>
          <a:p>
            <a:pPr lvl="1"/>
            <a:endParaRPr lang="en-US" dirty="0"/>
          </a:p>
          <a:p>
            <a:r>
              <a:rPr lang="en-US" b="1" dirty="0"/>
              <a:t>Object code</a:t>
            </a:r>
          </a:p>
          <a:p>
            <a:pPr lvl="1"/>
            <a:r>
              <a:rPr lang="en-US" dirty="0"/>
              <a:t>The translated version in machine language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5788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76" y="1280278"/>
            <a:ext cx="8957570" cy="515603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Some programs we use are already compiled</a:t>
            </a:r>
          </a:p>
          <a:p>
            <a:pPr lvl="1" algn="just"/>
            <a:r>
              <a:rPr lang="en-US" dirty="0"/>
              <a:t>Their object code is available for us to use</a:t>
            </a:r>
          </a:p>
          <a:p>
            <a:pPr lvl="1" algn="just"/>
            <a:r>
              <a:rPr lang="en-US" b="1" dirty="0"/>
              <a:t>For example:</a:t>
            </a:r>
            <a:r>
              <a:rPr lang="en-US" dirty="0"/>
              <a:t>  Input and output routines</a:t>
            </a:r>
          </a:p>
          <a:p>
            <a:pPr algn="just"/>
            <a:r>
              <a:rPr lang="en-US" dirty="0"/>
              <a:t>A </a:t>
            </a:r>
            <a:r>
              <a:rPr lang="en-US" b="1" dirty="0"/>
              <a:t>Linker </a:t>
            </a:r>
            <a:r>
              <a:rPr lang="en-US" dirty="0"/>
              <a:t>combines</a:t>
            </a:r>
          </a:p>
          <a:p>
            <a:pPr lvl="1" algn="just"/>
            <a:r>
              <a:rPr lang="en-US" dirty="0"/>
              <a:t>The object code for the programs we write</a:t>
            </a:r>
          </a:p>
          <a:p>
            <a:pPr marL="457200" lvl="1" indent="0" algn="just">
              <a:buNone/>
            </a:pPr>
            <a:r>
              <a:rPr lang="en-US" dirty="0"/>
              <a:t>						</a:t>
            </a:r>
            <a:r>
              <a:rPr lang="en-US" b="1" dirty="0"/>
              <a:t>and</a:t>
            </a:r>
          </a:p>
          <a:p>
            <a:pPr lvl="1" algn="just"/>
            <a:r>
              <a:rPr lang="en-US" dirty="0"/>
              <a:t>The object code for the pre-compiled routines (</a:t>
            </a:r>
            <a:r>
              <a:rPr lang="en-US" b="1" dirty="0"/>
              <a:t>of SDK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                     	</a:t>
            </a:r>
            <a:r>
              <a:rPr lang="en-US" b="1" dirty="0"/>
              <a:t>into</a:t>
            </a:r>
          </a:p>
          <a:p>
            <a:pPr lvl="1" algn="just"/>
            <a:r>
              <a:rPr lang="en-US" dirty="0"/>
              <a:t>The machine language program the CPU can run</a:t>
            </a:r>
          </a:p>
          <a:p>
            <a:pPr algn="just"/>
            <a:r>
              <a:rPr lang="en-US" b="1" dirty="0"/>
              <a:t>Loader:</a:t>
            </a:r>
            <a:endParaRPr lang="en-US" dirty="0"/>
          </a:p>
          <a:p>
            <a:pPr lvl="1" algn="just"/>
            <a:r>
              <a:rPr lang="en-US" dirty="0"/>
              <a:t>Loads executable program into main memory</a:t>
            </a:r>
          </a:p>
          <a:p>
            <a:pPr algn="just"/>
            <a:r>
              <a:rPr lang="en-US" dirty="0"/>
              <a:t>The last step is to execute the program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2725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a C++ Program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05" y="1261297"/>
            <a:ext cx="8746963" cy="481407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46386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97144" y="1288853"/>
            <a:ext cx="4126722" cy="4915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Phases of C++ Programs: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Edit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Compile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Link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Load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Execute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468" y="76874"/>
            <a:ext cx="8310301" cy="815755"/>
          </a:xfrm>
        </p:spPr>
        <p:txBody>
          <a:bodyPr/>
          <a:lstStyle/>
          <a:p>
            <a:r>
              <a:rPr lang="en-US" dirty="0"/>
              <a:t>Basics of a Typical C++ Environment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3844877" y="669725"/>
            <a:ext cx="1612651" cy="555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3844876" y="1443114"/>
            <a:ext cx="1612651" cy="555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Preprocessor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3872089" y="2150184"/>
            <a:ext cx="1612651" cy="555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3888419" y="2835978"/>
            <a:ext cx="1612651" cy="555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Linker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3910187" y="5486652"/>
            <a:ext cx="1612651" cy="555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164" name="Can 163"/>
          <p:cNvSpPr/>
          <p:nvPr/>
        </p:nvSpPr>
        <p:spPr>
          <a:xfrm>
            <a:off x="4046411" y="4413725"/>
            <a:ext cx="1391233" cy="50873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</a:t>
            </a:r>
          </a:p>
        </p:txBody>
      </p:sp>
      <p:sp>
        <p:nvSpPr>
          <p:cNvPr id="165" name="Can 164"/>
          <p:cNvSpPr/>
          <p:nvPr/>
        </p:nvSpPr>
        <p:spPr>
          <a:xfrm>
            <a:off x="6079673" y="688689"/>
            <a:ext cx="1070585" cy="50873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</a:t>
            </a:r>
          </a:p>
        </p:txBody>
      </p:sp>
      <p:sp>
        <p:nvSpPr>
          <p:cNvPr id="166" name="Can 165"/>
          <p:cNvSpPr/>
          <p:nvPr/>
        </p:nvSpPr>
        <p:spPr>
          <a:xfrm>
            <a:off x="6079673" y="1460983"/>
            <a:ext cx="1070585" cy="50873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</a:t>
            </a:r>
          </a:p>
        </p:txBody>
      </p:sp>
      <p:sp>
        <p:nvSpPr>
          <p:cNvPr id="167" name="Can 166"/>
          <p:cNvSpPr/>
          <p:nvPr/>
        </p:nvSpPr>
        <p:spPr>
          <a:xfrm>
            <a:off x="6079673" y="2176554"/>
            <a:ext cx="1070585" cy="50873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</a:t>
            </a:r>
          </a:p>
        </p:txBody>
      </p:sp>
      <p:sp>
        <p:nvSpPr>
          <p:cNvPr id="168" name="Can 167"/>
          <p:cNvSpPr/>
          <p:nvPr/>
        </p:nvSpPr>
        <p:spPr>
          <a:xfrm>
            <a:off x="6079672" y="2859195"/>
            <a:ext cx="1070585" cy="50873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</a:t>
            </a:r>
          </a:p>
        </p:txBody>
      </p:sp>
      <p:cxnSp>
        <p:nvCxnSpPr>
          <p:cNvPr id="170" name="Straight Arrow Connector 169"/>
          <p:cNvCxnSpPr>
            <a:cxnSpLocks/>
            <a:stCxn id="158" idx="3"/>
            <a:endCxn id="165" idx="2"/>
          </p:cNvCxnSpPr>
          <p:nvPr/>
        </p:nvCxnSpPr>
        <p:spPr>
          <a:xfrm flipV="1">
            <a:off x="5457528" y="943058"/>
            <a:ext cx="622145" cy="42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cxnSpLocks/>
            <a:stCxn id="159" idx="3"/>
            <a:endCxn id="166" idx="2"/>
          </p:cNvCxnSpPr>
          <p:nvPr/>
        </p:nvCxnSpPr>
        <p:spPr>
          <a:xfrm flipV="1">
            <a:off x="5457527" y="1715352"/>
            <a:ext cx="622146" cy="53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cxnSpLocks/>
            <a:stCxn id="160" idx="3"/>
            <a:endCxn id="167" idx="2"/>
          </p:cNvCxnSpPr>
          <p:nvPr/>
        </p:nvCxnSpPr>
        <p:spPr>
          <a:xfrm>
            <a:off x="5484740" y="2427770"/>
            <a:ext cx="594933" cy="31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cxnSpLocks/>
            <a:stCxn id="161" idx="3"/>
            <a:endCxn id="168" idx="2"/>
          </p:cNvCxnSpPr>
          <p:nvPr/>
        </p:nvCxnSpPr>
        <p:spPr>
          <a:xfrm>
            <a:off x="5501070" y="3113564"/>
            <a:ext cx="5786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Left Brace 183"/>
          <p:cNvSpPr/>
          <p:nvPr/>
        </p:nvSpPr>
        <p:spPr>
          <a:xfrm flipH="1">
            <a:off x="7144145" y="669725"/>
            <a:ext cx="295571" cy="5551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7439716" y="688689"/>
            <a:ext cx="15889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Program is created in the editor and stored on disk</a:t>
            </a:r>
          </a:p>
        </p:txBody>
      </p:sp>
      <p:sp>
        <p:nvSpPr>
          <p:cNvPr id="186" name="Left Brace 185"/>
          <p:cNvSpPr/>
          <p:nvPr/>
        </p:nvSpPr>
        <p:spPr>
          <a:xfrm flipH="1">
            <a:off x="7182242" y="1442612"/>
            <a:ext cx="295571" cy="5551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/>
          <p:cNvSpPr txBox="1"/>
          <p:nvPr/>
        </p:nvSpPr>
        <p:spPr>
          <a:xfrm>
            <a:off x="7477813" y="1461576"/>
            <a:ext cx="15889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Preprocessor program processes the code</a:t>
            </a:r>
          </a:p>
        </p:txBody>
      </p:sp>
      <p:sp>
        <p:nvSpPr>
          <p:cNvPr id="188" name="Left Brace 187"/>
          <p:cNvSpPr/>
          <p:nvPr/>
        </p:nvSpPr>
        <p:spPr>
          <a:xfrm flipH="1">
            <a:off x="7171357" y="2133858"/>
            <a:ext cx="295571" cy="5551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/>
          <p:cNvSpPr txBox="1"/>
          <p:nvPr/>
        </p:nvSpPr>
        <p:spPr>
          <a:xfrm>
            <a:off x="7466928" y="2152822"/>
            <a:ext cx="16866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Compiler creates object code and stores it on disk.</a:t>
            </a:r>
          </a:p>
          <a:p>
            <a:endParaRPr lang="en-US" sz="1100" dirty="0"/>
          </a:p>
        </p:txBody>
      </p:sp>
      <p:sp>
        <p:nvSpPr>
          <p:cNvPr id="190" name="Left Brace 189"/>
          <p:cNvSpPr/>
          <p:nvPr/>
        </p:nvSpPr>
        <p:spPr>
          <a:xfrm flipH="1">
            <a:off x="7160470" y="2841433"/>
            <a:ext cx="295571" cy="5551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/>
          <p:cNvSpPr txBox="1"/>
          <p:nvPr/>
        </p:nvSpPr>
        <p:spPr>
          <a:xfrm>
            <a:off x="7456041" y="2860397"/>
            <a:ext cx="1686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Linker links the object</a:t>
            </a:r>
          </a:p>
          <a:p>
            <a:r>
              <a:rPr lang="en-US" sz="1100" dirty="0"/>
              <a:t>code with the libraries, creates a.exe and stores it on disk</a:t>
            </a:r>
          </a:p>
          <a:p>
            <a:endParaRPr lang="en-US" sz="1100" dirty="0"/>
          </a:p>
        </p:txBody>
      </p:sp>
      <p:graphicFrame>
        <p:nvGraphicFramePr>
          <p:cNvPr id="193" name="Table 1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609725"/>
              </p:ext>
            </p:extLst>
          </p:nvPr>
        </p:nvGraphicFramePr>
        <p:xfrm>
          <a:off x="6128860" y="3686155"/>
          <a:ext cx="813113" cy="1468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226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26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26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261"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.</a:t>
                      </a:r>
                    </a:p>
                    <a:p>
                      <a:pPr algn="r"/>
                      <a:r>
                        <a:rPr lang="en-US" sz="800" dirty="0"/>
                        <a:t>.</a:t>
                      </a:r>
                    </a:p>
                    <a:p>
                      <a:pPr algn="r"/>
                      <a:r>
                        <a:rPr lang="en-US" sz="800" dirty="0"/>
                        <a:t>.</a:t>
                      </a:r>
                    </a:p>
                    <a:p>
                      <a:pPr algn="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26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4" name="Rectangle 193"/>
          <p:cNvSpPr/>
          <p:nvPr/>
        </p:nvSpPr>
        <p:spPr>
          <a:xfrm>
            <a:off x="3888419" y="3527226"/>
            <a:ext cx="1612651" cy="555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Loader</a:t>
            </a:r>
          </a:p>
        </p:txBody>
      </p:sp>
      <p:cxnSp>
        <p:nvCxnSpPr>
          <p:cNvPr id="196" name="Straight Arrow Connector 195"/>
          <p:cNvCxnSpPr>
            <a:cxnSpLocks/>
            <a:endCxn id="194" idx="2"/>
          </p:cNvCxnSpPr>
          <p:nvPr/>
        </p:nvCxnSpPr>
        <p:spPr>
          <a:xfrm flipH="1" flipV="1">
            <a:off x="4694745" y="4082398"/>
            <a:ext cx="184874" cy="288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cxnSpLocks/>
            <a:stCxn id="194" idx="3"/>
          </p:cNvCxnSpPr>
          <p:nvPr/>
        </p:nvCxnSpPr>
        <p:spPr>
          <a:xfrm>
            <a:off x="5501070" y="3804812"/>
            <a:ext cx="627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5796641" y="3461910"/>
            <a:ext cx="13856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Primary memory</a:t>
            </a:r>
          </a:p>
        </p:txBody>
      </p:sp>
      <p:sp>
        <p:nvSpPr>
          <p:cNvPr id="200" name="Left Brace 199"/>
          <p:cNvSpPr/>
          <p:nvPr/>
        </p:nvSpPr>
        <p:spPr>
          <a:xfrm flipH="1">
            <a:off x="7088458" y="3716277"/>
            <a:ext cx="293270" cy="14380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TextBox 200"/>
          <p:cNvSpPr txBox="1"/>
          <p:nvPr/>
        </p:nvSpPr>
        <p:spPr>
          <a:xfrm>
            <a:off x="7392615" y="4167230"/>
            <a:ext cx="16866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Loader puts program</a:t>
            </a:r>
          </a:p>
          <a:p>
            <a:r>
              <a:rPr lang="en-US" sz="1100" dirty="0"/>
              <a:t>in memory</a:t>
            </a:r>
          </a:p>
        </p:txBody>
      </p:sp>
      <p:graphicFrame>
        <p:nvGraphicFramePr>
          <p:cNvPr id="202" name="Table 2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812261"/>
              </p:ext>
            </p:extLst>
          </p:nvPr>
        </p:nvGraphicFramePr>
        <p:xfrm>
          <a:off x="6166959" y="5373445"/>
          <a:ext cx="813113" cy="13462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2261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261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261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261">
                <a:tc>
                  <a:txBody>
                    <a:bodyPr/>
                    <a:lstStyle/>
                    <a:p>
                      <a:pPr algn="r"/>
                      <a:r>
                        <a:rPr lang="en-US" sz="600" dirty="0"/>
                        <a:t>.</a:t>
                      </a:r>
                    </a:p>
                    <a:p>
                      <a:pPr algn="r"/>
                      <a:r>
                        <a:rPr lang="en-US" sz="600" dirty="0"/>
                        <a:t>.</a:t>
                      </a:r>
                    </a:p>
                    <a:p>
                      <a:pPr algn="r"/>
                      <a:r>
                        <a:rPr lang="en-US" sz="600" dirty="0"/>
                        <a:t>.</a:t>
                      </a:r>
                    </a:p>
                    <a:p>
                      <a:pPr algn="r"/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261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3" name="TextBox 202"/>
          <p:cNvSpPr txBox="1"/>
          <p:nvPr/>
        </p:nvSpPr>
        <p:spPr>
          <a:xfrm>
            <a:off x="5883727" y="5149201"/>
            <a:ext cx="13856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Primary memory</a:t>
            </a:r>
          </a:p>
        </p:txBody>
      </p:sp>
      <p:cxnSp>
        <p:nvCxnSpPr>
          <p:cNvPr id="204" name="Straight Arrow Connector 203"/>
          <p:cNvCxnSpPr>
            <a:cxnSpLocks/>
            <a:stCxn id="162" idx="3"/>
          </p:cNvCxnSpPr>
          <p:nvPr/>
        </p:nvCxnSpPr>
        <p:spPr>
          <a:xfrm>
            <a:off x="5522838" y="5764238"/>
            <a:ext cx="5786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Left Brace 206"/>
          <p:cNvSpPr/>
          <p:nvPr/>
        </p:nvSpPr>
        <p:spPr>
          <a:xfrm flipH="1">
            <a:off x="7110230" y="5305592"/>
            <a:ext cx="293270" cy="14380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/>
          <p:cNvSpPr txBox="1"/>
          <p:nvPr/>
        </p:nvSpPr>
        <p:spPr>
          <a:xfrm>
            <a:off x="7381729" y="5348326"/>
            <a:ext cx="1686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CPU takes each</a:t>
            </a:r>
          </a:p>
          <a:p>
            <a:r>
              <a:rPr lang="en-US" sz="1100" dirty="0"/>
              <a:t>instruction and</a:t>
            </a:r>
          </a:p>
          <a:p>
            <a:r>
              <a:rPr lang="en-US" sz="1100" dirty="0"/>
              <a:t>executes it, possibly</a:t>
            </a:r>
          </a:p>
          <a:p>
            <a:r>
              <a:rPr lang="en-US" sz="1100" dirty="0"/>
              <a:t>storing new data</a:t>
            </a:r>
          </a:p>
          <a:p>
            <a:r>
              <a:rPr lang="en-US" sz="1100" dirty="0"/>
              <a:t>values as the program executes.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923B-769F-4373-B3D8-C2DA6094E9C2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63819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114" y="142188"/>
            <a:ext cx="6036700" cy="6545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5442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C and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11" y="1244767"/>
            <a:ext cx="9135089" cy="553777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1" dirty="0"/>
              <a:t>History of C</a:t>
            </a:r>
          </a:p>
          <a:p>
            <a:pPr lvl="1" algn="just"/>
            <a:r>
              <a:rPr lang="en-US" dirty="0"/>
              <a:t>Evolved from two other programming languages</a:t>
            </a:r>
          </a:p>
          <a:p>
            <a:pPr lvl="1" algn="just"/>
            <a:r>
              <a:rPr lang="en-US" dirty="0"/>
              <a:t>BCPL and B: “</a:t>
            </a:r>
            <a:r>
              <a:rPr lang="en-US" dirty="0" err="1"/>
              <a:t>Typeless</a:t>
            </a:r>
            <a:r>
              <a:rPr lang="en-US" dirty="0"/>
              <a:t>” languages</a:t>
            </a:r>
          </a:p>
          <a:p>
            <a:pPr lvl="1" algn="just"/>
            <a:r>
              <a:rPr lang="en-US" b="1" dirty="0"/>
              <a:t>Dennis Ritchie (Bell Lab):</a:t>
            </a:r>
            <a:r>
              <a:rPr lang="en-US" dirty="0"/>
              <a:t> Added typing, other features</a:t>
            </a:r>
          </a:p>
          <a:p>
            <a:pPr algn="just"/>
            <a:r>
              <a:rPr lang="en-US" dirty="0"/>
              <a:t>C is a programming language developed in the 1970's alongside the UNIX operating system</a:t>
            </a:r>
          </a:p>
          <a:p>
            <a:pPr algn="just"/>
            <a:r>
              <a:rPr lang="en-US" dirty="0"/>
              <a:t>C provides a comprehensive set of features for handling a wide variety of applications, such as systems development and scientific computation</a:t>
            </a:r>
          </a:p>
          <a:p>
            <a:pPr lvl="1" algn="just"/>
            <a:r>
              <a:rPr lang="en-US" dirty="0"/>
              <a:t>1989: ANSI standard/ ANSI/ISO 9899: 1990</a:t>
            </a:r>
          </a:p>
          <a:p>
            <a:pPr algn="just"/>
            <a:r>
              <a:rPr lang="en-US" b="1" dirty="0"/>
              <a:t>History of C++ </a:t>
            </a:r>
          </a:p>
          <a:p>
            <a:pPr lvl="1" algn="just"/>
            <a:r>
              <a:rPr lang="en-US" dirty="0"/>
              <a:t>Early 1980s: </a:t>
            </a:r>
            <a:r>
              <a:rPr lang="en-US" b="1" dirty="0"/>
              <a:t>Bjarne </a:t>
            </a:r>
            <a:r>
              <a:rPr lang="en-US" b="1" dirty="0" err="1"/>
              <a:t>Stroustrup</a:t>
            </a:r>
            <a:r>
              <a:rPr lang="en-US" b="1" dirty="0"/>
              <a:t> </a:t>
            </a:r>
            <a:r>
              <a:rPr lang="en-US" dirty="0"/>
              <a:t>(Bell Lab)</a:t>
            </a:r>
          </a:p>
          <a:p>
            <a:pPr lvl="1" algn="just"/>
            <a:r>
              <a:rPr lang="en-US" dirty="0"/>
              <a:t>Provides capabilities for object-oriented programming</a:t>
            </a:r>
          </a:p>
          <a:p>
            <a:pPr lvl="2" algn="just"/>
            <a:r>
              <a:rPr lang="en-US" b="1" dirty="0"/>
              <a:t>Objects:</a:t>
            </a:r>
            <a:r>
              <a:rPr lang="en-US" dirty="0"/>
              <a:t> reusable software components </a:t>
            </a:r>
          </a:p>
          <a:p>
            <a:pPr lvl="2" algn="just"/>
            <a:r>
              <a:rPr lang="en-US" dirty="0"/>
              <a:t>Object-oriented programs</a:t>
            </a:r>
          </a:p>
          <a:p>
            <a:pPr algn="just"/>
            <a:r>
              <a:rPr lang="en-US" b="1" dirty="0"/>
              <a:t>Building block </a:t>
            </a:r>
            <a:r>
              <a:rPr lang="en-US" dirty="0"/>
              <a:t>approach” to creating programs</a:t>
            </a:r>
          </a:p>
          <a:p>
            <a:pPr lvl="1" algn="just"/>
            <a:r>
              <a:rPr lang="en-US" dirty="0"/>
              <a:t>C++ programs are built from pieces called classes and functions</a:t>
            </a:r>
          </a:p>
          <a:p>
            <a:pPr lvl="1" algn="just"/>
            <a:r>
              <a:rPr lang="en-US" b="1" dirty="0"/>
              <a:t>C++ standard library:</a:t>
            </a:r>
            <a:r>
              <a:rPr lang="en-US" dirty="0"/>
              <a:t> Rich collections of existing classes and functions</a:t>
            </a:r>
          </a:p>
          <a:p>
            <a:pPr algn="just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25558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Structured/OO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11" y="1335366"/>
            <a:ext cx="9025858" cy="5380446"/>
          </a:xfrm>
        </p:spPr>
        <p:txBody>
          <a:bodyPr/>
          <a:lstStyle/>
          <a:p>
            <a:pPr algn="just"/>
            <a:r>
              <a:rPr lang="en-US" b="1" dirty="0"/>
              <a:t>Structured programming (1960s)</a:t>
            </a:r>
          </a:p>
          <a:p>
            <a:pPr lvl="1" algn="just"/>
            <a:r>
              <a:rPr lang="en-US" dirty="0"/>
              <a:t>Disciplined approach to writing programs</a:t>
            </a:r>
          </a:p>
          <a:p>
            <a:pPr lvl="1" algn="just"/>
            <a:r>
              <a:rPr lang="en-US" dirty="0"/>
              <a:t>Clear, easy to test and debug, and easy to modify</a:t>
            </a:r>
          </a:p>
          <a:p>
            <a:pPr lvl="1" algn="just"/>
            <a:r>
              <a:rPr lang="en-US" dirty="0"/>
              <a:t>e.g.  Pascal: 1971: Niklaus Wirth</a:t>
            </a:r>
          </a:p>
          <a:p>
            <a:pPr lvl="1" algn="just"/>
            <a:endParaRPr lang="en-US" dirty="0"/>
          </a:p>
          <a:p>
            <a:pPr algn="just"/>
            <a:r>
              <a:rPr lang="en-US" b="1" dirty="0"/>
              <a:t>OOP </a:t>
            </a:r>
          </a:p>
          <a:p>
            <a:pPr lvl="1" algn="just"/>
            <a:r>
              <a:rPr lang="en-US" dirty="0"/>
              <a:t>“Software reuse”</a:t>
            </a:r>
          </a:p>
          <a:p>
            <a:pPr lvl="1" algn="just"/>
            <a:r>
              <a:rPr lang="en-US" dirty="0"/>
              <a:t>“Modularity” </a:t>
            </a:r>
          </a:p>
          <a:p>
            <a:pPr lvl="1" algn="just"/>
            <a:r>
              <a:rPr lang="en-US" dirty="0"/>
              <a:t>“Extensible”</a:t>
            </a:r>
          </a:p>
          <a:p>
            <a:pPr lvl="1" algn="just"/>
            <a:r>
              <a:rPr lang="en-US" dirty="0"/>
              <a:t>More understandable, better organized and easier to maintain than procedural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63109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a Typical C++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10" y="1525181"/>
            <a:ext cx="9135089" cy="4987331"/>
          </a:xfrm>
        </p:spPr>
        <p:txBody>
          <a:bodyPr/>
          <a:lstStyle/>
          <a:p>
            <a:r>
              <a:rPr lang="en-US" b="1" dirty="0"/>
              <a:t>C++ systems</a:t>
            </a:r>
          </a:p>
          <a:p>
            <a:pPr lvl="1"/>
            <a:r>
              <a:rPr lang="en-US" dirty="0"/>
              <a:t>Program-development environment</a:t>
            </a:r>
          </a:p>
          <a:p>
            <a:pPr lvl="2"/>
            <a:r>
              <a:rPr lang="en-US" dirty="0"/>
              <a:t>Integrated Development Environment (IDE)</a:t>
            </a:r>
          </a:p>
          <a:p>
            <a:pPr lvl="1"/>
            <a:r>
              <a:rPr lang="en-US" dirty="0"/>
              <a:t>Language</a:t>
            </a:r>
          </a:p>
          <a:p>
            <a:pPr lvl="1"/>
            <a:r>
              <a:rPr lang="en-US" dirty="0"/>
              <a:t>C++ Standard Library</a:t>
            </a:r>
          </a:p>
          <a:p>
            <a:pPr lvl="1"/>
            <a:endParaRPr lang="en-US" dirty="0"/>
          </a:p>
          <a:p>
            <a:r>
              <a:rPr lang="en-US" b="1" dirty="0"/>
              <a:t>C++ program names extensions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cpp</a:t>
            </a:r>
            <a:r>
              <a:rPr lang="en-US" dirty="0"/>
              <a:t> (C Plus Plus)</a:t>
            </a:r>
          </a:p>
          <a:p>
            <a:pPr lvl="1"/>
            <a:r>
              <a:rPr lang="en-US" dirty="0"/>
              <a:t>.c (C)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56203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C++ Standard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12" y="1280277"/>
            <a:ext cx="9025858" cy="498733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C/C++ programs consist of pieces/modules called functions</a:t>
            </a:r>
          </a:p>
          <a:p>
            <a:pPr algn="just"/>
            <a:r>
              <a:rPr lang="en-US" dirty="0"/>
              <a:t>A programmer can create his own functions</a:t>
            </a:r>
          </a:p>
          <a:p>
            <a:pPr lvl="1" algn="just"/>
            <a:r>
              <a:rPr lang="en-US" b="1" dirty="0"/>
              <a:t>Advantage: </a:t>
            </a:r>
            <a:r>
              <a:rPr lang="en-US" dirty="0"/>
              <a:t>the programmer knows exactly how it works</a:t>
            </a:r>
          </a:p>
          <a:p>
            <a:pPr lvl="1" algn="just"/>
            <a:r>
              <a:rPr lang="en-US" b="1" dirty="0"/>
              <a:t>Disadvantage: </a:t>
            </a:r>
            <a:r>
              <a:rPr lang="en-US" dirty="0"/>
              <a:t>time consuming</a:t>
            </a:r>
          </a:p>
          <a:p>
            <a:pPr lvl="1" algn="just"/>
            <a:endParaRPr lang="en-US" dirty="0"/>
          </a:p>
          <a:p>
            <a:pPr algn="just"/>
            <a:r>
              <a:rPr lang="en-US" dirty="0"/>
              <a:t>Programmers will often use the C/C++ library functions</a:t>
            </a:r>
          </a:p>
          <a:p>
            <a:pPr lvl="1" algn="just"/>
            <a:r>
              <a:rPr lang="en-US" dirty="0"/>
              <a:t>Use these as building blocks</a:t>
            </a:r>
          </a:p>
          <a:p>
            <a:pPr lvl="1" algn="just"/>
            <a:endParaRPr lang="en-US" dirty="0"/>
          </a:p>
          <a:p>
            <a:pPr algn="just"/>
            <a:r>
              <a:rPr lang="en-US" dirty="0"/>
              <a:t>Avoid re-inventing the wheel</a:t>
            </a:r>
          </a:p>
          <a:p>
            <a:pPr lvl="1" algn="just"/>
            <a:r>
              <a:rPr lang="en-US" dirty="0"/>
              <a:t>If a pre-made function exists, generally best to use it rather than write your own</a:t>
            </a:r>
          </a:p>
          <a:p>
            <a:pPr lvl="1" algn="just"/>
            <a:r>
              <a:rPr lang="en-US" dirty="0"/>
              <a:t>Library functions carefully written, efficient, and portable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76290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Components of C++ Program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59533-E7C0-4494-9DC9-3F44FD5B2288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4979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11" y="1271400"/>
            <a:ext cx="9025858" cy="544441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C++ is a </a:t>
            </a:r>
            <a:r>
              <a:rPr lang="en-US" b="1" dirty="0"/>
              <a:t>free-format language</a:t>
            </a:r>
            <a:r>
              <a:rPr lang="en-US" dirty="0"/>
              <a:t>, which means that: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Extra blanks (spaces) or tabs before or after identifiers/operators are ignored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Blank lines are ignored by the compiler just like comments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Code can be indented in any way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There can be more than one statement on a single line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single statement can continue over several lines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75531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Style (cont.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12" y="1280277"/>
            <a:ext cx="9025858" cy="498733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In order to improve the readability of your program,  use the following conventions:</a:t>
            </a:r>
          </a:p>
          <a:p>
            <a:pPr algn="just"/>
            <a:r>
              <a:rPr lang="en-US" dirty="0"/>
              <a:t>Start the program with a </a:t>
            </a:r>
            <a:r>
              <a:rPr lang="en-US" b="1" dirty="0"/>
              <a:t>header </a:t>
            </a:r>
            <a:r>
              <a:rPr lang="en-US" dirty="0"/>
              <a:t>that tells what the program does</a:t>
            </a:r>
          </a:p>
          <a:p>
            <a:pPr algn="just"/>
            <a:r>
              <a:rPr lang="en-US" dirty="0"/>
              <a:t>Use </a:t>
            </a:r>
            <a:r>
              <a:rPr lang="en-US" b="1" dirty="0"/>
              <a:t>meaningful variable names and Camel notation</a:t>
            </a:r>
          </a:p>
          <a:p>
            <a:pPr algn="just"/>
            <a:r>
              <a:rPr lang="en-US" b="1" dirty="0"/>
              <a:t>Document </a:t>
            </a:r>
            <a:r>
              <a:rPr lang="en-US" dirty="0"/>
              <a:t>each variable declaration with a comment telling what the variable is used for</a:t>
            </a:r>
          </a:p>
          <a:p>
            <a:pPr algn="just"/>
            <a:r>
              <a:rPr lang="en-US" dirty="0"/>
              <a:t>Place each </a:t>
            </a:r>
            <a:r>
              <a:rPr lang="en-US" b="1" dirty="0"/>
              <a:t>executable statement </a:t>
            </a:r>
            <a:r>
              <a:rPr lang="en-US" dirty="0"/>
              <a:t>on a </a:t>
            </a:r>
            <a:r>
              <a:rPr lang="en-US" b="1" dirty="0"/>
              <a:t>single line</a:t>
            </a:r>
            <a:endParaRPr lang="en-US" dirty="0"/>
          </a:p>
          <a:p>
            <a:pPr algn="just"/>
            <a:r>
              <a:rPr lang="en-US" dirty="0"/>
              <a:t>A segment of code is a sequence of executable statements that belong together</a:t>
            </a:r>
          </a:p>
          <a:p>
            <a:pPr lvl="1" algn="just"/>
            <a:r>
              <a:rPr lang="en-US" dirty="0"/>
              <a:t>Use blank lines to separate different segments of code</a:t>
            </a:r>
          </a:p>
          <a:p>
            <a:pPr lvl="1" algn="just"/>
            <a:r>
              <a:rPr lang="en-US" dirty="0"/>
              <a:t>Document each segment of code with a comment telling what the segment does.</a:t>
            </a:r>
          </a:p>
          <a:p>
            <a:pPr algn="just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31023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Keywords appear in </a:t>
            </a:r>
            <a:r>
              <a:rPr lang="en-US" b="1" dirty="0">
                <a:solidFill>
                  <a:srgbClr val="00B0F0"/>
                </a:solidFill>
              </a:rPr>
              <a:t>blue </a:t>
            </a:r>
            <a:r>
              <a:rPr lang="en-US" dirty="0"/>
              <a:t>in Visual C++</a:t>
            </a:r>
          </a:p>
          <a:p>
            <a:pPr algn="just"/>
            <a:r>
              <a:rPr lang="en-US" dirty="0"/>
              <a:t>Each keyword has a predefined purpose in the language</a:t>
            </a:r>
          </a:p>
          <a:p>
            <a:pPr algn="just"/>
            <a:r>
              <a:rPr lang="en-US" dirty="0"/>
              <a:t>Do not use keywords as variable and constant names!!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shall cover most of the following keywords in this class: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rgbClr val="00B0F0"/>
                </a:solidFill>
              </a:rPr>
              <a:t>bool, break, case, char, </a:t>
            </a:r>
            <a:r>
              <a:rPr lang="en-US" dirty="0" err="1">
                <a:solidFill>
                  <a:srgbClr val="00B0F0"/>
                </a:solidFill>
              </a:rPr>
              <a:t>const</a:t>
            </a:r>
            <a:r>
              <a:rPr lang="en-US" dirty="0">
                <a:solidFill>
                  <a:srgbClr val="00B0F0"/>
                </a:solidFill>
              </a:rPr>
              <a:t>, continue, do, default, double, else, extern, false, float, for, if, 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, long, namespace, return, short, static, </a:t>
            </a:r>
            <a:r>
              <a:rPr lang="en-US" dirty="0" err="1">
                <a:solidFill>
                  <a:srgbClr val="00B0F0"/>
                </a:solidFill>
              </a:rPr>
              <a:t>struct</a:t>
            </a:r>
            <a:r>
              <a:rPr lang="en-US" dirty="0">
                <a:solidFill>
                  <a:srgbClr val="00B0F0"/>
                </a:solidFill>
              </a:rPr>
              <a:t>, switch, </a:t>
            </a:r>
            <a:r>
              <a:rPr lang="en-US" dirty="0" err="1">
                <a:solidFill>
                  <a:srgbClr val="00B0F0"/>
                </a:solidFill>
              </a:rPr>
              <a:t>typedef</a:t>
            </a:r>
            <a:r>
              <a:rPr lang="en-US" dirty="0">
                <a:solidFill>
                  <a:srgbClr val="00B0F0"/>
                </a:solidFill>
              </a:rPr>
              <a:t>, true, unsigned, void, while</a:t>
            </a:r>
          </a:p>
          <a:p>
            <a:pPr algn="just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6730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C++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A C++ program is a collection of definitions and declarations:</a:t>
            </a:r>
          </a:p>
          <a:p>
            <a:pPr algn="just"/>
            <a:r>
              <a:rPr lang="en-US" dirty="0"/>
              <a:t>data type definitions</a:t>
            </a:r>
          </a:p>
          <a:p>
            <a:pPr algn="just"/>
            <a:r>
              <a:rPr lang="en-US" dirty="0"/>
              <a:t>global data declarations</a:t>
            </a:r>
          </a:p>
          <a:p>
            <a:pPr algn="just"/>
            <a:r>
              <a:rPr lang="en-US" dirty="0"/>
              <a:t>function definitions (subroutines)</a:t>
            </a:r>
          </a:p>
          <a:p>
            <a:pPr algn="just"/>
            <a:r>
              <a:rPr lang="en-US" dirty="0"/>
              <a:t>class definitions</a:t>
            </a:r>
          </a:p>
          <a:p>
            <a:pPr algn="just"/>
            <a:r>
              <a:rPr lang="en-US" dirty="0"/>
              <a:t>a special function called</a:t>
            </a:r>
          </a:p>
          <a:p>
            <a:pPr lvl="1" algn="just"/>
            <a:r>
              <a:rPr lang="en-US" b="1" dirty="0"/>
              <a:t>main() </a:t>
            </a:r>
            <a:r>
              <a:rPr lang="en-US" dirty="0"/>
              <a:t>(where the action starts)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7318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form of a C++ program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b="1" dirty="0">
                <a:solidFill>
                  <a:srgbClr val="339966"/>
                </a:solidFill>
                <a:latin typeface="Courier New" panose="02070309020205020404" pitchFamily="49" charset="0"/>
              </a:rPr>
              <a:t>// Program description</a:t>
            </a:r>
          </a:p>
          <a:p>
            <a:pPr>
              <a:buNone/>
            </a:pPr>
            <a:r>
              <a:rPr lang="en-US" altLang="en-US" b="1" dirty="0">
                <a:solidFill>
                  <a:srgbClr val="A2C1FE"/>
                </a:solidFill>
                <a:latin typeface="Courier New" panose="02070309020205020404" pitchFamily="49" charset="0"/>
              </a:rPr>
              <a:t>#include</a:t>
            </a:r>
            <a:r>
              <a:rPr lang="en-US" altLang="en-US" b="1" dirty="0">
                <a:latin typeface="Courier New" panose="02070309020205020404" pitchFamily="49" charset="0"/>
              </a:rPr>
              <a:t> directives</a:t>
            </a:r>
          </a:p>
          <a:p>
            <a:pPr>
              <a:buNone/>
            </a:pPr>
            <a:r>
              <a:rPr lang="en-US" altLang="en-US" b="1" dirty="0" err="1">
                <a:solidFill>
                  <a:srgbClr val="A2C1FE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main()</a:t>
            </a:r>
          </a:p>
          <a:p>
            <a:pPr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{</a:t>
            </a:r>
          </a:p>
          <a:p>
            <a:pPr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constant declarations</a:t>
            </a:r>
          </a:p>
          <a:p>
            <a:pPr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variable declarations</a:t>
            </a:r>
          </a:p>
          <a:p>
            <a:pPr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executable statements</a:t>
            </a:r>
          </a:p>
          <a:p>
            <a:pPr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</a:t>
            </a:r>
            <a:r>
              <a:rPr lang="en-US" altLang="en-US" b="1" dirty="0">
                <a:solidFill>
                  <a:srgbClr val="A2C1FE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b="1" dirty="0">
                <a:latin typeface="Courier New" panose="02070309020205020404" pitchFamily="49" charset="0"/>
              </a:rPr>
              <a:t> 0;</a:t>
            </a:r>
          </a:p>
          <a:p>
            <a:pPr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9225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int</a:t>
            </a:r>
            <a:r>
              <a:rPr lang="en-US" dirty="0"/>
              <a:t> main () …?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288" y="1280277"/>
            <a:ext cx="8910482" cy="4987331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b="1" dirty="0">
                <a:solidFill>
                  <a:srgbClr val="00B0F0"/>
                </a:solidFill>
              </a:rPr>
              <a:t>void </a:t>
            </a:r>
            <a:r>
              <a:rPr lang="en-US" dirty="0"/>
              <a:t>means that the function has no return-value, so you don't need return</a:t>
            </a:r>
          </a:p>
          <a:p>
            <a:pPr algn="just"/>
            <a:r>
              <a:rPr lang="en-US" b="1" dirty="0">
                <a:solidFill>
                  <a:srgbClr val="00B0F0"/>
                </a:solidFill>
              </a:rPr>
              <a:t>int </a:t>
            </a:r>
            <a:r>
              <a:rPr lang="en-US" dirty="0"/>
              <a:t>-- which is also implied for functions with no stated return-type -- means that the function should return an integer, so you must use return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return-value of </a:t>
            </a:r>
            <a:r>
              <a:rPr lang="en-US" b="1" dirty="0"/>
              <a:t>main() </a:t>
            </a:r>
            <a:r>
              <a:rPr lang="en-US" dirty="0"/>
              <a:t>is also the return-value for the program, and it's value is often used to tell the operating-system if the program ran successfully or not. Typically a return-value of </a:t>
            </a:r>
            <a:r>
              <a:rPr lang="en-US" b="1" dirty="0"/>
              <a:t>0 (zero) </a:t>
            </a:r>
            <a:r>
              <a:rPr lang="en-US" dirty="0"/>
              <a:t>tells that the program ran </a:t>
            </a:r>
            <a:r>
              <a:rPr lang="en-US" b="1" dirty="0"/>
              <a:t>without a problem</a:t>
            </a:r>
            <a:r>
              <a:rPr lang="en-US" dirty="0"/>
              <a:t>, while various </a:t>
            </a:r>
            <a:r>
              <a:rPr lang="en-US" b="1" dirty="0"/>
              <a:t>non-zero values </a:t>
            </a:r>
            <a:r>
              <a:rPr lang="en-US" dirty="0"/>
              <a:t>indicates </a:t>
            </a:r>
            <a:r>
              <a:rPr lang="en-US" b="1" dirty="0"/>
              <a:t>different problems </a:t>
            </a:r>
            <a:r>
              <a:rPr lang="en-US" dirty="0"/>
              <a:t>(</a:t>
            </a:r>
            <a:r>
              <a:rPr lang="en-US" b="1" dirty="0"/>
              <a:t>e.g. 1=couldn't read a file, 2=bad arguments, 3=overflow</a:t>
            </a:r>
            <a:r>
              <a:rPr lang="en-US" dirty="0"/>
              <a:t>). Some OSs define which values should be used with what type of errors, others let's the programmer choose what he'd like for his program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You should use a </a:t>
            </a:r>
            <a:r>
              <a:rPr lang="en-US" b="1" dirty="0"/>
              <a:t>main() </a:t>
            </a:r>
            <a:r>
              <a:rPr lang="en-US" dirty="0"/>
              <a:t>of type </a:t>
            </a:r>
            <a:r>
              <a:rPr lang="en-US" b="1" dirty="0" err="1"/>
              <a:t>int</a:t>
            </a:r>
            <a:r>
              <a:rPr lang="en-US" dirty="0"/>
              <a:t>, and return a </a:t>
            </a:r>
            <a:r>
              <a:rPr lang="en-US" b="1" dirty="0"/>
              <a:t>value (zero) </a:t>
            </a:r>
            <a:r>
              <a:rPr lang="en-US" dirty="0"/>
              <a:t>at the </a:t>
            </a:r>
            <a:r>
              <a:rPr lang="en-US" b="1" dirty="0"/>
              <a:t>end of your program</a:t>
            </a:r>
            <a:r>
              <a:rPr lang="en-US" dirty="0"/>
              <a:t>. The revised language-definition for C++ makes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the only legal type for </a:t>
            </a:r>
            <a:r>
              <a:rPr lang="en-US" b="1" dirty="0"/>
              <a:t>main() </a:t>
            </a:r>
            <a:r>
              <a:rPr lang="en-US" dirty="0"/>
              <a:t>(many compilers will at least warn you otherwise)... For C, void as return-type for main() has never really been in use... So use </a:t>
            </a:r>
            <a:r>
              <a:rPr lang="en-US" b="1" dirty="0"/>
              <a:t>"</a:t>
            </a:r>
            <a:r>
              <a:rPr lang="en-US" b="1" dirty="0" err="1"/>
              <a:t>int</a:t>
            </a:r>
            <a:r>
              <a:rPr lang="en-US" b="1" dirty="0"/>
              <a:t> main()"</a:t>
            </a:r>
            <a:r>
              <a:rPr lang="en-US" dirty="0"/>
              <a:t> and </a:t>
            </a:r>
            <a:r>
              <a:rPr lang="en-US" b="1" dirty="0"/>
              <a:t>"return 0"</a:t>
            </a:r>
            <a:r>
              <a:rPr lang="en-US" dirty="0"/>
              <a:t>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56405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280277"/>
            <a:ext cx="8323551" cy="4987331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When you use void main(), you're making a mistake. Please don't do it</a:t>
            </a:r>
          </a:p>
          <a:p>
            <a:pPr algn="just"/>
            <a:r>
              <a:rPr lang="en-US" dirty="0"/>
              <a:t>C programming language: ISO 9899 paragraph 5.1.2.2.1.1 Program startup</a:t>
            </a:r>
          </a:p>
          <a:p>
            <a:pPr algn="just"/>
            <a:r>
              <a:rPr lang="en-US" dirty="0"/>
              <a:t>The function called at program startup is named main. It shall be defined with a return type of </a:t>
            </a:r>
            <a:r>
              <a:rPr lang="en-US" dirty="0" err="1"/>
              <a:t>int</a:t>
            </a:r>
            <a:r>
              <a:rPr lang="en-US" dirty="0"/>
              <a:t> and with no parameters: </a:t>
            </a:r>
            <a:r>
              <a:rPr lang="en-US" dirty="0" err="1"/>
              <a:t>int</a:t>
            </a:r>
            <a:r>
              <a:rPr lang="en-US" dirty="0"/>
              <a:t> main(void) { /* ... */ } or with two parameters </a:t>
            </a:r>
            <a:r>
              <a:rPr lang="en-US" dirty="0" err="1"/>
              <a:t>int</a:t>
            </a:r>
            <a:r>
              <a:rPr lang="en-US" dirty="0"/>
              <a:t> main(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argc</a:t>
            </a:r>
            <a:r>
              <a:rPr lang="en-US" dirty="0"/>
              <a:t>, char *</a:t>
            </a:r>
            <a:r>
              <a:rPr lang="en-US" dirty="0" err="1"/>
              <a:t>argv</a:t>
            </a:r>
            <a:r>
              <a:rPr lang="en-US" dirty="0"/>
              <a:t>[]) { /* ... */ } or equivalent.</a:t>
            </a:r>
          </a:p>
          <a:p>
            <a:pPr algn="just"/>
            <a:r>
              <a:rPr lang="en-US" dirty="0"/>
              <a:t>C++ programming language : ISO 14882 paragraph 3.6.1 Main function</a:t>
            </a:r>
          </a:p>
          <a:p>
            <a:pPr algn="just"/>
            <a:r>
              <a:rPr lang="en-US" dirty="0"/>
              <a:t>A program shall contain a global function called main, which is the designated start of the program [...] This function shall not be overloaded. It shall have a return type of type </a:t>
            </a:r>
            <a:r>
              <a:rPr lang="en-US" dirty="0" err="1"/>
              <a:t>int</a:t>
            </a:r>
            <a:r>
              <a:rPr lang="en-US" dirty="0"/>
              <a:t>, but otherwise its type is implementation-defined. All implementations shall allow both of the following definitions of main: </a:t>
            </a:r>
            <a:r>
              <a:rPr lang="en-US" dirty="0" err="1"/>
              <a:t>int</a:t>
            </a:r>
            <a:r>
              <a:rPr lang="en-US" dirty="0"/>
              <a:t> main() { /* ... */ } and </a:t>
            </a:r>
            <a:r>
              <a:rPr lang="en-US" dirty="0" err="1"/>
              <a:t>int</a:t>
            </a:r>
            <a:r>
              <a:rPr lang="en-US" dirty="0"/>
              <a:t> main(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argc</a:t>
            </a:r>
            <a:r>
              <a:rPr lang="en-US" dirty="0"/>
              <a:t>, char* </a:t>
            </a:r>
            <a:r>
              <a:rPr lang="en-US" dirty="0" err="1"/>
              <a:t>argv</a:t>
            </a:r>
            <a:r>
              <a:rPr lang="en-US" dirty="0"/>
              <a:t>[]) { /* ... */ }</a:t>
            </a:r>
          </a:p>
          <a:p>
            <a:pPr algn="just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25141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statement:  </a:t>
            </a:r>
            <a:r>
              <a:rPr lang="en-US" b="1" dirty="0"/>
              <a:t>#include &lt;</a:t>
            </a:r>
            <a:r>
              <a:rPr lang="en-US" b="1" dirty="0" err="1"/>
              <a:t>myfile.h</a:t>
            </a:r>
            <a:r>
              <a:rPr lang="en-US" b="1" dirty="0"/>
              <a:t>&gt; </a:t>
            </a:r>
            <a:r>
              <a:rPr lang="en-US" dirty="0"/>
              <a:t>inserts the contents of the file </a:t>
            </a:r>
            <a:r>
              <a:rPr lang="en-US" b="1" dirty="0" err="1"/>
              <a:t>myfile.h</a:t>
            </a:r>
            <a:r>
              <a:rPr lang="en-US" b="1" dirty="0"/>
              <a:t> </a:t>
            </a:r>
            <a:r>
              <a:rPr lang="en-US" dirty="0"/>
              <a:t>inside your file before the compiler starts</a:t>
            </a:r>
          </a:p>
          <a:p>
            <a:pPr algn="just"/>
            <a:r>
              <a:rPr lang="en-US" dirty="0"/>
              <a:t>Definitions that allow your program to use the functions and classes that make up the standard C++ library are in these files.</a:t>
            </a:r>
          </a:p>
          <a:p>
            <a:pPr algn="just"/>
            <a:r>
              <a:rPr lang="en-US" dirty="0"/>
              <a:t>You can include your own file(s):</a:t>
            </a:r>
          </a:p>
          <a:p>
            <a:pPr marL="0" indent="0" algn="just">
              <a:buNone/>
            </a:pPr>
            <a:r>
              <a:rPr lang="en-US" dirty="0"/>
              <a:t>		#include "</a:t>
            </a:r>
            <a:r>
              <a:rPr lang="en-US" dirty="0" err="1"/>
              <a:t>myfile.h</a:t>
            </a:r>
            <a:r>
              <a:rPr lang="en-US" dirty="0"/>
              <a:t>"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400695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compiler directives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Compiler directives appear in </a:t>
            </a:r>
            <a:r>
              <a:rPr lang="en-US" b="1" dirty="0">
                <a:solidFill>
                  <a:srgbClr val="00B0F0"/>
                </a:solidFill>
              </a:rPr>
              <a:t>blue </a:t>
            </a:r>
            <a:r>
              <a:rPr lang="en-US" dirty="0"/>
              <a:t>in Visual C++</a:t>
            </a:r>
          </a:p>
          <a:p>
            <a:pPr algn="just"/>
            <a:r>
              <a:rPr lang="en-US" dirty="0"/>
              <a:t>The </a:t>
            </a:r>
            <a:r>
              <a:rPr lang="en-US" b="1" dirty="0">
                <a:solidFill>
                  <a:srgbClr val="00B0F0"/>
                </a:solidFill>
              </a:rPr>
              <a:t>#include </a:t>
            </a:r>
            <a:r>
              <a:rPr lang="en-US" dirty="0"/>
              <a:t>directive tells the compiler to include some already existing C++ code in your program</a:t>
            </a:r>
          </a:p>
          <a:p>
            <a:pPr algn="just"/>
            <a:r>
              <a:rPr lang="en-US" dirty="0"/>
              <a:t>The included file is then linked with the program</a:t>
            </a:r>
          </a:p>
          <a:p>
            <a:pPr algn="just"/>
            <a:r>
              <a:rPr lang="en-US" dirty="0"/>
              <a:t>There are two forms of #include statements:</a:t>
            </a:r>
          </a:p>
          <a:p>
            <a:pPr marL="0" indent="0" algn="just">
              <a:buNone/>
            </a:pPr>
            <a:r>
              <a:rPr lang="en-US" dirty="0"/>
              <a:t>	#include &lt;</a:t>
            </a:r>
            <a:r>
              <a:rPr lang="en-US" dirty="0" err="1"/>
              <a:t>iostream</a:t>
            </a:r>
            <a:r>
              <a:rPr lang="en-US" dirty="0"/>
              <a:t>&gt; //for pre-defined files</a:t>
            </a:r>
          </a:p>
          <a:p>
            <a:pPr marL="0" indent="0" algn="just">
              <a:buNone/>
            </a:pPr>
            <a:r>
              <a:rPr lang="en-US" dirty="0"/>
              <a:t>	#include "</a:t>
            </a:r>
            <a:r>
              <a:rPr lang="en-US" dirty="0" err="1"/>
              <a:t>my_lib.h</a:t>
            </a:r>
            <a:r>
              <a:rPr lang="en-US" dirty="0"/>
              <a:t>"   //for user-defined files </a:t>
            </a:r>
          </a:p>
          <a:p>
            <a:pPr algn="just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37793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Lines that start with the character </a:t>
            </a:r>
            <a:r>
              <a:rPr lang="en-US" b="1" dirty="0"/>
              <a:t>'#' </a:t>
            </a:r>
            <a:r>
              <a:rPr lang="en-US" dirty="0"/>
              <a:t>are special instructions to a preprocessor</a:t>
            </a:r>
          </a:p>
          <a:p>
            <a:pPr algn="just"/>
            <a:r>
              <a:rPr lang="en-US" dirty="0"/>
              <a:t>The preprocessor can replace the line with something else:</a:t>
            </a:r>
          </a:p>
          <a:p>
            <a:pPr lvl="1" algn="just"/>
            <a:r>
              <a:rPr lang="en-US" b="1" dirty="0"/>
              <a:t>include: </a:t>
            </a:r>
            <a:r>
              <a:rPr lang="en-US" dirty="0"/>
              <a:t>replaced with contents of a file</a:t>
            </a:r>
          </a:p>
          <a:p>
            <a:pPr algn="just"/>
            <a:r>
              <a:rPr lang="en-US" dirty="0"/>
              <a:t>Other </a:t>
            </a:r>
            <a:r>
              <a:rPr lang="en-US" i="1" dirty="0"/>
              <a:t>directives</a:t>
            </a:r>
            <a:r>
              <a:rPr lang="en-US" dirty="0"/>
              <a:t> tell the preprocessor to look for patterns in the program and do some fancy processing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0178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of Opportunities…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11219" y="1280277"/>
            <a:ext cx="7795968" cy="4987331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Computers are Universal …</a:t>
            </a:r>
          </a:p>
          <a:p>
            <a:pPr algn="just"/>
            <a:r>
              <a:rPr lang="en-US" dirty="0"/>
              <a:t>Billions of general purpose computers</a:t>
            </a:r>
          </a:p>
          <a:p>
            <a:pPr algn="just"/>
            <a:r>
              <a:rPr lang="en-US" dirty="0"/>
              <a:t>Billions more cell phones, smartphones &amp; handheld devices</a:t>
            </a:r>
          </a:p>
          <a:p>
            <a:pPr algn="just"/>
            <a:r>
              <a:rPr lang="en-US" dirty="0"/>
              <a:t>Number of mobile internet users reached more than 4,156 million by December 31, 2017…</a:t>
            </a:r>
          </a:p>
          <a:p>
            <a:pPr algn="just"/>
            <a:r>
              <a:rPr lang="en-US" dirty="0"/>
              <a:t>Sale of smartphones surpassed PC sales in 2015…</a:t>
            </a:r>
          </a:p>
          <a:p>
            <a:pPr algn="just"/>
            <a:r>
              <a:rPr lang="en-US" dirty="0"/>
              <a:t>By 2020, sale of smartphone applications market is expected to exceed $189 billion – creating abundance of business and other professional opportunities…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51977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Preprocessor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C++ Compilers </a:t>
            </a:r>
            <a:r>
              <a:rPr lang="en-US" b="1" dirty="0"/>
              <a:t>automatically invoke a preprocessor </a:t>
            </a:r>
            <a:r>
              <a:rPr lang="en-US" dirty="0"/>
              <a:t>that takes care of #include statements and some other special directives</a:t>
            </a:r>
          </a:p>
          <a:p>
            <a:pPr algn="just"/>
            <a:r>
              <a:rPr lang="en-US" dirty="0"/>
              <a:t>Definitions that </a:t>
            </a:r>
            <a:r>
              <a:rPr lang="en-US" b="1" dirty="0"/>
              <a:t>allow your program </a:t>
            </a:r>
            <a:r>
              <a:rPr lang="en-US" dirty="0"/>
              <a:t>to use the functions and classes that make up the standard C++ library are in these files</a:t>
            </a:r>
          </a:p>
          <a:p>
            <a:pPr algn="just"/>
            <a:r>
              <a:rPr lang="en-US" dirty="0"/>
              <a:t>You don't need to do anything special to run the preprocessor - it happens automatically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8442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9600" y="4343400"/>
            <a:ext cx="2057400" cy="14478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 i="1">
                <a:latin typeface="Helvetica" panose="020B0604020202020204" pitchFamily="34" charset="0"/>
              </a:rPr>
              <a:t>C++ Program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781800" y="4343400"/>
            <a:ext cx="1905000" cy="13716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 i="1">
                <a:latin typeface="Helvetica" panose="020B0604020202020204" pitchFamily="34" charset="0"/>
              </a:rPr>
              <a:t>Executable</a:t>
            </a:r>
          </a:p>
          <a:p>
            <a:pPr algn="ctr"/>
            <a:r>
              <a:rPr lang="en-US" altLang="en-US" sz="2000" b="1" i="1">
                <a:latin typeface="Helvetica" panose="020B0604020202020204" pitchFamily="34" charset="0"/>
              </a:rPr>
              <a:t>Program</a:t>
            </a: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6248400" y="2133600"/>
            <a:ext cx="2362200" cy="12192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 b="1" i="1">
                <a:latin typeface="Times New Roman" panose="02020603050405020304" pitchFamily="18" charset="0"/>
              </a:rPr>
              <a:t>C++</a:t>
            </a:r>
          </a:p>
          <a:p>
            <a:pPr algn="ctr"/>
            <a:r>
              <a:rPr lang="en-US" altLang="en-US" sz="3200" b="1" i="1">
                <a:latin typeface="Times New Roman" panose="02020603050405020304" pitchFamily="18" charset="0"/>
              </a:rPr>
              <a:t>Compiler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V="1">
            <a:off x="3048000" y="2057400"/>
            <a:ext cx="685800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7620000" y="3505200"/>
            <a:ext cx="0" cy="762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381000" y="2133600"/>
            <a:ext cx="2971800" cy="12192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 b="1" i="1">
                <a:latin typeface="Times New Roman" panose="02020603050405020304" pitchFamily="18" charset="0"/>
              </a:rPr>
              <a:t>C++</a:t>
            </a:r>
          </a:p>
          <a:p>
            <a:pPr algn="ctr"/>
            <a:r>
              <a:rPr lang="en-US" altLang="en-US" sz="3200" b="1" i="1">
                <a:latin typeface="Times New Roman" panose="02020603050405020304" pitchFamily="18" charset="0"/>
              </a:rPr>
              <a:t>Preprocessor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1828800" y="3505200"/>
            <a:ext cx="0" cy="762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3810000" y="1600200"/>
            <a:ext cx="2057400" cy="14478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 i="1">
                <a:latin typeface="Helvetica" panose="020B0604020202020204" pitchFamily="34" charset="0"/>
              </a:rPr>
              <a:t>Temporary file</a:t>
            </a:r>
          </a:p>
          <a:p>
            <a:pPr algn="ctr"/>
            <a:r>
              <a:rPr lang="en-US" altLang="en-US" sz="2000" b="1" i="1">
                <a:latin typeface="Helvetica" panose="020B0604020202020204" pitchFamily="34" charset="0"/>
              </a:rPr>
              <a:t>(C++ program)</a:t>
            </a: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5943600" y="2057400"/>
            <a:ext cx="533400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185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Preprocessor Directives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Preprocessor directives: Begin with #</a:t>
            </a:r>
          </a:p>
          <a:p>
            <a:endParaRPr lang="en-US" dirty="0"/>
          </a:p>
          <a:p>
            <a:r>
              <a:rPr lang="en-US" dirty="0"/>
              <a:t>Processed before compiling</a:t>
            </a:r>
          </a:p>
          <a:p>
            <a:endParaRPr lang="en-US" dirty="0"/>
          </a:p>
          <a:p>
            <a:r>
              <a:rPr lang="en-US" dirty="0"/>
              <a:t># include</a:t>
            </a:r>
          </a:p>
          <a:p>
            <a:r>
              <a:rPr lang="en-US" dirty="0"/>
              <a:t># define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87839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include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I/O: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iostream.h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Provides functionality of input and output</a:t>
            </a:r>
          </a:p>
          <a:p>
            <a:r>
              <a:rPr lang="en-US" dirty="0"/>
              <a:t>I/O manipulation: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iomanip.h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Format’s the input and output</a:t>
            </a:r>
          </a:p>
          <a:p>
            <a:r>
              <a:rPr lang="en-US" dirty="0"/>
              <a:t>Standard Library: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stdlib.h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Functions for memory allocation, process control, conversion etc.</a:t>
            </a:r>
          </a:p>
          <a:p>
            <a:r>
              <a:rPr lang="en-US" dirty="0"/>
              <a:t>Time and Date support: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time.h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Functionality of time manipulation</a:t>
            </a:r>
          </a:p>
          <a:p>
            <a:r>
              <a:rPr lang="en-US" dirty="0"/>
              <a:t>Mathematics support: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math.h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Functionality of basic mathematical functions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22311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Basics of a Typical C++ Program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Common Input/output functions</a:t>
            </a:r>
          </a:p>
          <a:p>
            <a:r>
              <a:rPr lang="en-US" dirty="0" err="1"/>
              <a:t>cin</a:t>
            </a:r>
            <a:endParaRPr lang="en-US" dirty="0"/>
          </a:p>
          <a:p>
            <a:pPr lvl="1"/>
            <a:r>
              <a:rPr lang="en-US" dirty="0"/>
              <a:t>Standard input stream</a:t>
            </a:r>
          </a:p>
          <a:p>
            <a:pPr lvl="1"/>
            <a:r>
              <a:rPr lang="en-US" dirty="0"/>
              <a:t>Normally keyboard</a:t>
            </a:r>
          </a:p>
          <a:p>
            <a:r>
              <a:rPr lang="en-US" dirty="0" err="1"/>
              <a:t>cout</a:t>
            </a:r>
            <a:endParaRPr lang="en-US" dirty="0"/>
          </a:p>
          <a:p>
            <a:pPr lvl="1"/>
            <a:r>
              <a:rPr lang="en-US" dirty="0"/>
              <a:t>Standard output stream</a:t>
            </a:r>
          </a:p>
          <a:p>
            <a:pPr lvl="1"/>
            <a:r>
              <a:rPr lang="en-US" dirty="0"/>
              <a:t>Normally computer screen</a:t>
            </a:r>
          </a:p>
          <a:p>
            <a:r>
              <a:rPr lang="en-US" dirty="0" err="1"/>
              <a:t>cerr</a:t>
            </a:r>
            <a:endParaRPr lang="en-US" dirty="0"/>
          </a:p>
          <a:p>
            <a:pPr lvl="1"/>
            <a:r>
              <a:rPr lang="en-US" dirty="0"/>
              <a:t>Standard error stream</a:t>
            </a:r>
          </a:p>
          <a:p>
            <a:pPr lvl="1"/>
            <a:r>
              <a:rPr lang="en-US" dirty="0"/>
              <a:t>Display error messages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34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78083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I/O Streams and Standard I/O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I/O: </a:t>
            </a:r>
            <a:r>
              <a:rPr lang="en-US" dirty="0"/>
              <a:t>sequence of bytes (stream of bytes) from source to destination</a:t>
            </a:r>
          </a:p>
          <a:p>
            <a:pPr lvl="1" algn="just"/>
            <a:r>
              <a:rPr lang="en-US" dirty="0"/>
              <a:t>Bytes are usually characters, unless program requires other types of information </a:t>
            </a:r>
          </a:p>
          <a:p>
            <a:pPr algn="just"/>
            <a:r>
              <a:rPr lang="en-US" b="1" dirty="0"/>
              <a:t>Stream: </a:t>
            </a:r>
            <a:r>
              <a:rPr lang="en-US" dirty="0"/>
              <a:t>Sequence of characters from source to destination</a:t>
            </a:r>
          </a:p>
          <a:p>
            <a:pPr algn="just"/>
            <a:r>
              <a:rPr lang="en-US" b="1" dirty="0"/>
              <a:t>Input stream: </a:t>
            </a:r>
            <a:r>
              <a:rPr lang="en-US" dirty="0"/>
              <a:t>Sequence of characters from an input device to the computer</a:t>
            </a:r>
          </a:p>
          <a:p>
            <a:pPr algn="just"/>
            <a:r>
              <a:rPr lang="en-US" b="1" dirty="0"/>
              <a:t>Output stream:</a:t>
            </a:r>
            <a:r>
              <a:rPr lang="en-US" dirty="0"/>
              <a:t> Sequence of characters from the computer to an output device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35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099036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I/O Streams and Standard I/O Devices (cont'd.)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Use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iostream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/>
              <a:t>header file to extract (receive) data from keyboard and send output to the screen</a:t>
            </a:r>
          </a:p>
          <a:p>
            <a:pPr algn="just"/>
            <a:r>
              <a:rPr lang="en-US" dirty="0"/>
              <a:t>Contains definitions of two data types:</a:t>
            </a:r>
          </a:p>
          <a:p>
            <a:pPr lvl="1" algn="just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istream</a:t>
            </a:r>
            <a:r>
              <a:rPr lang="en-US" dirty="0"/>
              <a:t>: input stream</a:t>
            </a:r>
          </a:p>
          <a:p>
            <a:pPr lvl="1" algn="just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ostream</a:t>
            </a:r>
            <a:r>
              <a:rPr lang="en-US" dirty="0"/>
              <a:t>: output stream</a:t>
            </a:r>
          </a:p>
          <a:p>
            <a:pPr algn="just"/>
            <a:r>
              <a:rPr lang="en-US" dirty="0"/>
              <a:t>Has two variables:</a:t>
            </a:r>
          </a:p>
          <a:p>
            <a:pPr lvl="1" algn="just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cin</a:t>
            </a:r>
            <a:r>
              <a:rPr lang="en-US" dirty="0"/>
              <a:t>: stands for common input</a:t>
            </a:r>
          </a:p>
          <a:p>
            <a:pPr lvl="1" algn="just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dirty="0"/>
              <a:t>: stands for common output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36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364393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I/O Streams and Standard I/O Devices (cont'd.)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To use </a:t>
            </a:r>
            <a:r>
              <a:rPr lang="en-US" b="1" dirty="0" err="1"/>
              <a:t>cin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cout</a:t>
            </a:r>
            <a:r>
              <a:rPr lang="en-US" dirty="0"/>
              <a:t>, the preprocessor directive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iostream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dirty="0"/>
              <a:t> must be used</a:t>
            </a:r>
          </a:p>
          <a:p>
            <a:pPr algn="just"/>
            <a:r>
              <a:rPr lang="en-US" dirty="0"/>
              <a:t>Variable declaration is similar to: </a:t>
            </a:r>
          </a:p>
          <a:p>
            <a:pPr lvl="1" algn="just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istream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 algn="just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ostream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/>
            <a:r>
              <a:rPr lang="en-US" b="1" dirty="0"/>
              <a:t>Input stream variables:</a:t>
            </a:r>
            <a:r>
              <a:rPr lang="en-US" dirty="0"/>
              <a:t> type </a:t>
            </a:r>
            <a:r>
              <a:rPr lang="en-US" dirty="0" err="1"/>
              <a:t>istream</a:t>
            </a:r>
            <a:r>
              <a:rPr lang="en-US" dirty="0"/>
              <a:t> </a:t>
            </a:r>
          </a:p>
          <a:p>
            <a:pPr algn="just"/>
            <a:r>
              <a:rPr lang="en-US" b="1" dirty="0"/>
              <a:t>Output stream variables:</a:t>
            </a:r>
            <a:r>
              <a:rPr lang="en-US" dirty="0"/>
              <a:t> type </a:t>
            </a:r>
            <a:r>
              <a:rPr lang="en-US" dirty="0" err="1"/>
              <a:t>ostream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37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976422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Basics of a Typical C++ Program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Insertion operator &amp; extraction </a:t>
            </a:r>
          </a:p>
          <a:p>
            <a:r>
              <a:rPr lang="en-US" dirty="0"/>
              <a:t>Input stream object</a:t>
            </a:r>
          </a:p>
          <a:p>
            <a:pPr lvl="1"/>
            <a:r>
              <a:rPr lang="en-US" dirty="0"/>
              <a:t>&gt;&gt; (stream extraction operator) </a:t>
            </a:r>
          </a:p>
          <a:p>
            <a:pPr lvl="2"/>
            <a:r>
              <a:rPr lang="en-US" dirty="0"/>
              <a:t>Used with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cin</a:t>
            </a:r>
            <a:endParaRPr lang="en-US" dirty="0"/>
          </a:p>
          <a:p>
            <a:pPr lvl="2"/>
            <a:r>
              <a:rPr lang="en-US" dirty="0"/>
              <a:t>Waits for user to input value, then press Enter (Return) key</a:t>
            </a:r>
          </a:p>
          <a:p>
            <a:pPr lvl="2"/>
            <a:r>
              <a:rPr lang="en-US" dirty="0"/>
              <a:t>Stores value in variable to right of operator</a:t>
            </a:r>
          </a:p>
          <a:p>
            <a:pPr lvl="2"/>
            <a:r>
              <a:rPr lang="en-US" dirty="0"/>
              <a:t>Converts value to variable data type</a:t>
            </a:r>
          </a:p>
          <a:p>
            <a:r>
              <a:rPr lang="en-US" dirty="0"/>
              <a:t>Use </a:t>
            </a:r>
            <a:r>
              <a:rPr lang="en-US" b="1" dirty="0"/>
              <a:t>Using namespace </a:t>
            </a:r>
            <a:r>
              <a:rPr lang="en-US" b="1" dirty="0" err="1"/>
              <a:t>std</a:t>
            </a:r>
            <a:r>
              <a:rPr lang="en-US" b="1" dirty="0"/>
              <a:t>;</a:t>
            </a:r>
            <a:r>
              <a:rPr lang="en-US" dirty="0"/>
              <a:t> to reduce typing work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328555"/>
            <a:ext cx="49720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244059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Basics of a Typical C++ Program Environment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output stream object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endParaRPr lang="en-US" dirty="0"/>
          </a:p>
          <a:p>
            <a:pPr lvl="1"/>
            <a:r>
              <a:rPr lang="en-US" dirty="0"/>
              <a:t>“Connected” to screen</a:t>
            </a:r>
          </a:p>
          <a:p>
            <a:pPr lvl="1"/>
            <a:r>
              <a:rPr lang="en-US" dirty="0"/>
              <a:t>&lt;&lt; </a:t>
            </a:r>
          </a:p>
          <a:p>
            <a:pPr lvl="2"/>
            <a:r>
              <a:rPr lang="en-US" dirty="0"/>
              <a:t>Stream insertion operator </a:t>
            </a:r>
          </a:p>
          <a:p>
            <a:pPr lvl="2"/>
            <a:r>
              <a:rPr lang="en-US" dirty="0"/>
              <a:t>Value to right (right operand) inserted into output stream </a:t>
            </a:r>
          </a:p>
          <a:p>
            <a:r>
              <a:rPr lang="en-US" b="1" dirty="0"/>
              <a:t>Namespace</a:t>
            </a:r>
          </a:p>
          <a:p>
            <a:pPr lvl="1"/>
            <a:r>
              <a:rPr lang="en-US" b="1" dirty="0" err="1"/>
              <a:t>std</a:t>
            </a:r>
            <a:r>
              <a:rPr lang="en-US" b="1" dirty="0"/>
              <a:t>::</a:t>
            </a:r>
            <a:r>
              <a:rPr lang="en-US" dirty="0"/>
              <a:t> specifies that entity belongs to “namespace”  </a:t>
            </a:r>
            <a:r>
              <a:rPr lang="en-US" b="1" dirty="0"/>
              <a:t>using binary scope resolution operator(::)</a:t>
            </a:r>
          </a:p>
          <a:p>
            <a:pPr lvl="1"/>
            <a:r>
              <a:rPr lang="en-US" b="1" dirty="0" err="1"/>
              <a:t>std</a:t>
            </a:r>
            <a:r>
              <a:rPr lang="en-US" b="1" dirty="0"/>
              <a:t>:: </a:t>
            </a:r>
            <a:r>
              <a:rPr lang="en-US" dirty="0"/>
              <a:t>removed through use of </a:t>
            </a:r>
            <a:r>
              <a:rPr lang="en-US" b="1" dirty="0"/>
              <a:t>using </a:t>
            </a:r>
            <a:r>
              <a:rPr lang="en-US" dirty="0"/>
              <a:t>statements</a:t>
            </a:r>
          </a:p>
          <a:p>
            <a:r>
              <a:rPr lang="en-US" b="1" dirty="0"/>
              <a:t>Escape characters: \</a:t>
            </a:r>
          </a:p>
          <a:p>
            <a:pPr lvl="1"/>
            <a:r>
              <a:rPr lang="en-US" dirty="0"/>
              <a:t>Indicates </a:t>
            </a:r>
            <a:r>
              <a:rPr lang="en-US" b="1" dirty="0"/>
              <a:t>“special” </a:t>
            </a:r>
            <a:r>
              <a:rPr lang="en-US" dirty="0"/>
              <a:t>character output 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39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3402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Evolution of 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Early computers were programmed in machine language </a:t>
            </a:r>
          </a:p>
          <a:p>
            <a:r>
              <a:rPr lang="en-US" dirty="0"/>
              <a:t>To calculate wages = rates * hours in machine language: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100100 010001    //Load rates</a:t>
            </a:r>
          </a:p>
          <a:p>
            <a:pPr marL="0" indent="0">
              <a:buNone/>
            </a:pPr>
            <a:r>
              <a:rPr lang="en-US" dirty="0"/>
              <a:t>	100110 010010    //Multiply</a:t>
            </a:r>
          </a:p>
          <a:p>
            <a:pPr marL="0" indent="0">
              <a:buNone/>
            </a:pPr>
            <a:r>
              <a:rPr lang="en-US" dirty="0"/>
              <a:t>	100010 010011    //Store in wages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340009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7" name="Content Placeholder 6" descr="http://content.presentermedia.com/files/animsp/00003000/3174/trapped_in_question_PA_md_wm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158" y="1424464"/>
            <a:ext cx="4434522" cy="443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40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8566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Evolution of Programming Languages (cont'd.)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Assembly language instructions are </a:t>
            </a:r>
            <a:r>
              <a:rPr lang="en-US" u="sng" dirty="0"/>
              <a:t>mnemonic </a:t>
            </a:r>
          </a:p>
          <a:p>
            <a:r>
              <a:rPr lang="en-US" b="1" dirty="0"/>
              <a:t>Assembler:</a:t>
            </a:r>
            <a:r>
              <a:rPr lang="en-US" dirty="0"/>
              <a:t> Translates a program written in assembly language into machine language</a:t>
            </a:r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88" y="3370105"/>
            <a:ext cx="8123788" cy="2897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5503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Evolution of Programming Languages (cont'd.)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assembly language instructions,</a:t>
            </a:r>
          </a:p>
          <a:p>
            <a:pPr marL="0" indent="0">
              <a:buNone/>
            </a:pPr>
            <a:r>
              <a:rPr lang="en-US" dirty="0"/>
              <a:t>	wages = rates * hours can be written as: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LOAD  rate</a:t>
            </a:r>
          </a:p>
          <a:p>
            <a:pPr marL="0" indent="0">
              <a:buNone/>
            </a:pPr>
            <a:r>
              <a:rPr lang="en-US" dirty="0"/>
              <a:t>	MULT	hour</a:t>
            </a:r>
          </a:p>
          <a:p>
            <a:pPr marL="0" indent="0">
              <a:buNone/>
            </a:pPr>
            <a:r>
              <a:rPr lang="en-US" dirty="0"/>
              <a:t>	STOR	wages	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7234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Evolution of Programming Languages (cont'd.)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224" y="1517928"/>
            <a:ext cx="8323551" cy="4987331"/>
          </a:xfrm>
        </p:spPr>
        <p:txBody>
          <a:bodyPr/>
          <a:lstStyle/>
          <a:p>
            <a:pPr algn="just"/>
            <a:r>
              <a:rPr lang="en-US" dirty="0"/>
              <a:t>High-level languages include Basic, FORTRAN, COBOL, Pascal, C, C++, C#, and Java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Compiler:</a:t>
            </a:r>
            <a:r>
              <a:rPr lang="en-US" dirty="0"/>
              <a:t> Translates a program written in a high-level language to machine language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equation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wages = rate • hours</a:t>
            </a:r>
            <a:r>
              <a:rPr lang="en-US" dirty="0"/>
              <a:t> can be written in C++ as: </a:t>
            </a:r>
          </a:p>
          <a:p>
            <a:pPr marL="0" indent="0" algn="just">
              <a:buNone/>
            </a:pPr>
            <a:r>
              <a:rPr lang="en-US" dirty="0"/>
              <a:t>	wages = rate * hours 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85826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Assembly &amp; Machine Language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541979" y="1052856"/>
            <a:ext cx="3749040" cy="576262"/>
          </a:xfrm>
        </p:spPr>
        <p:txBody>
          <a:bodyPr/>
          <a:lstStyle/>
          <a:p>
            <a:r>
              <a:rPr lang="en-US" dirty="0"/>
              <a:t>Assembly Language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76668" y="1812151"/>
            <a:ext cx="3749040" cy="4316977"/>
          </a:xfrm>
          <a:solidFill>
            <a:schemeClr val="bg1"/>
          </a:solidFill>
        </p:spPr>
        <p:txBody>
          <a:bodyPr/>
          <a:lstStyle/>
          <a:p>
            <a:pPr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	ST 1,[801]</a:t>
            </a:r>
          </a:p>
          <a:p>
            <a:pPr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	ST 0,[802]</a:t>
            </a:r>
          </a:p>
          <a:p>
            <a:pPr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TOP:	BEQ [802],10,BOT</a:t>
            </a:r>
          </a:p>
          <a:p>
            <a:pPr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	INCR [802]</a:t>
            </a:r>
          </a:p>
          <a:p>
            <a:pPr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	MUL [801],2,[803]</a:t>
            </a:r>
          </a:p>
          <a:p>
            <a:pPr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	ST [803],[801]</a:t>
            </a:r>
          </a:p>
          <a:p>
            <a:pPr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	JMP	TOP</a:t>
            </a:r>
          </a:p>
          <a:p>
            <a:pPr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BOT:	LD A,[801]</a:t>
            </a:r>
          </a:p>
          <a:p>
            <a:pPr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	CALL PRINT</a:t>
            </a: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>
          <a:xfrm>
            <a:off x="4866344" y="1059536"/>
            <a:ext cx="3749040" cy="576262"/>
          </a:xfrm>
        </p:spPr>
        <p:txBody>
          <a:bodyPr/>
          <a:lstStyle/>
          <a:p>
            <a:r>
              <a:rPr lang="en-US" dirty="0"/>
              <a:t>Machine Language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4"/>
          </p:nvPr>
        </p:nvSpPr>
        <p:spPr>
          <a:xfrm>
            <a:off x="4065813" y="1812152"/>
            <a:ext cx="5006771" cy="4316976"/>
          </a:xfrm>
          <a:solidFill>
            <a:schemeClr val="bg1"/>
          </a:solidFill>
        </p:spPr>
        <p:txBody>
          <a:bodyPr/>
          <a:lstStyle/>
          <a:p>
            <a:pPr marL="0" indent="0">
              <a:spcBef>
                <a:spcPct val="2000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00100101 11010011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00100100 11010100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10001010 01001001 11110000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01000100 01010100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01001000 10100111 10100011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11100101 10101011 00000010 00101001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11010101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11010100 10101000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10010001 01000100</a:t>
            </a: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BD27-9711-4E21-8679-3436A2D8D26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12115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Equivalent C/C++ program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76200" y="2057400"/>
            <a:ext cx="60198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set memory[801] to hold 00000001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set memory[802] to hold 00000000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if memory[802] = 10 jump to instruction #8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increment memory[802]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set memory[803] to 2 times memory[801]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put memory[803] in to memory[801]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jump to instruction #3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print memory[801]</a:t>
            </a:r>
          </a:p>
          <a:p>
            <a:pPr>
              <a:lnSpc>
                <a:spcPct val="150000"/>
              </a:lnSpc>
            </a:pPr>
            <a:endParaRPr lang="en-US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477000" y="2057400"/>
            <a:ext cx="2514600" cy="464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en-US" b="1">
                <a:latin typeface="Courier New" panose="02070309020205020404" pitchFamily="49" charset="0"/>
              </a:rPr>
              <a:t>x=1;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en-US" b="1">
                <a:latin typeface="Courier New" panose="02070309020205020404" pitchFamily="49" charset="0"/>
              </a:rPr>
              <a:t>i=0;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en-US" b="1">
                <a:latin typeface="Courier New" panose="02070309020205020404" pitchFamily="49" charset="0"/>
              </a:rPr>
              <a:t>while (i!=10) {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en-US" b="1">
                <a:latin typeface="Courier New" panose="02070309020205020404" pitchFamily="49" charset="0"/>
              </a:rPr>
              <a:t>   i++;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en-US" b="1">
                <a:latin typeface="Courier New" panose="02070309020205020404" pitchFamily="49" charset="0"/>
              </a:rPr>
              <a:t>   x=x*2;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en-US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en-US" b="1">
                <a:latin typeface="Courier New" panose="02070309020205020404" pitchFamily="49" charset="0"/>
              </a:rPr>
              <a:t>printf("%d",x);</a:t>
            </a:r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>
            <a:off x="4724400" y="27432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>
            <a:off x="4724400" y="32004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>
            <a:off x="3276600" y="4191000"/>
            <a:ext cx="3505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8"/>
          <p:cNvSpPr>
            <a:spLocks noChangeShapeType="1"/>
          </p:cNvSpPr>
          <p:nvPr/>
        </p:nvSpPr>
        <p:spPr bwMode="auto">
          <a:xfrm flipV="1">
            <a:off x="5943600" y="37338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 flipV="1">
            <a:off x="5791200" y="4648200"/>
            <a:ext cx="990600" cy="2286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2590800" y="6096000"/>
            <a:ext cx="3733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5105400" y="4114800"/>
            <a:ext cx="915988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9600">
                <a:latin typeface="Courier New" panose="02070309020205020404" pitchFamily="49" charset="0"/>
              </a:rPr>
              <a:t>}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flipV="1">
            <a:off x="3276600" y="5257800"/>
            <a:ext cx="3124200" cy="304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0589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 animBg="1"/>
    </p:bldLst>
  </p:timing>
</p:sld>
</file>

<file path=ppt/theme/theme1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4312</TotalTime>
  <Words>2263</Words>
  <Application>Microsoft Office PowerPoint</Application>
  <PresentationFormat>On-screen Show (4:3)</PresentationFormat>
  <Paragraphs>407</Paragraphs>
  <Slides>40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Century Gothic</vt:lpstr>
      <vt:lpstr>Courier New</vt:lpstr>
      <vt:lpstr>Helvetica</vt:lpstr>
      <vt:lpstr>Times New Roman</vt:lpstr>
      <vt:lpstr>Wingdings 3</vt:lpstr>
      <vt:lpstr>1_Wisp</vt:lpstr>
      <vt:lpstr>CS118 – Programming Fundamentals</vt:lpstr>
      <vt:lpstr>Basic Components of C++ Program</vt:lpstr>
      <vt:lpstr>World of Opportunities…</vt:lpstr>
      <vt:lpstr>The Evolution of Programming Languages</vt:lpstr>
      <vt:lpstr>The Evolution of Programming Languages (cont'd.)</vt:lpstr>
      <vt:lpstr>The Evolution of Programming Languages (cont'd.)</vt:lpstr>
      <vt:lpstr>The Evolution of Programming Languages (cont'd.)</vt:lpstr>
      <vt:lpstr>Assembly &amp; Machine Language</vt:lpstr>
      <vt:lpstr>Equivalent C/C++ program</vt:lpstr>
      <vt:lpstr>Compiler</vt:lpstr>
      <vt:lpstr>Compilers</vt:lpstr>
      <vt:lpstr>Linkers</vt:lpstr>
      <vt:lpstr>Processing a C++ Program</vt:lpstr>
      <vt:lpstr>Basics of a Typical C++ Environment</vt:lpstr>
      <vt:lpstr>PowerPoint Presentation</vt:lpstr>
      <vt:lpstr>History of C and C++</vt:lpstr>
      <vt:lpstr>Structured/OO Programming</vt:lpstr>
      <vt:lpstr>Basics of a Typical C++ Environment</vt:lpstr>
      <vt:lpstr>The C++ Standard Library</vt:lpstr>
      <vt:lpstr>Programming Style</vt:lpstr>
      <vt:lpstr>Programming Style (cont. )</vt:lpstr>
      <vt:lpstr>C++ keywords</vt:lpstr>
      <vt:lpstr>Structure of a C++ Program</vt:lpstr>
      <vt:lpstr>General form of a C++ program </vt:lpstr>
      <vt:lpstr>Why int main () …?</vt:lpstr>
      <vt:lpstr>PowerPoint Presentation</vt:lpstr>
      <vt:lpstr>Includes</vt:lpstr>
      <vt:lpstr>C++ compiler directives</vt:lpstr>
      <vt:lpstr>The Preprocessor</vt:lpstr>
      <vt:lpstr>C++ Preprocessor</vt:lpstr>
      <vt:lpstr>Preprocessing</vt:lpstr>
      <vt:lpstr> Preprocessor Directives</vt:lpstr>
      <vt:lpstr>Some common include statements</vt:lpstr>
      <vt:lpstr>Basics of a Typical C++ Program Environment</vt:lpstr>
      <vt:lpstr>I/O Streams and Standard I/O Devices</vt:lpstr>
      <vt:lpstr>I/O Streams and Standard I/O Devices (cont'd.)</vt:lpstr>
      <vt:lpstr>I/O Streams and Standard I/O Devices (cont'd.)</vt:lpstr>
      <vt:lpstr>Basics of a Typical C++ Program Environment</vt:lpstr>
      <vt:lpstr>Basics of a Typical C++ Program Environment …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tahir farooq</cp:lastModifiedBy>
  <cp:revision>1476</cp:revision>
  <cp:lastPrinted>2017-09-26T14:58:51Z</cp:lastPrinted>
  <dcterms:created xsi:type="dcterms:W3CDTF">2017-08-16T18:35:02Z</dcterms:created>
  <dcterms:modified xsi:type="dcterms:W3CDTF">2019-09-16T05:30:24Z</dcterms:modified>
</cp:coreProperties>
</file>