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9" r:id="rId9"/>
    <p:sldId id="25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5" r:id="rId23"/>
    <p:sldId id="276" r:id="rId24"/>
    <p:sldId id="278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732C-131A-4467-82F9-C3A63C8D5EF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14D42-C81D-4D48-B5C4-E3FC9B7B1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73E5EAF-51C0-4031-9563-E60B824403C0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214F-8BAC-4672-81CE-C9CA14E96807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DB982D-C1C6-48AE-81D8-03EE0FF8DDA0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059ECA-4BDD-48E8-AC33-CB47C2E7DDF1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FAC728-980E-41D9-AB0E-9F6A3797FAF5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9639-07F2-47BC-A1CA-8CC00DCC3758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9A8F-76CD-4CC0-B8BF-2925DF39EF3D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5ED0-1185-443D-A6FB-F3210B7D18C9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04EECB-C4CB-44EE-AF9B-95F38ECA69A0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A631-C074-497B-9276-04D04D6F63A6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EA270D-3674-4C9B-AC0D-5945C08A7025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FB3A-4F8B-4ACE-81EB-EE1CCE954C3D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897A-B78F-4A95-913C-12AE890F056B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C5E8-FB5E-46CF-9061-2EEB7514D0F8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830-8338-433D-ADAF-774D5CE00BB2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B506-DD4D-4E34-AC9C-13AD60077350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2B6C-4893-46D3-A290-6EC4BDBEB73F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A145-64E2-4D79-B345-D25FC52CA99D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Course code: CS118</a:t>
            </a:r>
          </a:p>
          <a:p>
            <a:r>
              <a:rPr lang="en-US" dirty="0" smtClean="0"/>
              <a:t>Credit hours: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AD5-5C02-4EE8-9BB0-3763E686AC03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Pseudo </a:t>
            </a:r>
            <a:r>
              <a:rPr lang="en-US" dirty="0" smtClean="0"/>
              <a:t>codes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informal guide</a:t>
            </a:r>
            <a:r>
              <a:rPr lang="en-US" dirty="0" smtClean="0"/>
              <a:t>, a tool for </a:t>
            </a:r>
            <a:r>
              <a:rPr lang="en-US" b="1" dirty="0" smtClean="0"/>
              <a:t>thinking</a:t>
            </a:r>
            <a:r>
              <a:rPr lang="en-US" dirty="0" smtClean="0"/>
              <a:t> through program problems and a </a:t>
            </a:r>
            <a:r>
              <a:rPr lang="en-US" b="1" dirty="0" smtClean="0"/>
              <a:t>communication</a:t>
            </a:r>
            <a:r>
              <a:rPr lang="en-US" dirty="0" smtClean="0"/>
              <a:t> option that can help you explain your ideas to other people</a:t>
            </a:r>
          </a:p>
          <a:p>
            <a:r>
              <a:rPr lang="en-US" dirty="0" smtClean="0"/>
              <a:t>A step-by-step written outline of your code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gradually transcribe </a:t>
            </a:r>
            <a:r>
              <a:rPr lang="en-US" dirty="0" smtClean="0"/>
              <a:t>into the programming language</a:t>
            </a:r>
          </a:p>
          <a:p>
            <a:endParaRPr lang="en-US" dirty="0"/>
          </a:p>
          <a:p>
            <a:r>
              <a:rPr lang="en-US" dirty="0" smtClean="0"/>
              <a:t>Useful for:</a:t>
            </a:r>
          </a:p>
          <a:p>
            <a:pPr lvl="1"/>
            <a:r>
              <a:rPr lang="en-US" b="1" dirty="0" smtClean="0"/>
              <a:t>To describe </a:t>
            </a:r>
            <a:r>
              <a:rPr lang="en-US" dirty="0" smtClean="0"/>
              <a:t>how an algorithm should work</a:t>
            </a:r>
          </a:p>
          <a:p>
            <a:pPr lvl="1"/>
            <a:r>
              <a:rPr lang="en-US" b="1" dirty="0" smtClean="0"/>
              <a:t>To explain </a:t>
            </a:r>
            <a:r>
              <a:rPr lang="en-US" dirty="0" smtClean="0"/>
              <a:t>a computing process to less-technical users</a:t>
            </a:r>
          </a:p>
          <a:p>
            <a:pPr lvl="1"/>
            <a:r>
              <a:rPr lang="en-US" b="1" dirty="0" smtClean="0"/>
              <a:t>To design </a:t>
            </a:r>
            <a:r>
              <a:rPr lang="en-US" dirty="0" smtClean="0"/>
              <a:t>code in a group setting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FAED-D19E-400F-A3C0-363D87AA86FF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Writing pseudo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Basic computer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Six </a:t>
            </a:r>
            <a:r>
              <a:rPr lang="en-US" dirty="0"/>
              <a:t>basic computer </a:t>
            </a:r>
            <a:r>
              <a:rPr lang="en-US" dirty="0" smtClean="0"/>
              <a:t>operations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Computer </a:t>
            </a:r>
            <a:r>
              <a:rPr lang="en-US" dirty="0"/>
              <a:t>can </a:t>
            </a:r>
            <a:r>
              <a:rPr lang="en-US" b="1" dirty="0"/>
              <a:t>receive</a:t>
            </a:r>
            <a:r>
              <a:rPr lang="en-US" dirty="0"/>
              <a:t> </a:t>
            </a:r>
            <a:r>
              <a:rPr lang="en-US" dirty="0" smtClean="0"/>
              <a:t>information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omputer </a:t>
            </a:r>
            <a:r>
              <a:rPr lang="en-US" dirty="0"/>
              <a:t>can </a:t>
            </a:r>
            <a:r>
              <a:rPr lang="en-US" b="1" dirty="0" smtClean="0"/>
              <a:t>output</a:t>
            </a:r>
            <a:r>
              <a:rPr lang="en-US" dirty="0" smtClean="0"/>
              <a:t> information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omputer </a:t>
            </a:r>
            <a:r>
              <a:rPr lang="en-US" dirty="0"/>
              <a:t>can </a:t>
            </a:r>
            <a:r>
              <a:rPr lang="en-US" b="1" dirty="0"/>
              <a:t>perform</a:t>
            </a:r>
            <a:r>
              <a:rPr lang="en-US" dirty="0"/>
              <a:t> </a:t>
            </a:r>
            <a:r>
              <a:rPr lang="en-US" dirty="0" smtClean="0"/>
              <a:t>arithmetic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omputer </a:t>
            </a:r>
            <a:r>
              <a:rPr lang="en-US" dirty="0"/>
              <a:t>can </a:t>
            </a:r>
            <a:r>
              <a:rPr lang="en-US" b="1" dirty="0"/>
              <a:t>assign</a:t>
            </a:r>
            <a:r>
              <a:rPr lang="en-US" dirty="0"/>
              <a:t> a value to a variable </a:t>
            </a:r>
            <a:r>
              <a:rPr lang="en-US" dirty="0" smtClean="0"/>
              <a:t>or memory location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omputer </a:t>
            </a:r>
            <a:r>
              <a:rPr lang="en-US" dirty="0"/>
              <a:t>can </a:t>
            </a:r>
            <a:r>
              <a:rPr lang="en-US" b="1" dirty="0"/>
              <a:t>compare</a:t>
            </a:r>
            <a:r>
              <a:rPr lang="en-US" dirty="0"/>
              <a:t> two variables and </a:t>
            </a:r>
            <a:r>
              <a:rPr lang="en-US" dirty="0" smtClean="0"/>
              <a:t>select one </a:t>
            </a:r>
            <a:r>
              <a:rPr lang="en-US" dirty="0"/>
              <a:t>of two alternate </a:t>
            </a:r>
            <a:r>
              <a:rPr lang="en-US" dirty="0" smtClean="0"/>
              <a:t>actions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omputer </a:t>
            </a:r>
            <a:r>
              <a:rPr lang="en-US" dirty="0"/>
              <a:t>can </a:t>
            </a:r>
            <a:r>
              <a:rPr lang="en-US" b="1" dirty="0"/>
              <a:t>repeat</a:t>
            </a:r>
            <a:r>
              <a:rPr lang="en-US" dirty="0"/>
              <a:t> a group of 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BD4B-1B1F-420E-A86D-9F62DDF2B497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computer </a:t>
            </a:r>
            <a:r>
              <a:rPr lang="en-US" dirty="0"/>
              <a:t>can receive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computer is required to </a:t>
            </a:r>
            <a:r>
              <a:rPr lang="en-US" dirty="0" smtClean="0"/>
              <a:t>receive information </a:t>
            </a:r>
            <a:r>
              <a:rPr lang="en-US" dirty="0"/>
              <a:t>or input from a particular </a:t>
            </a:r>
            <a:r>
              <a:rPr lang="en-US" dirty="0" smtClean="0"/>
              <a:t>source, whether </a:t>
            </a:r>
            <a:r>
              <a:rPr lang="en-US" dirty="0"/>
              <a:t>it is a terminal, a disk or any </a:t>
            </a:r>
            <a:r>
              <a:rPr lang="en-US" dirty="0" smtClean="0"/>
              <a:t>other device</a:t>
            </a:r>
            <a:r>
              <a:rPr lang="en-US" dirty="0"/>
              <a:t>, the verbs </a:t>
            </a:r>
            <a:r>
              <a:rPr lang="en-US" b="1" dirty="0"/>
              <a:t>Read and Get </a:t>
            </a:r>
            <a:r>
              <a:rPr lang="en-US" dirty="0"/>
              <a:t>are used </a:t>
            </a:r>
            <a:r>
              <a:rPr lang="en-US" dirty="0" smtClean="0"/>
              <a:t>in pseudocode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Read: Input </a:t>
            </a:r>
            <a:r>
              <a:rPr lang="en-US" dirty="0"/>
              <a:t>from a </a:t>
            </a:r>
            <a:r>
              <a:rPr lang="en-US" dirty="0" smtClean="0"/>
              <a:t>record</a:t>
            </a:r>
          </a:p>
          <a:p>
            <a:r>
              <a:rPr lang="en-US" dirty="0" smtClean="0"/>
              <a:t>Get: Input </a:t>
            </a:r>
            <a:r>
              <a:rPr lang="en-US" dirty="0"/>
              <a:t>from keyboard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34" y="4532203"/>
            <a:ext cx="3467266" cy="194500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94FE-3B7E-4E9F-A038-D27138371945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0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computer can output </a:t>
            </a:r>
            <a:r>
              <a:rPr lang="en-US" dirty="0"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computer is required to </a:t>
            </a:r>
            <a:r>
              <a:rPr lang="en-US" dirty="0" smtClean="0"/>
              <a:t>supply information </a:t>
            </a:r>
            <a:r>
              <a:rPr lang="en-US" dirty="0"/>
              <a:t>or output to a device, the verbs</a:t>
            </a:r>
          </a:p>
          <a:p>
            <a:pPr lvl="1"/>
            <a:r>
              <a:rPr lang="en-US" dirty="0"/>
              <a:t>Print, Write, Put, Output, or Display are </a:t>
            </a:r>
            <a:r>
              <a:rPr lang="en-US" dirty="0" smtClean="0"/>
              <a:t>used in </a:t>
            </a:r>
            <a:r>
              <a:rPr lang="en-US" dirty="0"/>
              <a:t>pseudocode</a:t>
            </a:r>
          </a:p>
          <a:p>
            <a:r>
              <a:rPr lang="en-US" b="1" dirty="0" smtClean="0"/>
              <a:t>Print</a:t>
            </a:r>
            <a:r>
              <a:rPr lang="en-US" dirty="0" smtClean="0"/>
              <a:t>: </a:t>
            </a:r>
            <a:r>
              <a:rPr lang="en-US" dirty="0"/>
              <a:t>send output to printer</a:t>
            </a:r>
          </a:p>
          <a:p>
            <a:r>
              <a:rPr lang="en-US" b="1" dirty="0" smtClean="0"/>
              <a:t>Write</a:t>
            </a:r>
            <a:r>
              <a:rPr lang="en-US" dirty="0" smtClean="0"/>
              <a:t>: send </a:t>
            </a:r>
            <a:r>
              <a:rPr lang="en-US" dirty="0"/>
              <a:t>out to file</a:t>
            </a:r>
          </a:p>
          <a:p>
            <a:r>
              <a:rPr lang="en-US" b="1" dirty="0" smtClean="0"/>
              <a:t>Put</a:t>
            </a:r>
            <a:r>
              <a:rPr lang="en-US" b="1" dirty="0"/>
              <a:t>, Output, </a:t>
            </a:r>
            <a:r>
              <a:rPr lang="en-US" b="1" dirty="0" smtClean="0"/>
              <a:t>Display</a:t>
            </a:r>
            <a:r>
              <a:rPr lang="en-US" dirty="0" smtClean="0"/>
              <a:t>: send to screen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50" y="3989736"/>
            <a:ext cx="4231991" cy="222894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583-BB0E-453F-9799-89A7F8406EE6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9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computer </a:t>
            </a:r>
            <a:r>
              <a:rPr lang="en-US" dirty="0"/>
              <a:t>can perform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programs require the computer to perform some sort </a:t>
            </a:r>
            <a:r>
              <a:rPr lang="en-US" dirty="0" smtClean="0"/>
              <a:t>of mathematical </a:t>
            </a:r>
            <a:r>
              <a:rPr lang="en-US" dirty="0"/>
              <a:t>calculation, or formula, and for these, </a:t>
            </a:r>
            <a:r>
              <a:rPr lang="en-US" dirty="0" smtClean="0"/>
              <a:t>a programmer </a:t>
            </a:r>
            <a:r>
              <a:rPr lang="en-US" dirty="0"/>
              <a:t>may use either </a:t>
            </a:r>
            <a:r>
              <a:rPr lang="en-US" b="1" dirty="0"/>
              <a:t>actual mathematical symbols or </a:t>
            </a:r>
            <a:r>
              <a:rPr lang="en-US" b="1" dirty="0" smtClean="0"/>
              <a:t>the words </a:t>
            </a:r>
            <a:r>
              <a:rPr lang="en-US" b="1" dirty="0"/>
              <a:t>for those </a:t>
            </a:r>
            <a:r>
              <a:rPr lang="en-US" b="1" dirty="0" smtClean="0"/>
              <a:t>symbols</a:t>
            </a:r>
          </a:p>
          <a:p>
            <a:endParaRPr lang="en-US" dirty="0" smtClean="0"/>
          </a:p>
          <a:p>
            <a:r>
              <a:rPr lang="en-US" b="1" dirty="0"/>
              <a:t>To be consistent </a:t>
            </a:r>
            <a:r>
              <a:rPr lang="en-US" dirty="0"/>
              <a:t>with high-level programming languages, </a:t>
            </a:r>
            <a:r>
              <a:rPr lang="en-US" dirty="0" smtClean="0"/>
              <a:t>the following </a:t>
            </a:r>
            <a:r>
              <a:rPr lang="en-US" dirty="0"/>
              <a:t>symbols can be written in pseudocode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+ for </a:t>
            </a:r>
            <a:r>
              <a:rPr lang="en-US" dirty="0" smtClean="0"/>
              <a:t>Add	- </a:t>
            </a:r>
            <a:r>
              <a:rPr lang="en-US" dirty="0"/>
              <a:t>for Subtract	* for Multiply	/ for Divide	( ) for Parentheses</a:t>
            </a:r>
          </a:p>
          <a:p>
            <a:endParaRPr lang="en-US" dirty="0" smtClean="0"/>
          </a:p>
          <a:p>
            <a:r>
              <a:rPr lang="en-US" dirty="0"/>
              <a:t>When writing mathematical calculations for the </a:t>
            </a:r>
            <a:r>
              <a:rPr lang="en-US" dirty="0" smtClean="0"/>
              <a:t>computer, standard </a:t>
            </a:r>
            <a:r>
              <a:rPr lang="en-US" dirty="0"/>
              <a:t>mathematical ‘</a:t>
            </a:r>
            <a:r>
              <a:rPr lang="en-US" b="1" dirty="0"/>
              <a:t>order of operations</a:t>
            </a:r>
            <a:r>
              <a:rPr lang="en-US" dirty="0"/>
              <a:t>’ applies </a:t>
            </a:r>
            <a:r>
              <a:rPr lang="en-US" dirty="0" smtClean="0"/>
              <a:t>to pseudocode </a:t>
            </a:r>
            <a:r>
              <a:rPr lang="en-US" dirty="0"/>
              <a:t>and most computer languages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FDC0-438A-4418-A199-AFE393DB7100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4. computer </a:t>
            </a:r>
            <a:r>
              <a:rPr lang="en-US" dirty="0"/>
              <a:t>can assign a </a:t>
            </a:r>
            <a:r>
              <a:rPr lang="en-US" dirty="0" smtClean="0"/>
              <a:t>value to </a:t>
            </a:r>
            <a:r>
              <a:rPr lang="en-US" dirty="0"/>
              <a:t>a variable </a:t>
            </a:r>
            <a:r>
              <a:rPr lang="en-US" dirty="0" smtClean="0"/>
              <a:t>or memory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/>
              <a:t>three cases </a:t>
            </a:r>
            <a:r>
              <a:rPr lang="en-US" dirty="0"/>
              <a:t>where you may write </a:t>
            </a:r>
            <a:r>
              <a:rPr lang="en-US" dirty="0" smtClean="0"/>
              <a:t>pseudocode to </a:t>
            </a:r>
            <a:r>
              <a:rPr lang="en-US" dirty="0"/>
              <a:t>assign a value to a variable or memory location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give data an initial value in pseudocode, the </a:t>
            </a:r>
            <a:r>
              <a:rPr lang="en-US" b="1" dirty="0" smtClean="0"/>
              <a:t>verbs Initialize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/>
              <a:t>Set </a:t>
            </a:r>
            <a:r>
              <a:rPr lang="en-US" dirty="0"/>
              <a:t>are </a:t>
            </a:r>
            <a:r>
              <a:rPr lang="en-US" dirty="0" smtClean="0"/>
              <a:t>used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assign a value as a result of some processing the </a:t>
            </a:r>
            <a:r>
              <a:rPr lang="en-US" b="1" dirty="0" smtClean="0"/>
              <a:t>symbols ‘=‘ </a:t>
            </a:r>
            <a:r>
              <a:rPr lang="en-US" dirty="0"/>
              <a:t>or ‘←’ are </a:t>
            </a:r>
            <a:r>
              <a:rPr lang="en-US" dirty="0" smtClean="0"/>
              <a:t>written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keep a variable for later use, the </a:t>
            </a:r>
            <a:r>
              <a:rPr lang="en-US" b="1" dirty="0"/>
              <a:t>verbs Save </a:t>
            </a:r>
            <a:r>
              <a:rPr lang="en-US" dirty="0"/>
              <a:t>or </a:t>
            </a:r>
            <a:r>
              <a:rPr lang="en-US" b="1" dirty="0"/>
              <a:t>Store</a:t>
            </a:r>
            <a:r>
              <a:rPr lang="en-US" dirty="0"/>
              <a:t> </a:t>
            </a:r>
            <a:r>
              <a:rPr lang="en-US" dirty="0" smtClean="0"/>
              <a:t>are used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91" y="4206622"/>
            <a:ext cx="5121609" cy="232614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A1D-35F4-44B9-8D09-11B233A44354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2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5. computer </a:t>
            </a:r>
            <a:r>
              <a:rPr lang="en-US" dirty="0"/>
              <a:t>can compare </a:t>
            </a:r>
            <a:r>
              <a:rPr lang="en-US" dirty="0" smtClean="0"/>
              <a:t>two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can compare two variables </a:t>
            </a:r>
            <a:r>
              <a:rPr lang="en-US" dirty="0" smtClean="0"/>
              <a:t>and select </a:t>
            </a:r>
            <a:r>
              <a:rPr lang="en-US" dirty="0"/>
              <a:t>one or two alternate </a:t>
            </a:r>
            <a:r>
              <a:rPr lang="en-US" dirty="0" smtClean="0"/>
              <a:t>actions</a:t>
            </a:r>
          </a:p>
          <a:p>
            <a:r>
              <a:rPr lang="en-US" dirty="0"/>
              <a:t>An important computer operation available to </a:t>
            </a:r>
            <a:r>
              <a:rPr lang="en-US" dirty="0" smtClean="0"/>
              <a:t>the programmer </a:t>
            </a:r>
            <a:r>
              <a:rPr lang="en-US" dirty="0"/>
              <a:t>is the ability to compare </a:t>
            </a:r>
            <a:r>
              <a:rPr lang="en-US" dirty="0" smtClean="0"/>
              <a:t>two variables </a:t>
            </a:r>
            <a:r>
              <a:rPr lang="en-US" dirty="0"/>
              <a:t>and then, as a result of the </a:t>
            </a:r>
            <a:r>
              <a:rPr lang="en-US" dirty="0" smtClean="0"/>
              <a:t>comparison, select </a:t>
            </a:r>
            <a:r>
              <a:rPr lang="en-US" dirty="0"/>
              <a:t>one of two alternate </a:t>
            </a:r>
            <a:r>
              <a:rPr lang="en-US" dirty="0" smtClean="0"/>
              <a:t>actions</a:t>
            </a:r>
          </a:p>
          <a:p>
            <a:r>
              <a:rPr lang="en-US" dirty="0"/>
              <a:t>To represent this operation in pseudocode, </a:t>
            </a:r>
            <a:r>
              <a:rPr lang="en-US" dirty="0" smtClean="0"/>
              <a:t>special keywords </a:t>
            </a:r>
            <a:r>
              <a:rPr lang="en-US" dirty="0"/>
              <a:t>are used: </a:t>
            </a:r>
            <a:r>
              <a:rPr lang="en-US" b="1" dirty="0"/>
              <a:t>IF </a:t>
            </a:r>
            <a:r>
              <a:rPr lang="en-US" dirty="0"/>
              <a:t>and </a:t>
            </a:r>
            <a:r>
              <a:rPr lang="en-US" b="1" dirty="0" smtClean="0"/>
              <a:t>ELSE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27" y="4766723"/>
            <a:ext cx="4159673" cy="145196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6BFC-813F-442E-9EF3-2B2B893779AB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6. computer </a:t>
            </a:r>
            <a:r>
              <a:rPr lang="en-US" dirty="0"/>
              <a:t>can repeat a group of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is a </a:t>
            </a:r>
            <a:r>
              <a:rPr lang="en-US" b="1" dirty="0"/>
              <a:t>sequence of processing steps </a:t>
            </a:r>
            <a:r>
              <a:rPr lang="en-US" dirty="0"/>
              <a:t>that need to </a:t>
            </a:r>
            <a:r>
              <a:rPr lang="en-US" dirty="0" smtClean="0"/>
              <a:t>be repeated</a:t>
            </a:r>
            <a:r>
              <a:rPr lang="en-US" dirty="0"/>
              <a:t>, a special keyword, WHILE is used in </a:t>
            </a:r>
            <a:r>
              <a:rPr lang="en-US" dirty="0" smtClean="0"/>
              <a:t>pseudocode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condition for the repetition of a group of actions </a:t>
            </a:r>
            <a:r>
              <a:rPr lang="en-US" dirty="0" smtClean="0"/>
              <a:t>is established </a:t>
            </a:r>
            <a:r>
              <a:rPr lang="en-US" dirty="0"/>
              <a:t>in the WHILE clause, and the actions to </a:t>
            </a:r>
            <a:r>
              <a:rPr lang="en-US" dirty="0" smtClean="0"/>
              <a:t>be repeated </a:t>
            </a:r>
            <a:r>
              <a:rPr lang="en-US" dirty="0"/>
              <a:t>are listed beneath </a:t>
            </a:r>
            <a:r>
              <a:rPr lang="en-US" dirty="0" smtClean="0"/>
              <a:t>it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29" y="4206622"/>
            <a:ext cx="3608732" cy="207338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508A-7492-4F9D-9934-295E789553BA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Rules for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only </a:t>
            </a:r>
            <a:r>
              <a:rPr lang="en-US" b="1" dirty="0"/>
              <a:t>one statement </a:t>
            </a:r>
            <a:r>
              <a:rPr lang="en-US" dirty="0"/>
              <a:t>per </a:t>
            </a:r>
            <a:r>
              <a:rPr lang="en-US" dirty="0" smtClean="0"/>
              <a:t>line</a:t>
            </a:r>
          </a:p>
          <a:p>
            <a:pPr lvl="1"/>
            <a:r>
              <a:rPr lang="en-US" dirty="0"/>
              <a:t>Each statement in pseudocode </a:t>
            </a:r>
            <a:r>
              <a:rPr lang="en-US" dirty="0" smtClean="0"/>
              <a:t>should express </a:t>
            </a:r>
            <a:r>
              <a:rPr lang="en-US" dirty="0"/>
              <a:t>just one action for the </a:t>
            </a:r>
            <a:r>
              <a:rPr lang="en-US" dirty="0" smtClean="0"/>
              <a:t>computer</a:t>
            </a:r>
          </a:p>
          <a:p>
            <a:r>
              <a:rPr lang="en-US" b="1" dirty="0" smtClean="0"/>
              <a:t>Capitalize</a:t>
            </a:r>
            <a:r>
              <a:rPr lang="en-US" dirty="0" smtClean="0"/>
              <a:t> </a:t>
            </a:r>
            <a:r>
              <a:rPr lang="en-US" dirty="0"/>
              <a:t>initial </a:t>
            </a:r>
            <a:r>
              <a:rPr lang="en-US" dirty="0" smtClean="0"/>
              <a:t>keyword</a:t>
            </a:r>
          </a:p>
          <a:p>
            <a:pPr lvl="1"/>
            <a:r>
              <a:rPr lang="en-US" dirty="0"/>
              <a:t>READ, WRITE, IF, ELSE, ENDIF, WHILE, ENDWHILE</a:t>
            </a:r>
            <a:endParaRPr lang="en-US" dirty="0" smtClean="0"/>
          </a:p>
          <a:p>
            <a:r>
              <a:rPr lang="en-US" dirty="0"/>
              <a:t>Keep statements </a:t>
            </a:r>
            <a:r>
              <a:rPr lang="en-US" b="1" dirty="0"/>
              <a:t>language </a:t>
            </a:r>
            <a:r>
              <a:rPr lang="en-US" b="1" dirty="0" smtClean="0"/>
              <a:t>independent</a:t>
            </a:r>
          </a:p>
          <a:p>
            <a:r>
              <a:rPr lang="en-US" b="1" dirty="0" smtClean="0"/>
              <a:t>Indent</a:t>
            </a:r>
            <a:r>
              <a:rPr lang="en-US" dirty="0" smtClean="0"/>
              <a:t> </a:t>
            </a:r>
            <a:r>
              <a:rPr lang="en-US" dirty="0"/>
              <a:t>to show </a:t>
            </a:r>
            <a:r>
              <a:rPr lang="en-US" dirty="0" smtClean="0"/>
              <a:t>hierarchy</a:t>
            </a:r>
          </a:p>
          <a:p>
            <a:r>
              <a:rPr lang="en-US" b="1" dirty="0" smtClean="0"/>
              <a:t>End </a:t>
            </a:r>
            <a:r>
              <a:rPr lang="en-US" b="1" dirty="0"/>
              <a:t>multiline </a:t>
            </a:r>
            <a:r>
              <a:rPr lang="en-US" dirty="0" smtClean="0"/>
              <a:t>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53F5-0BD3-44B7-A906-BB5CFCA26A6D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Rules for </a:t>
            </a:r>
            <a:r>
              <a:rPr lang="en-US" dirty="0" smtClean="0"/>
              <a:t>Pseudocode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Indent to show hierarchy</a:t>
            </a:r>
          </a:p>
          <a:p>
            <a:pPr lvl="1"/>
            <a:r>
              <a:rPr lang="en-US" dirty="0"/>
              <a:t>Each design structure uses a </a:t>
            </a:r>
            <a:r>
              <a:rPr lang="en-US" dirty="0" smtClean="0"/>
              <a:t>particular indentation pattern</a:t>
            </a:r>
          </a:p>
          <a:p>
            <a:pPr lvl="1"/>
            <a:r>
              <a:rPr lang="en-US" b="1" dirty="0"/>
              <a:t>Sequence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Keep statements in sequence all starting in the same </a:t>
            </a:r>
            <a:r>
              <a:rPr lang="en-US" dirty="0" smtClean="0"/>
              <a:t>column</a:t>
            </a:r>
          </a:p>
          <a:p>
            <a:pPr lvl="1"/>
            <a:r>
              <a:rPr lang="en-US" b="1" dirty="0"/>
              <a:t>Selection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Indent statements that fall inside selection structure, but not the keywords that </a:t>
            </a:r>
            <a:r>
              <a:rPr lang="en-US" dirty="0" smtClean="0"/>
              <a:t>form the selection</a:t>
            </a:r>
          </a:p>
          <a:p>
            <a:pPr lvl="1"/>
            <a:r>
              <a:rPr lang="en-US" b="1" dirty="0"/>
              <a:t>Loop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Indent statements that fall inside the loop but not keywords that form the </a:t>
            </a:r>
            <a:r>
              <a:rPr lang="en-US" dirty="0" smtClean="0"/>
              <a:t>loop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58" y="5143500"/>
            <a:ext cx="3343742" cy="17145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B7F4-E497-46E3-B802-F8A40B1F9269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8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Lecturer: Ms. Saba Ghani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Department of Computer Science </a:t>
            </a:r>
            <a:endParaRPr lang="en-US" dirty="0" smtClean="0"/>
          </a:p>
          <a:p>
            <a:pPr lvl="1"/>
            <a:r>
              <a:rPr lang="en-US" dirty="0" smtClean="0"/>
              <a:t>MSCS-FAST NUCES</a:t>
            </a:r>
          </a:p>
          <a:p>
            <a:pPr lvl="1"/>
            <a:r>
              <a:rPr lang="en-US" dirty="0" smtClean="0"/>
              <a:t>BSCS-LCWU Lahore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Email: </a:t>
            </a:r>
            <a:r>
              <a:rPr lang="en-US" dirty="0" smtClean="0"/>
              <a:t>saba.ghani@nu.edu.pk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79A4-E9A2-44CD-B043-439CEAA97F30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Rules for Pseudocode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Multiline </a:t>
            </a:r>
            <a:r>
              <a:rPr lang="en-US" dirty="0" smtClean="0"/>
              <a:t>Structures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See the IF/ELSE/ENDIF as </a:t>
            </a:r>
            <a:r>
              <a:rPr lang="en-US" dirty="0" smtClean="0"/>
              <a:t>constructed above</a:t>
            </a:r>
            <a:r>
              <a:rPr lang="en-US" dirty="0"/>
              <a:t>, the ENDIF is in line with the </a:t>
            </a:r>
            <a:r>
              <a:rPr lang="en-US" dirty="0" smtClean="0"/>
              <a:t>IF</a:t>
            </a:r>
          </a:p>
          <a:p>
            <a:r>
              <a:rPr lang="en-US" dirty="0" smtClean="0"/>
              <a:t>The </a:t>
            </a:r>
            <a:r>
              <a:rPr lang="en-US" dirty="0"/>
              <a:t>same applies for </a:t>
            </a:r>
            <a:r>
              <a:rPr lang="en-US" dirty="0" smtClean="0"/>
              <a:t>WHILE/ENDWHILE etc</a:t>
            </a:r>
            <a:r>
              <a:rPr lang="en-US" dirty="0"/>
              <a:t>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08" y="2834640"/>
            <a:ext cx="3343742" cy="17145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5105-C78B-44A2-B4DE-51BD511D61DE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Pseudo code</a:t>
            </a:r>
            <a:br>
              <a:rPr lang="en-US" dirty="0"/>
            </a:br>
            <a:r>
              <a:rPr lang="en-US" dirty="0"/>
              <a:t>practice </a:t>
            </a:r>
            <a:r>
              <a:rPr lang="en-US" dirty="0" smtClean="0"/>
              <a:t>question:1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a pseudo code for making a cup of tea</a:t>
            </a:r>
          </a:p>
          <a:p>
            <a:r>
              <a:rPr lang="en-US" dirty="0" smtClean="0"/>
              <a:t>5 minutes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2679700"/>
            <a:ext cx="3114040" cy="384809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9C7-2AA2-4838-88C3-F523DDD81C5A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practice question:2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Consider the problem of searching for an entry in a phone book with only condition:</a:t>
            </a:r>
          </a:p>
          <a:p>
            <a:pPr>
              <a:defRPr/>
            </a:pPr>
            <a:endParaRPr lang="en-IE" dirty="0"/>
          </a:p>
          <a:p>
            <a:pPr lvl="1">
              <a:buFontTx/>
              <a:buNone/>
              <a:defRPr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first entry</a:t>
            </a:r>
          </a:p>
          <a:p>
            <a:pPr lvl="1">
              <a:buFontTx/>
              <a:buNone/>
              <a:defRPr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this is the required entry </a:t>
            </a:r>
          </a:p>
          <a:p>
            <a:pPr lvl="1">
              <a:buFontTx/>
              <a:buNone/>
              <a:defRPr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Then write down phone number</a:t>
            </a:r>
          </a:p>
          <a:p>
            <a:pPr lvl="1">
              <a:buFontTx/>
              <a:buNone/>
              <a:defRPr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get next entry</a:t>
            </a:r>
          </a:p>
          <a:p>
            <a:pPr lvl="1">
              <a:buFontTx/>
              <a:buNone/>
              <a:defRPr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this is the correct entry</a:t>
            </a:r>
          </a:p>
          <a:p>
            <a:pPr lvl="1">
              <a:buFontTx/>
              <a:buNone/>
              <a:defRPr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then write done entry</a:t>
            </a:r>
          </a:p>
          <a:p>
            <a:pPr lvl="1">
              <a:buFontTx/>
              <a:buNone/>
              <a:defRPr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get next entry</a:t>
            </a:r>
          </a:p>
          <a:p>
            <a:pPr lvl="1">
              <a:buFontTx/>
              <a:buNone/>
              <a:defRPr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this is the correct entry</a:t>
            </a:r>
          </a:p>
          <a:p>
            <a:pPr lvl="1">
              <a:buFontTx/>
              <a:buNone/>
              <a:defRPr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		…………….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0700-D5E0-4298-B9DA-1181A6687213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Cont’d…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altLang="en-US" dirty="0"/>
              <a:t>This could take forever to </a:t>
            </a:r>
            <a:r>
              <a:rPr lang="en-IE" altLang="en-US" dirty="0" smtClean="0"/>
              <a:t>specify</a:t>
            </a:r>
            <a:endParaRPr lang="en-IE" altLang="en-US" dirty="0"/>
          </a:p>
          <a:p>
            <a:r>
              <a:rPr lang="en-IE" altLang="en-US" dirty="0"/>
              <a:t>There must be a better way to do </a:t>
            </a:r>
            <a:r>
              <a:rPr lang="en-IE" altLang="en-US" dirty="0" smtClean="0"/>
              <a:t>it</a:t>
            </a:r>
          </a:p>
          <a:p>
            <a:endParaRPr lang="en-IE" altLang="en-US" dirty="0"/>
          </a:p>
          <a:p>
            <a:r>
              <a:rPr lang="en-IE" altLang="en-US" dirty="0" smtClean="0"/>
              <a:t>Write down solution </a:t>
            </a:r>
          </a:p>
          <a:p>
            <a:r>
              <a:rPr lang="en-IE" altLang="en-US" dirty="0" smtClean="0"/>
              <a:t>10 minutes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IE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IE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entry;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IE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this entry N;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IE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N is NOT the required entry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IE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Get next entry;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IE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Call this entry N;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IE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ENDWHILE;</a:t>
            </a:r>
            <a:endParaRPr lang="en-IE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60AD-87F8-4526-BC4D-D22AD5B268E1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4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Represents an algorithm in </a:t>
            </a:r>
            <a:r>
              <a:rPr lang="en-US" b="1" dirty="0" smtClean="0"/>
              <a:t>graphical symbols</a:t>
            </a:r>
          </a:p>
          <a:p>
            <a:r>
              <a:rPr lang="en-US" dirty="0" smtClean="0"/>
              <a:t>Flowchart shows the steps as boxes of various types and their order by connecting the boxes with arrows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Four general types</a:t>
            </a:r>
          </a:p>
          <a:p>
            <a:pPr lvl="1"/>
            <a:r>
              <a:rPr lang="en-US" b="1" dirty="0"/>
              <a:t>Document</a:t>
            </a:r>
            <a:r>
              <a:rPr lang="en-US" dirty="0"/>
              <a:t> </a:t>
            </a:r>
            <a:r>
              <a:rPr lang="en-US" dirty="0" smtClean="0"/>
              <a:t>flowcharts: showing </a:t>
            </a:r>
            <a:r>
              <a:rPr lang="en-US" dirty="0"/>
              <a:t>controls over a document-flow through a system</a:t>
            </a:r>
          </a:p>
          <a:p>
            <a:pPr lvl="1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smtClean="0"/>
              <a:t>flowcharts: showing </a:t>
            </a:r>
            <a:r>
              <a:rPr lang="en-US" dirty="0"/>
              <a:t>controls over a data-flow in a system</a:t>
            </a:r>
          </a:p>
          <a:p>
            <a:pPr lvl="1"/>
            <a:r>
              <a:rPr lang="en-US" b="1" dirty="0"/>
              <a:t>System</a:t>
            </a:r>
            <a:r>
              <a:rPr lang="en-US" dirty="0"/>
              <a:t> </a:t>
            </a:r>
            <a:r>
              <a:rPr lang="en-US" dirty="0" smtClean="0"/>
              <a:t>flowcharts: showing </a:t>
            </a:r>
            <a:r>
              <a:rPr lang="en-US" dirty="0"/>
              <a:t>controls at a physical or resource level</a:t>
            </a:r>
          </a:p>
          <a:p>
            <a:pPr lvl="1"/>
            <a:r>
              <a:rPr lang="en-US" b="1" dirty="0"/>
              <a:t>Program</a:t>
            </a:r>
            <a:r>
              <a:rPr lang="en-US" dirty="0"/>
              <a:t> </a:t>
            </a:r>
            <a:r>
              <a:rPr lang="en-US" dirty="0" smtClean="0"/>
              <a:t>flowchart: showing </a:t>
            </a:r>
            <a:r>
              <a:rPr lang="en-US" dirty="0"/>
              <a:t>the controls in a program within a </a:t>
            </a:r>
            <a:r>
              <a:rPr lang="en-US" dirty="0" smtClean="0"/>
              <a:t>system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Flowchart software </a:t>
            </a:r>
          </a:p>
          <a:p>
            <a:pPr lvl="1"/>
            <a:r>
              <a:rPr lang="en-US" dirty="0" smtClean="0"/>
              <a:t>Microsoft Visio</a:t>
            </a:r>
          </a:p>
          <a:p>
            <a:pPr lvl="1"/>
            <a:r>
              <a:rPr lang="en-US" dirty="0" err="1" smtClean="0"/>
              <a:t>Edraw</a:t>
            </a:r>
            <a:r>
              <a:rPr lang="en-US" dirty="0" smtClean="0"/>
              <a:t> Max</a:t>
            </a:r>
          </a:p>
          <a:p>
            <a:pPr lvl="1"/>
            <a:r>
              <a:rPr lang="en-US" dirty="0" err="1" smtClean="0"/>
              <a:t>SmartDraw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70E1-DDDA-4EA8-8ECF-1DDE6327698D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Flowchart symbols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09" y="1833797"/>
            <a:ext cx="8498561" cy="48040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28900" y="2411730"/>
            <a:ext cx="1066800" cy="4572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0800" y="312801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90800" y="328041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81400" y="305181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3800" y="305181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2453640" y="3684270"/>
            <a:ext cx="1371600" cy="457200"/>
          </a:xfrm>
          <a:prstGeom prst="flowChartInputOutpu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58440" y="4370070"/>
            <a:ext cx="7620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lowchart: Decision 11"/>
          <p:cNvSpPr/>
          <p:nvPr/>
        </p:nvSpPr>
        <p:spPr>
          <a:xfrm>
            <a:off x="2606040" y="5360670"/>
            <a:ext cx="1066800" cy="685800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lowchart: Terminator 12"/>
          <p:cNvSpPr/>
          <p:nvPr/>
        </p:nvSpPr>
        <p:spPr>
          <a:xfrm>
            <a:off x="2529840" y="6198870"/>
            <a:ext cx="1371600" cy="304800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8435-97FD-4B4C-A930-E4781BEC47AE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Flowchart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Flowchart should flow from </a:t>
            </a:r>
            <a:r>
              <a:rPr lang="en-US" b="1" dirty="0" smtClean="0"/>
              <a:t>top to bottom</a:t>
            </a:r>
          </a:p>
          <a:p>
            <a:pPr lvl="1"/>
            <a:r>
              <a:rPr lang="en-US" dirty="0" smtClean="0"/>
              <a:t>An upward flow can be shown as long as it does not exceed 3 symbols</a:t>
            </a:r>
          </a:p>
          <a:p>
            <a:r>
              <a:rPr lang="en-US" dirty="0" smtClean="0"/>
              <a:t>If the chart becomes complex, </a:t>
            </a:r>
            <a:r>
              <a:rPr lang="en-US" b="1" dirty="0" smtClean="0"/>
              <a:t>utilize connecting blocks</a:t>
            </a:r>
          </a:p>
          <a:p>
            <a:pPr lvl="1"/>
            <a:r>
              <a:rPr lang="en-US" dirty="0" smtClean="0"/>
              <a:t>From one page to another page</a:t>
            </a:r>
          </a:p>
          <a:p>
            <a:pPr lvl="1"/>
            <a:r>
              <a:rPr lang="en-US" dirty="0" smtClean="0"/>
              <a:t>From the bottom of the page to the top of same page</a:t>
            </a:r>
          </a:p>
          <a:p>
            <a:pPr lvl="1"/>
            <a:r>
              <a:rPr lang="en-US" dirty="0" smtClean="0"/>
              <a:t>An upward flow of more than 3 symbols</a:t>
            </a:r>
          </a:p>
          <a:p>
            <a:r>
              <a:rPr lang="en-US" b="1" dirty="0" smtClean="0"/>
              <a:t>Avoid intersecting </a:t>
            </a:r>
            <a:r>
              <a:rPr lang="en-US" dirty="0" smtClean="0"/>
              <a:t>flow lines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meaningful description </a:t>
            </a:r>
            <a:r>
              <a:rPr lang="en-US" dirty="0" smtClean="0"/>
              <a:t>in the symbol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F4D8-22B9-4D15-A94E-E2ACBC9FD39B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Flowchart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80" y="2057401"/>
            <a:ext cx="4934639" cy="23530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15" y="2057402"/>
            <a:ext cx="3567185" cy="2235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80" y="4882386"/>
            <a:ext cx="2133898" cy="1848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035" y="4625175"/>
            <a:ext cx="2905530" cy="2105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22" y="4292604"/>
            <a:ext cx="3214711" cy="243789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5AE2-3445-4E13-A44B-163248FD28F2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5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Flowchart types 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27602"/>
            <a:ext cx="5752297" cy="375033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5DE9-B046-42BA-8717-9F0AB64D0B0D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590" y="2075649"/>
            <a:ext cx="4331970" cy="4670425"/>
          </a:xfrm>
        </p:spPr>
        <p:txBody>
          <a:bodyPr/>
          <a:lstStyle/>
          <a:p>
            <a:r>
              <a:rPr lang="en-US" altLang="en-US" sz="2400" dirty="0"/>
              <a:t>Express an algorithm to get two numbers from the user (dividend and divisor), </a:t>
            </a:r>
          </a:p>
          <a:p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Testing to make sure that the divisor number is not zero, and displaying their quotient using a flowchart. </a:t>
            </a: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BC7244-A475-414C-A025-618B2D928C07}" type="slidenum">
              <a:rPr lang="en-US" altLang="en-US" smtClean="0">
                <a:solidFill>
                  <a:schemeClr val="accent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1749310"/>
            <a:ext cx="4217670" cy="4789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625D-547F-4B7D-A148-5FB4C867E90D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9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Lab is practical in </a:t>
            </a:r>
            <a:r>
              <a:rPr lang="en-US" dirty="0"/>
              <a:t>nature with </a:t>
            </a:r>
            <a:r>
              <a:rPr lang="en-US" dirty="0" smtClean="0"/>
              <a:t>heavy reliance </a:t>
            </a:r>
            <a:r>
              <a:rPr lang="en-US" dirty="0"/>
              <a:t>on </a:t>
            </a:r>
            <a:r>
              <a:rPr lang="en-US" dirty="0" smtClean="0"/>
              <a:t>daily lab tasks</a:t>
            </a:r>
          </a:p>
          <a:p>
            <a:endParaRPr lang="en-US" dirty="0" smtClean="0"/>
          </a:p>
          <a:p>
            <a:r>
              <a:rPr lang="en-US" dirty="0" smtClean="0"/>
              <a:t>Alternative lectures </a:t>
            </a:r>
            <a:r>
              <a:rPr lang="en-US" dirty="0"/>
              <a:t>will be followed by a graded </a:t>
            </a:r>
            <a:r>
              <a:rPr lang="en-US" dirty="0" smtClean="0"/>
              <a:t>assignment</a:t>
            </a:r>
          </a:p>
          <a:p>
            <a:endParaRPr lang="en-US" dirty="0" smtClean="0"/>
          </a:p>
          <a:p>
            <a:r>
              <a:rPr lang="en-US" dirty="0"/>
              <a:t>Assignments will be both individual as well as </a:t>
            </a:r>
            <a:r>
              <a:rPr lang="en-US" dirty="0" smtClean="0"/>
              <a:t>group</a:t>
            </a:r>
          </a:p>
          <a:p>
            <a:endParaRPr lang="en-US" dirty="0"/>
          </a:p>
          <a:p>
            <a:r>
              <a:rPr lang="en-US" dirty="0"/>
              <a:t>Quizzes will be announced and </a:t>
            </a:r>
            <a:r>
              <a:rPr lang="en-US" dirty="0" smtClean="0"/>
              <a:t>unannounced</a:t>
            </a:r>
          </a:p>
          <a:p>
            <a:endParaRPr lang="en-US" dirty="0"/>
          </a:p>
          <a:p>
            <a:r>
              <a:rPr lang="en-US" dirty="0"/>
              <a:t>There will be a project at the end of the semester (done in a group of 2 students)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BF83-937D-4316-AF15-A9D8F4D04852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Flowchart</a:t>
            </a:r>
            <a:br>
              <a:rPr lang="en-US" dirty="0" smtClean="0"/>
            </a:br>
            <a:r>
              <a:rPr lang="en-US" dirty="0" smtClean="0"/>
              <a:t>practice question:1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sum of 529 and 256</a:t>
            </a:r>
          </a:p>
          <a:p>
            <a:r>
              <a:rPr lang="en-US" dirty="0" smtClean="0"/>
              <a:t>7 minutes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50" y="2194560"/>
            <a:ext cx="3714750" cy="431758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0F2A-D70C-4F15-B6E6-3AC340A3381E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0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Flowchart</a:t>
            </a:r>
            <a:br>
              <a:rPr lang="en-US" dirty="0" smtClean="0"/>
            </a:br>
            <a:r>
              <a:rPr lang="en-US" dirty="0" smtClean="0"/>
              <a:t>practice question: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profit/loss when income=1,000 and cost=800</a:t>
            </a:r>
          </a:p>
          <a:p>
            <a:r>
              <a:rPr lang="en-US" dirty="0" smtClean="0"/>
              <a:t>10 minutes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23" y="2057401"/>
            <a:ext cx="4867954" cy="457263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A743-3F79-42C2-91F9-9DFCACA1076F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B7BF-6E95-4D10-A49A-101D19EFBCA4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10" y="1574477"/>
            <a:ext cx="8504905" cy="41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Attendance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attendance required to sit in final exam is 80%</a:t>
            </a:r>
          </a:p>
          <a:p>
            <a:endParaRPr lang="en-US" dirty="0" smtClean="0"/>
          </a:p>
          <a:p>
            <a:r>
              <a:rPr lang="en-US" dirty="0"/>
              <a:t>No tolerance in this limit will be offered</a:t>
            </a:r>
          </a:p>
          <a:p>
            <a:endParaRPr lang="en-US" dirty="0" smtClean="0"/>
          </a:p>
          <a:p>
            <a:r>
              <a:rPr lang="en-US" dirty="0" smtClean="0"/>
              <a:t>Proxy </a:t>
            </a:r>
            <a:r>
              <a:rPr lang="en-US" dirty="0"/>
              <a:t>attendance will result in marking of absence for both the students for 3 </a:t>
            </a:r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099A-11B6-49B4-BAFA-D20703F03002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8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Honor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Dishonesty will NOT be </a:t>
            </a:r>
            <a:r>
              <a:rPr lang="en-US" dirty="0" smtClean="0"/>
              <a:t>tolerated</a:t>
            </a:r>
          </a:p>
          <a:p>
            <a:endParaRPr lang="en-US" dirty="0"/>
          </a:p>
          <a:p>
            <a:r>
              <a:rPr lang="en-US" dirty="0"/>
              <a:t>Will result in zero marks in the corresponding work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All parties involved in any kind of cheating (in any exam) will get a zero (in that exam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C4B8-DE02-4A19-830B-F61FBC603DFD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</a:t>
            </a:r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slate course folder regularly for updates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Start working on projects/assignments right from the first </a:t>
            </a:r>
            <a:r>
              <a:rPr lang="en-US" dirty="0" smtClean="0"/>
              <a:t>day and submit your lab tasks before deadline</a:t>
            </a:r>
          </a:p>
          <a:p>
            <a:endParaRPr lang="en-US" dirty="0"/>
          </a:p>
          <a:p>
            <a:r>
              <a:rPr lang="en-US" dirty="0"/>
              <a:t>Come prepared in the </a:t>
            </a:r>
            <a:r>
              <a:rPr lang="en-US" dirty="0" smtClean="0"/>
              <a:t>class</a:t>
            </a:r>
          </a:p>
          <a:p>
            <a:endParaRPr lang="en-US" dirty="0"/>
          </a:p>
          <a:p>
            <a:r>
              <a:rPr lang="en-US" dirty="0"/>
              <a:t>Do not hesitate. Ask questions freely (Raise hand and wait for your turn)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5F61-706B-45CC-8F41-F557837A9EA4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Algorithms</a:t>
            </a:r>
          </a:p>
          <a:p>
            <a:endParaRPr lang="en-US" dirty="0" smtClean="0"/>
          </a:p>
          <a:p>
            <a:r>
              <a:rPr lang="en-US" dirty="0" smtClean="0"/>
              <a:t>Pseudo codes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Basic operations</a:t>
            </a:r>
          </a:p>
          <a:p>
            <a:pPr lvl="1"/>
            <a:r>
              <a:rPr lang="en-US" dirty="0" smtClean="0"/>
              <a:t>Rules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Flow charts</a:t>
            </a:r>
          </a:p>
          <a:p>
            <a:pPr lvl="1"/>
            <a:r>
              <a:rPr lang="en-US" dirty="0" smtClean="0"/>
              <a:t>Symbols</a:t>
            </a:r>
          </a:p>
          <a:p>
            <a:pPr lvl="1"/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A778-EDCD-432B-96CE-DFC0C6BE7C53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list of instructions specifying a precise description of a step by step process to solve a specific problem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Properties</a:t>
            </a:r>
            <a:r>
              <a:rPr lang="en-US" dirty="0" smtClean="0"/>
              <a:t> of an algorithm: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Finiteness</a:t>
            </a:r>
            <a:r>
              <a:rPr lang="en-US" dirty="0" smtClean="0"/>
              <a:t>: exact number of steps of steps to be taken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Absence of ambiguity</a:t>
            </a:r>
            <a:r>
              <a:rPr lang="en-US" dirty="0" smtClean="0"/>
              <a:t>: every instruction is precisely described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Sequence of execution</a:t>
            </a:r>
            <a:r>
              <a:rPr lang="en-US" dirty="0" smtClean="0"/>
              <a:t>: instructions are performed from top to bottom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Input and output</a:t>
            </a:r>
            <a:r>
              <a:rPr lang="en-US" dirty="0" smtClean="0"/>
              <a:t>: explicitly define the input and expected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Effectiveness</a:t>
            </a:r>
            <a:r>
              <a:rPr lang="en-US" dirty="0" smtClean="0"/>
              <a:t>: solution is guaranteed to give a correct answer or to faithfully carried 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Scope definition</a:t>
            </a:r>
            <a:r>
              <a:rPr lang="en-US" dirty="0" smtClean="0"/>
              <a:t>: applies to a specific problem or class of problem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Two methods </a:t>
            </a:r>
            <a:r>
              <a:rPr lang="en-US" dirty="0" smtClean="0"/>
              <a:t>to design an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Pseudo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9AC8-4530-4226-BF56-A0EE8CE79AAA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Pseudo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thing to do while designing a solution for a problem is to </a:t>
            </a:r>
            <a:r>
              <a:rPr lang="en-US" b="1" dirty="0" smtClean="0"/>
              <a:t>decide a name</a:t>
            </a:r>
            <a:r>
              <a:rPr lang="en-US" dirty="0" smtClean="0"/>
              <a:t> for that particular problem’s solution</a:t>
            </a:r>
          </a:p>
          <a:p>
            <a:pPr lvl="1"/>
            <a:r>
              <a:rPr lang="en-US" dirty="0" smtClean="0"/>
              <a:t>Should be problem/solution oriented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Popular </a:t>
            </a:r>
            <a:r>
              <a:rPr lang="en-US" b="1" dirty="0" smtClean="0"/>
              <a:t>naming convention </a:t>
            </a:r>
            <a:r>
              <a:rPr lang="en-US" dirty="0" smtClean="0"/>
              <a:t>in computer science</a:t>
            </a:r>
          </a:p>
          <a:p>
            <a:r>
              <a:rPr lang="en-US" b="1" dirty="0" err="1" smtClean="0"/>
              <a:t>CamelCase</a:t>
            </a:r>
            <a:r>
              <a:rPr lang="en-US" b="1" dirty="0" smtClean="0"/>
              <a:t> </a:t>
            </a:r>
            <a:r>
              <a:rPr lang="en-US" dirty="0" smtClean="0"/>
              <a:t>or dromedary case</a:t>
            </a:r>
          </a:p>
          <a:p>
            <a:r>
              <a:rPr lang="en-US" dirty="0" smtClean="0"/>
              <a:t>First letter of each word in a </a:t>
            </a:r>
            <a:r>
              <a:rPr lang="en-US" b="1" dirty="0" smtClean="0"/>
              <a:t>compound word </a:t>
            </a:r>
            <a:r>
              <a:rPr lang="en-US" dirty="0" smtClean="0"/>
              <a:t>is capitalized</a:t>
            </a:r>
          </a:p>
          <a:p>
            <a:r>
              <a:rPr lang="en-US" dirty="0" smtClean="0"/>
              <a:t>Most often used in </a:t>
            </a:r>
            <a:r>
              <a:rPr lang="en-US" b="1" dirty="0" smtClean="0"/>
              <a:t>programming languages </a:t>
            </a:r>
            <a:r>
              <a:rPr lang="en-US" dirty="0" smtClean="0"/>
              <a:t>and </a:t>
            </a:r>
            <a:r>
              <a:rPr lang="en-US" b="1" dirty="0" smtClean="0"/>
              <a:t>website names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CamelCase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3619500"/>
            <a:ext cx="2438400" cy="259918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5ECA-1C0E-45BE-BDC9-1D227D949F64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7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443</TotalTime>
  <Words>1515</Words>
  <Application>Microsoft Office PowerPoint</Application>
  <PresentationFormat>Widescreen</PresentationFormat>
  <Paragraphs>309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Gothic</vt:lpstr>
      <vt:lpstr>Courier New</vt:lpstr>
      <vt:lpstr>Times New Roman</vt:lpstr>
      <vt:lpstr>Wingdings</vt:lpstr>
      <vt:lpstr>Vapor Trail</vt:lpstr>
      <vt:lpstr>Programming fundamentals lab</vt:lpstr>
      <vt:lpstr>Introduction</vt:lpstr>
      <vt:lpstr>Course Format</vt:lpstr>
      <vt:lpstr>Attendance Policy</vt:lpstr>
      <vt:lpstr>Honor Code</vt:lpstr>
      <vt:lpstr>General Guidelines</vt:lpstr>
      <vt:lpstr>Today’s agenda</vt:lpstr>
      <vt:lpstr>algorithm</vt:lpstr>
      <vt:lpstr>Pseudo codes</vt:lpstr>
      <vt:lpstr>Pseudo codes (cont’d)</vt:lpstr>
      <vt:lpstr>Writing pseudo code Basic computer operations</vt:lpstr>
      <vt:lpstr>1. computer can receive information</vt:lpstr>
      <vt:lpstr>2. computer can output information</vt:lpstr>
      <vt:lpstr>3. computer can perform arithmetic</vt:lpstr>
      <vt:lpstr>4. computer can assign a value to a variable or memory location</vt:lpstr>
      <vt:lpstr>5. computer can compare two variables</vt:lpstr>
      <vt:lpstr>6. computer can repeat a group of actions</vt:lpstr>
      <vt:lpstr>Rules for Pseudocode</vt:lpstr>
      <vt:lpstr>Rules for Pseudocode (cont’d)</vt:lpstr>
      <vt:lpstr>Rules for Pseudocode (cont’d)</vt:lpstr>
      <vt:lpstr>Pseudo code practice question:1</vt:lpstr>
      <vt:lpstr>practice question:2</vt:lpstr>
      <vt:lpstr>Cont’d… </vt:lpstr>
      <vt:lpstr>flowchart</vt:lpstr>
      <vt:lpstr>Flowchart symbols</vt:lpstr>
      <vt:lpstr>Flowchart guidelines</vt:lpstr>
      <vt:lpstr>Flowchart types</vt:lpstr>
      <vt:lpstr>Flowchart types (cont’d)</vt:lpstr>
      <vt:lpstr>Example</vt:lpstr>
      <vt:lpstr>Flowchart practice question:1</vt:lpstr>
      <vt:lpstr>Flowchart practice question: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lab</dc:title>
  <dc:creator>saba ghani</dc:creator>
  <cp:lastModifiedBy>Saba Ghani</cp:lastModifiedBy>
  <cp:revision>48</cp:revision>
  <dcterms:created xsi:type="dcterms:W3CDTF">2019-08-20T04:52:27Z</dcterms:created>
  <dcterms:modified xsi:type="dcterms:W3CDTF">2019-08-21T04:41:58Z</dcterms:modified>
</cp:coreProperties>
</file>