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49"/>
  </p:notesMasterIdLst>
  <p:sldIdLst>
    <p:sldId id="256" r:id="rId2"/>
    <p:sldId id="281" r:id="rId3"/>
    <p:sldId id="338" r:id="rId4"/>
    <p:sldId id="340" r:id="rId5"/>
    <p:sldId id="341" r:id="rId6"/>
    <p:sldId id="339" r:id="rId7"/>
    <p:sldId id="336" r:id="rId8"/>
    <p:sldId id="337" r:id="rId9"/>
    <p:sldId id="343" r:id="rId10"/>
    <p:sldId id="344" r:id="rId11"/>
    <p:sldId id="345" r:id="rId12"/>
    <p:sldId id="346"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280"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4201" autoAdjust="0"/>
  </p:normalViewPr>
  <p:slideViewPr>
    <p:cSldViewPr snapToGrid="0">
      <p:cViewPr varScale="1">
        <p:scale>
          <a:sx n="67" d="100"/>
          <a:sy n="67" d="100"/>
        </p:scale>
        <p:origin x="1530" y="66"/>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9/14/2019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a:t>
            </a:fld>
            <a:endParaRPr lang="en-US" dirty="0"/>
          </a:p>
        </p:txBody>
      </p:sp>
    </p:spTree>
    <p:extLst>
      <p:ext uri="{BB962C8B-B14F-4D97-AF65-F5344CB8AC3E}">
        <p14:creationId xmlns:p14="http://schemas.microsoft.com/office/powerpoint/2010/main" val="193116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701400-B431-4047-89AC-DA61F7C3E04A}" type="slidenum">
              <a:rPr lang="en-US" smtClean="0"/>
              <a:t>2</a:t>
            </a:fld>
            <a:endParaRPr lang="en-US"/>
          </a:p>
        </p:txBody>
      </p:sp>
    </p:spTree>
    <p:extLst>
      <p:ext uri="{BB962C8B-B14F-4D97-AF65-F5344CB8AC3E}">
        <p14:creationId xmlns:p14="http://schemas.microsoft.com/office/powerpoint/2010/main" val="44494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http://www.ntu.edu.sg/home/ehchua/programming/cpp/cp1_Basics.html</a:t>
            </a:r>
          </a:p>
        </p:txBody>
      </p:sp>
      <p:sp>
        <p:nvSpPr>
          <p:cNvPr id="4" name="Slide Number Placeholder 3"/>
          <p:cNvSpPr>
            <a:spLocks noGrp="1"/>
          </p:cNvSpPr>
          <p:nvPr>
            <p:ph type="sldNum" sz="quarter" idx="10"/>
          </p:nvPr>
        </p:nvSpPr>
        <p:spPr/>
        <p:txBody>
          <a:bodyPr/>
          <a:lstStyle/>
          <a:p>
            <a:fld id="{1D701400-B431-4047-89AC-DA61F7C3E04A}" type="slidenum">
              <a:rPr lang="en-US" smtClean="0"/>
              <a:t>6</a:t>
            </a:fld>
            <a:endParaRPr lang="en-US"/>
          </a:p>
        </p:txBody>
      </p:sp>
    </p:spTree>
    <p:extLst>
      <p:ext uri="{BB962C8B-B14F-4D97-AF65-F5344CB8AC3E}">
        <p14:creationId xmlns:p14="http://schemas.microsoft.com/office/powerpoint/2010/main" val="156320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47</a:t>
            </a:fld>
            <a:endParaRPr lang="en-US" dirty="0"/>
          </a:p>
        </p:txBody>
      </p:sp>
    </p:spTree>
    <p:extLst>
      <p:ext uri="{BB962C8B-B14F-4D97-AF65-F5344CB8AC3E}">
        <p14:creationId xmlns:p14="http://schemas.microsoft.com/office/powerpoint/2010/main" val="56650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444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5229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1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653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3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9138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52922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019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18" y="142188"/>
            <a:ext cx="8323551" cy="81575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11218" y="1280277"/>
            <a:ext cx="8323551" cy="4987331"/>
          </a:xfrm>
        </p:spPr>
        <p:txBody>
          <a:bodyPr/>
          <a:lstStyle>
            <a:lvl1pPr>
              <a:spcBef>
                <a:spcPts val="600"/>
              </a:spcBef>
              <a:defRPr sz="2400"/>
            </a:lvl1pPr>
            <a:lvl2pPr>
              <a:spcBef>
                <a:spcPts val="600"/>
              </a:spcBef>
              <a:defRPr sz="2000"/>
            </a:lvl2pPr>
            <a:lvl3pPr>
              <a:spcBef>
                <a:spcPts val="600"/>
              </a:spcBef>
              <a:defRPr sz="1800"/>
            </a:lvl3pPr>
            <a:lvl4pPr>
              <a:spcBef>
                <a:spcPts val="600"/>
              </a:spcBef>
              <a:defRPr sz="1600"/>
            </a:lvl4pPr>
            <a:lvl5pPr>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86261" y="6322697"/>
            <a:ext cx="1348509" cy="370171"/>
          </a:xfrm>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a:xfrm>
            <a:off x="711218" y="6322697"/>
            <a:ext cx="6227641" cy="365125"/>
          </a:xfrm>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711188"/>
            <a:ext cx="702307"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8911" y="782633"/>
            <a:ext cx="584978" cy="365125"/>
          </a:xfrm>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6512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lvl1pPr>
              <a:defRPr>
                <a:solidFill>
                  <a:schemeClr val="bg1"/>
                </a:solidFill>
              </a:defRPr>
            </a:lvl1p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35733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57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0728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523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6136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 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49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8939" y="6135089"/>
            <a:ext cx="1289841"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r>
              <a:rPr lang="aa-ET" altLang="en-US" smtClean="0">
                <a:solidFill>
                  <a:srgbClr val="000000"/>
                </a:solidFill>
              </a:rPr>
              <a:t>14/09/2019</a:t>
            </a:r>
            <a:endParaRPr lang="en-US" altLang="en-US" dirty="0">
              <a:solidFill>
                <a:srgbClr val="000000"/>
              </a:solidFill>
            </a:endParaRPr>
          </a:p>
        </p:txBody>
      </p:sp>
      <p:sp>
        <p:nvSpPr>
          <p:cNvPr id="5" name="Footer Placeholder 4"/>
          <p:cNvSpPr>
            <a:spLocks noGrp="1"/>
          </p:cNvSpPr>
          <p:nvPr>
            <p:ph type="ftr" sz="quarter" idx="3"/>
          </p:nvPr>
        </p:nvSpPr>
        <p:spPr>
          <a:xfrm>
            <a:off x="1942415" y="6135809"/>
            <a:ext cx="510774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ltLang="en-US">
                <a:solidFill>
                  <a:srgbClr val="000000"/>
                </a:solidFill>
              </a:rPr>
              <a:t>CS 118 - FALL 2019</a:t>
            </a:r>
            <a:endParaRPr lang="en-US" altLang="en-US" dirty="0">
              <a:solidFill>
                <a:srgbClr val="000000"/>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42917270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CS118 – Programming Fundamentals</a:t>
            </a:r>
          </a:p>
        </p:txBody>
      </p:sp>
      <p:sp>
        <p:nvSpPr>
          <p:cNvPr id="3" name="Subtitle 2"/>
          <p:cNvSpPr>
            <a:spLocks noGrp="1"/>
          </p:cNvSpPr>
          <p:nvPr>
            <p:ph type="subTitle" idx="1"/>
          </p:nvPr>
        </p:nvSpPr>
        <p:spPr/>
        <p:txBody>
          <a:bodyPr>
            <a:noAutofit/>
          </a:bodyPr>
          <a:lstStyle/>
          <a:p>
            <a:pPr>
              <a:spcBef>
                <a:spcPts val="0"/>
              </a:spcBef>
            </a:pPr>
            <a:r>
              <a:rPr lang="en-US" sz="1200" dirty="0"/>
              <a:t>Lecture # 07</a:t>
            </a:r>
          </a:p>
          <a:p>
            <a:pPr>
              <a:spcBef>
                <a:spcPts val="0"/>
              </a:spcBef>
            </a:pPr>
            <a:r>
              <a:rPr lang="en-US" sz="1200" dirty="0"/>
              <a:t>Saturday, September 14, 2019</a:t>
            </a:r>
          </a:p>
          <a:p>
            <a:pPr>
              <a:spcBef>
                <a:spcPts val="0"/>
              </a:spcBef>
            </a:pPr>
            <a:r>
              <a:rPr lang="en-US" sz="1200" dirty="0"/>
              <a:t>FALL 2019</a:t>
            </a:r>
          </a:p>
          <a:p>
            <a:pPr>
              <a:spcBef>
                <a:spcPts val="0"/>
              </a:spcBef>
            </a:pPr>
            <a:r>
              <a:rPr lang="en-US" sz="1200" dirty="0"/>
              <a:t>FAST – NUCES, Faisalabad Campus</a:t>
            </a:r>
          </a:p>
          <a:p>
            <a:pPr algn="r">
              <a:spcBef>
                <a:spcPts val="0"/>
              </a:spcBef>
            </a:pPr>
            <a:r>
              <a:rPr lang="en-US" sz="2000" b="1" dirty="0" smtClean="0"/>
              <a:t>Course Instructor:</a:t>
            </a:r>
          </a:p>
          <a:p>
            <a:pPr algn="r">
              <a:spcBef>
                <a:spcPts val="0"/>
              </a:spcBef>
            </a:pPr>
            <a:r>
              <a:rPr lang="en-US" sz="2000" b="1" dirty="0" smtClean="0"/>
              <a:t>Ebad Majeed</a:t>
            </a:r>
          </a:p>
          <a:p>
            <a:pPr algn="r">
              <a:spcBef>
                <a:spcPts val="0"/>
              </a:spcBef>
            </a:pPr>
            <a:r>
              <a:rPr lang="en-US" sz="2000" b="1" dirty="0" smtClean="0"/>
              <a:t>Slides Credit:</a:t>
            </a:r>
          </a:p>
          <a:p>
            <a:pPr algn="r">
              <a:spcBef>
                <a:spcPts val="0"/>
              </a:spcBef>
            </a:pPr>
            <a:r>
              <a:rPr lang="en-US" sz="2000" b="1" dirty="0" err="1" smtClean="0"/>
              <a:t>Rizwan</a:t>
            </a:r>
            <a:r>
              <a:rPr lang="en-US" sz="2000" b="1" dirty="0" smtClean="0"/>
              <a:t> </a:t>
            </a:r>
            <a:r>
              <a:rPr lang="en-US" sz="2000" b="1" dirty="0"/>
              <a:t>Ul Haq</a:t>
            </a:r>
          </a:p>
        </p:txBody>
      </p:sp>
    </p:spTree>
    <p:extLst>
      <p:ext uri="{BB962C8B-B14F-4D97-AF65-F5344CB8AC3E}">
        <p14:creationId xmlns:p14="http://schemas.microsoft.com/office/powerpoint/2010/main" val="155969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94970" y="53868"/>
            <a:ext cx="6154060" cy="6750264"/>
          </a:xfrm>
          <a:prstGeom prst="rect">
            <a:avLst/>
          </a:prstGeom>
        </p:spPr>
      </p:pic>
      <p:sp>
        <p:nvSpPr>
          <p:cNvPr id="2" name="Date Placeholder 1"/>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50574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Fahrenheit to </a:t>
            </a:r>
            <a:r>
              <a:rPr lang="en-US" dirty="0" err="1"/>
              <a:t>celsius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t>
            </a:r>
            <a:r>
              <a:rPr lang="en-US" dirty="0" err="1"/>
              <a:t>fahrenheit</a:t>
            </a:r>
            <a:r>
              <a:rPr lang="en-US" dirty="0"/>
              <a:t>, </a:t>
            </a:r>
            <a:r>
              <a:rPr lang="en-US" dirty="0" err="1"/>
              <a:t>celsius</a:t>
            </a:r>
            <a:r>
              <a:rPr lang="en-US" dirty="0"/>
              <a:t> ;</a:t>
            </a:r>
          </a:p>
          <a:p>
            <a:pPr marL="0" indent="0">
              <a:buNone/>
            </a:pPr>
            <a:r>
              <a:rPr lang="en-US" dirty="0"/>
              <a:t>	</a:t>
            </a:r>
            <a:r>
              <a:rPr lang="en-US" dirty="0" err="1"/>
              <a:t>cout</a:t>
            </a:r>
            <a:r>
              <a:rPr lang="en-US" dirty="0"/>
              <a:t> &lt;&lt; " Enter temperature in Fahrenheit : " ;</a:t>
            </a:r>
          </a:p>
          <a:p>
            <a:pPr marL="0" indent="0">
              <a:buNone/>
            </a:pPr>
            <a:r>
              <a:rPr lang="en-US" dirty="0"/>
              <a:t>	</a:t>
            </a:r>
            <a:r>
              <a:rPr lang="en-US" dirty="0" err="1"/>
              <a:t>cin</a:t>
            </a:r>
            <a:r>
              <a:rPr lang="en-US" dirty="0"/>
              <a:t> &gt;&gt; </a:t>
            </a:r>
            <a:r>
              <a:rPr lang="en-US" dirty="0" err="1"/>
              <a:t>fahrenheit</a:t>
            </a:r>
            <a:r>
              <a:rPr lang="en-US" dirty="0"/>
              <a:t> ;</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	</a:t>
            </a:r>
          </a:p>
          <a:p>
            <a:pPr marL="0" indent="0">
              <a:buNone/>
            </a:pPr>
            <a:r>
              <a:rPr lang="en-US" dirty="0"/>
              <a:t>	</a:t>
            </a:r>
            <a:r>
              <a:rPr lang="en-US" dirty="0" err="1"/>
              <a:t>celsius</a:t>
            </a:r>
            <a:r>
              <a:rPr lang="en-US" dirty="0"/>
              <a:t> = 5.0 / 9.0 * (</a:t>
            </a:r>
            <a:r>
              <a:rPr lang="en-US" dirty="0" err="1"/>
              <a:t>fahrenheit</a:t>
            </a:r>
            <a:r>
              <a:rPr lang="en-US" dirty="0"/>
              <a:t> - 32) ;</a:t>
            </a:r>
          </a:p>
          <a:p>
            <a:pPr marL="0" indent="0">
              <a:buNone/>
            </a:pPr>
            <a:endParaRPr lang="en-US" dirty="0"/>
          </a:p>
          <a:p>
            <a:pPr marL="0" indent="0">
              <a:buNone/>
            </a:pPr>
            <a:r>
              <a:rPr lang="en-US" dirty="0"/>
              <a:t>	</a:t>
            </a:r>
            <a:r>
              <a:rPr lang="en-US" dirty="0" err="1"/>
              <a:t>cout</a:t>
            </a:r>
            <a:r>
              <a:rPr lang="en-US" dirty="0"/>
              <a:t> &lt;&lt; </a:t>
            </a:r>
            <a:r>
              <a:rPr lang="en-US" dirty="0" err="1"/>
              <a:t>fahrenheit</a:t>
            </a:r>
            <a:r>
              <a:rPr lang="en-US" dirty="0"/>
              <a:t> &lt;&lt; " degree F =  "</a:t>
            </a:r>
          </a:p>
          <a:p>
            <a:pPr marL="0" indent="0">
              <a:buNone/>
            </a:pPr>
            <a:r>
              <a:rPr lang="en-US" dirty="0"/>
              <a:t>		&lt;&lt; </a:t>
            </a:r>
            <a:r>
              <a:rPr lang="en-US" dirty="0" err="1"/>
              <a:t>celsius</a:t>
            </a:r>
            <a:r>
              <a:rPr lang="en-US" dirty="0"/>
              <a:t> &lt;&lt; " degree C" &lt;&lt; </a:t>
            </a:r>
            <a:r>
              <a:rPr lang="en-US" dirty="0" err="1"/>
              <a:t>endl</a:t>
            </a:r>
            <a:r>
              <a:rPr lang="en-US" dirty="0"/>
              <a:t>;</a:t>
            </a:r>
          </a:p>
          <a:p>
            <a:pPr marL="0" indent="0">
              <a:buNone/>
            </a:pPr>
            <a:r>
              <a:rPr lang="en-US" dirty="0"/>
              <a:t>	return 0;</a:t>
            </a:r>
          </a:p>
          <a:p>
            <a:pPr marL="0" indent="0">
              <a:buNone/>
            </a:pPr>
            <a:r>
              <a:rPr lang="en-US" dirty="0"/>
              <a:t>}</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7771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p:txBody>
          <a:bodyPr>
            <a:normAutofit lnSpcReduction="10000"/>
          </a:bodyPr>
          <a:lstStyle/>
          <a:p>
            <a:pPr marL="0" indent="0">
              <a:buNone/>
            </a:pPr>
            <a:r>
              <a:rPr lang="en-US" dirty="0"/>
              <a:t>In this lecture, you will:</a:t>
            </a:r>
          </a:p>
          <a:p>
            <a:r>
              <a:rPr lang="en-US" dirty="0"/>
              <a:t>Explore simple data types</a:t>
            </a:r>
          </a:p>
          <a:p>
            <a:r>
              <a:rPr lang="en-US" dirty="0"/>
              <a:t>Discover how to use arithmetic operators </a:t>
            </a:r>
          </a:p>
          <a:p>
            <a:r>
              <a:rPr lang="en-US" dirty="0"/>
              <a:t>Examine how a program evaluates arithmetic expressions</a:t>
            </a:r>
          </a:p>
          <a:p>
            <a:r>
              <a:rPr lang="en-US" dirty="0"/>
              <a:t>Learn what an assignment statement is and what it does</a:t>
            </a:r>
          </a:p>
          <a:p>
            <a:r>
              <a:rPr lang="en-US" dirty="0"/>
              <a:t>Become familiar with the string data type</a:t>
            </a:r>
          </a:p>
          <a:p>
            <a:pPr algn="just"/>
            <a:r>
              <a:rPr lang="en-US" dirty="0"/>
              <a:t>Become familiar with the use of increment and decrement operators</a:t>
            </a:r>
          </a:p>
          <a:p>
            <a:pPr algn="just"/>
            <a:r>
              <a:rPr lang="en-US" dirty="0"/>
              <a:t>Explore how to properly structure a program, including using comments to document a program</a:t>
            </a:r>
          </a:p>
          <a:p>
            <a:pPr algn="just"/>
            <a:r>
              <a:rPr lang="en-US" dirty="0"/>
              <a:t>Learn how to write a C++ program </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16430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a:t>
            </a:r>
          </a:p>
        </p:txBody>
      </p:sp>
      <p:sp>
        <p:nvSpPr>
          <p:cNvPr id="3" name="Content Placeholder 2"/>
          <p:cNvSpPr>
            <a:spLocks noGrp="1"/>
          </p:cNvSpPr>
          <p:nvPr>
            <p:ph idx="1"/>
          </p:nvPr>
        </p:nvSpPr>
        <p:spPr/>
        <p:txBody>
          <a:bodyPr/>
          <a:lstStyle/>
          <a:p>
            <a:r>
              <a:rPr lang="en-US" b="1" dirty="0"/>
              <a:t>Data type: </a:t>
            </a:r>
            <a:r>
              <a:rPr lang="en-US" dirty="0"/>
              <a:t>Set of values together with a set of operations</a:t>
            </a:r>
          </a:p>
          <a:p>
            <a:r>
              <a:rPr lang="en-US" dirty="0"/>
              <a:t>C++ data types fall into three categories:</a:t>
            </a:r>
          </a:p>
          <a:p>
            <a:endParaRPr lang="en-US" dirty="0"/>
          </a:p>
        </p:txBody>
      </p:sp>
      <p:pic>
        <p:nvPicPr>
          <p:cNvPr id="6" name="Picture 5"/>
          <p:cNvPicPr>
            <a:picLocks noChangeAspect="1"/>
          </p:cNvPicPr>
          <p:nvPr/>
        </p:nvPicPr>
        <p:blipFill>
          <a:blip r:embed="rId2"/>
          <a:stretch>
            <a:fillRect/>
          </a:stretch>
        </p:blipFill>
        <p:spPr>
          <a:xfrm>
            <a:off x="272652" y="3321312"/>
            <a:ext cx="8601075" cy="1895475"/>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8485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Data Types</a:t>
            </a:r>
          </a:p>
        </p:txBody>
      </p:sp>
      <p:sp>
        <p:nvSpPr>
          <p:cNvPr id="3" name="Content Placeholder 2"/>
          <p:cNvSpPr>
            <a:spLocks noGrp="1"/>
          </p:cNvSpPr>
          <p:nvPr>
            <p:ph idx="1"/>
          </p:nvPr>
        </p:nvSpPr>
        <p:spPr/>
        <p:txBody>
          <a:bodyPr/>
          <a:lstStyle/>
          <a:p>
            <a:pPr marL="0" indent="0">
              <a:buNone/>
            </a:pPr>
            <a:r>
              <a:rPr lang="en-US" b="1" dirty="0"/>
              <a:t>Three categories of simple data</a:t>
            </a:r>
          </a:p>
          <a:p>
            <a:r>
              <a:rPr lang="en-US" b="1" dirty="0"/>
              <a:t>Integral: </a:t>
            </a:r>
            <a:r>
              <a:rPr lang="en-US" dirty="0"/>
              <a:t>integers (numbers without a decimal)</a:t>
            </a:r>
          </a:p>
          <a:p>
            <a:r>
              <a:rPr lang="en-US" b="1" dirty="0"/>
              <a:t>Floating-point: </a:t>
            </a:r>
            <a:r>
              <a:rPr lang="en-US" dirty="0"/>
              <a:t>decimal numbers</a:t>
            </a:r>
          </a:p>
          <a:p>
            <a:r>
              <a:rPr lang="en-US" b="1" dirty="0"/>
              <a:t>Enumeration type: </a:t>
            </a:r>
            <a:r>
              <a:rPr lang="en-US" dirty="0"/>
              <a:t>user-defined data type</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23290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Data Types (cont'd.)</a:t>
            </a:r>
          </a:p>
        </p:txBody>
      </p:sp>
      <p:sp>
        <p:nvSpPr>
          <p:cNvPr id="3" name="Content Placeholder 2"/>
          <p:cNvSpPr>
            <a:spLocks noGrp="1"/>
          </p:cNvSpPr>
          <p:nvPr>
            <p:ph idx="1"/>
          </p:nvPr>
        </p:nvSpPr>
        <p:spPr/>
        <p:txBody>
          <a:bodyPr/>
          <a:lstStyle/>
          <a:p>
            <a:pPr marL="0" indent="0" algn="just">
              <a:buNone/>
            </a:pPr>
            <a:r>
              <a:rPr lang="en-US" b="1" dirty="0"/>
              <a:t>Integral data types are further classified into nine categories:</a:t>
            </a:r>
          </a:p>
          <a:p>
            <a:pPr algn="just"/>
            <a:r>
              <a:rPr lang="en-US" dirty="0"/>
              <a:t>char, short, </a:t>
            </a:r>
            <a:r>
              <a:rPr lang="en-US" dirty="0" err="1"/>
              <a:t>int</a:t>
            </a:r>
            <a:r>
              <a:rPr lang="en-US" dirty="0"/>
              <a:t>, long, bool</a:t>
            </a:r>
          </a:p>
          <a:p>
            <a:pPr algn="just"/>
            <a:r>
              <a:rPr lang="en-US" dirty="0"/>
              <a:t>unsigned char, unsigned short, unsigned </a:t>
            </a:r>
            <a:r>
              <a:rPr lang="en-US" dirty="0" err="1"/>
              <a:t>int</a:t>
            </a:r>
            <a:r>
              <a:rPr lang="en-US" dirty="0"/>
              <a:t>, unsigned long</a:t>
            </a:r>
          </a:p>
          <a:p>
            <a:pPr algn="just"/>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24486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Data Types (cont'd.)</a:t>
            </a:r>
          </a:p>
        </p:txBody>
      </p:sp>
      <p:sp>
        <p:nvSpPr>
          <p:cNvPr id="3" name="Content Placeholder 2"/>
          <p:cNvSpPr>
            <a:spLocks noGrp="1"/>
          </p:cNvSpPr>
          <p:nvPr>
            <p:ph idx="1"/>
          </p:nvPr>
        </p:nvSpPr>
        <p:spPr/>
        <p:txBody>
          <a:bodyPr/>
          <a:lstStyle/>
          <a:p>
            <a:r>
              <a:rPr lang="en-US" dirty="0"/>
              <a:t>Different compilers may allow different ranges of values</a:t>
            </a:r>
          </a:p>
          <a:p>
            <a:endParaRPr lang="en-US" dirty="0"/>
          </a:p>
        </p:txBody>
      </p:sp>
      <p:graphicFrame>
        <p:nvGraphicFramePr>
          <p:cNvPr id="6" name="Table 5"/>
          <p:cNvGraphicFramePr>
            <a:graphicFrameLocks noGrp="1"/>
          </p:cNvGraphicFramePr>
          <p:nvPr/>
        </p:nvGraphicFramePr>
        <p:xfrm>
          <a:off x="1115786" y="2615903"/>
          <a:ext cx="6546533" cy="2194560"/>
        </p:xfrm>
        <a:graphic>
          <a:graphicData uri="http://schemas.openxmlformats.org/drawingml/2006/table">
            <a:tbl>
              <a:tblPr firstRow="1" bandRow="1">
                <a:tableStyleId>{5C22544A-7EE6-4342-B048-85BDC9FD1C3A}</a:tableStyleId>
              </a:tblPr>
              <a:tblGrid>
                <a:gridCol w="1294067">
                  <a:extLst>
                    <a:ext uri="{9D8B030D-6E8A-4147-A177-3AD203B41FA5}">
                      <a16:colId xmlns="" xmlns:a16="http://schemas.microsoft.com/office/drawing/2014/main" val="20000"/>
                    </a:ext>
                  </a:extLst>
                </a:gridCol>
                <a:gridCol w="3220466">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pPr algn="l"/>
                      <a:r>
                        <a:rPr lang="en-US" sz="2000" dirty="0"/>
                        <a:t>Data Type</a:t>
                      </a:r>
                    </a:p>
                  </a:txBody>
                  <a:tcPr/>
                </a:tc>
                <a:tc>
                  <a:txBody>
                    <a:bodyPr/>
                    <a:lstStyle/>
                    <a:p>
                      <a:pPr algn="l"/>
                      <a:r>
                        <a:rPr lang="en-US" sz="2000" dirty="0"/>
                        <a:t>Values</a:t>
                      </a:r>
                    </a:p>
                  </a:txBody>
                  <a:tcPr/>
                </a:tc>
                <a:tc>
                  <a:txBody>
                    <a:bodyPr/>
                    <a:lstStyle/>
                    <a:p>
                      <a:pPr algn="l"/>
                      <a:r>
                        <a:rPr lang="en-US" sz="2000" dirty="0"/>
                        <a:t>Storage (in Bytes)</a:t>
                      </a:r>
                    </a:p>
                  </a:txBody>
                  <a:tcPr/>
                </a:tc>
                <a:extLst>
                  <a:ext uri="{0D108BD9-81ED-4DB2-BD59-A6C34878D82A}">
                    <a16:rowId xmlns="" xmlns:a16="http://schemas.microsoft.com/office/drawing/2014/main" val="10000"/>
                  </a:ext>
                </a:extLst>
              </a:tr>
              <a:tr h="370840">
                <a:tc>
                  <a:txBody>
                    <a:bodyPr/>
                    <a:lstStyle/>
                    <a:p>
                      <a:pPr algn="l"/>
                      <a:r>
                        <a:rPr lang="en-US" sz="2000" dirty="0" err="1"/>
                        <a:t>int</a:t>
                      </a:r>
                      <a:endParaRPr lang="en-US" sz="2000" dirty="0"/>
                    </a:p>
                  </a:txBody>
                  <a:tcPr/>
                </a:tc>
                <a:tc>
                  <a:txBody>
                    <a:bodyPr/>
                    <a:lstStyle/>
                    <a:p>
                      <a:pPr algn="l"/>
                      <a:r>
                        <a:rPr lang="en-US" sz="2000" dirty="0"/>
                        <a:t>-2147483648 to 2147483647</a:t>
                      </a:r>
                    </a:p>
                  </a:txBody>
                  <a:tcPr/>
                </a:tc>
                <a:tc>
                  <a:txBody>
                    <a:bodyPr/>
                    <a:lstStyle/>
                    <a:p>
                      <a:pPr algn="l"/>
                      <a:r>
                        <a:rPr lang="en-US" sz="2000" dirty="0"/>
                        <a:t>4</a:t>
                      </a:r>
                    </a:p>
                  </a:txBody>
                  <a:tcPr/>
                </a:tc>
                <a:extLst>
                  <a:ext uri="{0D108BD9-81ED-4DB2-BD59-A6C34878D82A}">
                    <a16:rowId xmlns="" xmlns:a16="http://schemas.microsoft.com/office/drawing/2014/main" val="10001"/>
                  </a:ext>
                </a:extLst>
              </a:tr>
              <a:tr h="370840">
                <a:tc>
                  <a:txBody>
                    <a:bodyPr/>
                    <a:lstStyle/>
                    <a:p>
                      <a:pPr algn="l"/>
                      <a:r>
                        <a:rPr lang="en-US" sz="2000" dirty="0"/>
                        <a:t>bool</a:t>
                      </a:r>
                    </a:p>
                  </a:txBody>
                  <a:tcPr/>
                </a:tc>
                <a:tc>
                  <a:txBody>
                    <a:bodyPr/>
                    <a:lstStyle/>
                    <a:p>
                      <a:pPr algn="l"/>
                      <a:r>
                        <a:rPr lang="en-US" sz="2000" dirty="0"/>
                        <a:t>true and false</a:t>
                      </a:r>
                    </a:p>
                  </a:txBody>
                  <a:tcPr/>
                </a:tc>
                <a:tc>
                  <a:txBody>
                    <a:bodyPr/>
                    <a:lstStyle/>
                    <a:p>
                      <a:pPr algn="l"/>
                      <a:r>
                        <a:rPr lang="en-US" sz="2000" dirty="0"/>
                        <a:t>1</a:t>
                      </a:r>
                    </a:p>
                  </a:txBody>
                  <a:tcPr/>
                </a:tc>
                <a:extLst>
                  <a:ext uri="{0D108BD9-81ED-4DB2-BD59-A6C34878D82A}">
                    <a16:rowId xmlns="" xmlns:a16="http://schemas.microsoft.com/office/drawing/2014/main" val="10002"/>
                  </a:ext>
                </a:extLst>
              </a:tr>
              <a:tr h="370840">
                <a:tc>
                  <a:txBody>
                    <a:bodyPr/>
                    <a:lstStyle/>
                    <a:p>
                      <a:pPr algn="l"/>
                      <a:r>
                        <a:rPr lang="en-US" sz="2000" dirty="0"/>
                        <a:t>char</a:t>
                      </a:r>
                    </a:p>
                  </a:txBody>
                  <a:tcPr/>
                </a:tc>
                <a:tc>
                  <a:txBody>
                    <a:bodyPr/>
                    <a:lstStyle/>
                    <a:p>
                      <a:pPr algn="l"/>
                      <a:r>
                        <a:rPr lang="en-US" sz="2000" dirty="0"/>
                        <a:t>-128 to 127</a:t>
                      </a:r>
                    </a:p>
                  </a:txBody>
                  <a:tcPr/>
                </a:tc>
                <a:tc>
                  <a:txBody>
                    <a:bodyPr/>
                    <a:lstStyle/>
                    <a:p>
                      <a:pPr algn="l"/>
                      <a:r>
                        <a:rPr lang="en-US" sz="2000" dirty="0"/>
                        <a:t>1</a:t>
                      </a:r>
                    </a:p>
                  </a:txBody>
                  <a:tcPr/>
                </a:tc>
                <a:extLst>
                  <a:ext uri="{0D108BD9-81ED-4DB2-BD59-A6C34878D82A}">
                    <a16:rowId xmlns=""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96085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err="1"/>
              <a:t>int</a:t>
            </a:r>
            <a:r>
              <a:rPr lang="en-US" dirty="0"/>
              <a:t> Data Type</a:t>
            </a:r>
          </a:p>
        </p:txBody>
      </p:sp>
      <p:sp>
        <p:nvSpPr>
          <p:cNvPr id="3" name="Content Placeholder 2"/>
          <p:cNvSpPr>
            <a:spLocks noGrp="1"/>
          </p:cNvSpPr>
          <p:nvPr>
            <p:ph idx="1"/>
          </p:nvPr>
        </p:nvSpPr>
        <p:spPr/>
        <p:txBody>
          <a:bodyPr/>
          <a:lstStyle/>
          <a:p>
            <a:pPr marL="0" indent="0">
              <a:buNone/>
            </a:pPr>
            <a:r>
              <a:rPr lang="en-US" b="1" dirty="0"/>
              <a:t>Examples:</a:t>
            </a:r>
          </a:p>
          <a:p>
            <a:pPr marL="0" indent="0">
              <a:buNone/>
            </a:pPr>
            <a:r>
              <a:rPr lang="en-US" dirty="0"/>
              <a:t>	-6728</a:t>
            </a:r>
          </a:p>
          <a:p>
            <a:pPr marL="0" indent="0">
              <a:buNone/>
            </a:pPr>
            <a:r>
              <a:rPr lang="en-US" dirty="0"/>
              <a:t>	0</a:t>
            </a:r>
          </a:p>
          <a:p>
            <a:pPr marL="0" indent="0">
              <a:buNone/>
            </a:pPr>
            <a:r>
              <a:rPr lang="en-US" dirty="0"/>
              <a:t>	78</a:t>
            </a:r>
          </a:p>
          <a:p>
            <a:pPr marL="0" indent="0">
              <a:buNone/>
            </a:pPr>
            <a:r>
              <a:rPr lang="en-US" dirty="0"/>
              <a:t>	+763</a:t>
            </a:r>
          </a:p>
          <a:p>
            <a:r>
              <a:rPr lang="en-US" dirty="0"/>
              <a:t>Positive integers do not need a + sign</a:t>
            </a:r>
          </a:p>
          <a:p>
            <a:r>
              <a:rPr lang="en-US" b="1" dirty="0"/>
              <a:t>No commas </a:t>
            </a:r>
            <a:r>
              <a:rPr lang="en-US" dirty="0"/>
              <a:t>are used within an integer [76,385]</a:t>
            </a:r>
          </a:p>
          <a:p>
            <a:pPr lvl="1"/>
            <a:r>
              <a:rPr lang="en-US" dirty="0"/>
              <a:t>Commas are used for separating items in a list</a:t>
            </a:r>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30255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bool</a:t>
            </a:r>
            <a:r>
              <a:rPr lang="en-US" dirty="0"/>
              <a:t> Data Type</a:t>
            </a:r>
          </a:p>
        </p:txBody>
      </p:sp>
      <p:sp>
        <p:nvSpPr>
          <p:cNvPr id="3" name="Content Placeholder 2"/>
          <p:cNvSpPr>
            <a:spLocks noGrp="1"/>
          </p:cNvSpPr>
          <p:nvPr>
            <p:ph idx="1"/>
          </p:nvPr>
        </p:nvSpPr>
        <p:spPr/>
        <p:txBody>
          <a:bodyPr/>
          <a:lstStyle/>
          <a:p>
            <a:r>
              <a:rPr lang="en-US" dirty="0"/>
              <a:t>bool type </a:t>
            </a:r>
          </a:p>
          <a:p>
            <a:pPr lvl="1"/>
            <a:r>
              <a:rPr lang="en-US" dirty="0"/>
              <a:t>Two values: true and false</a:t>
            </a:r>
          </a:p>
          <a:p>
            <a:r>
              <a:rPr lang="en-US" dirty="0"/>
              <a:t>Manipulate logical (Boolean) expressions</a:t>
            </a:r>
          </a:p>
          <a:p>
            <a:r>
              <a:rPr lang="en-US" dirty="0"/>
              <a:t>true and false </a:t>
            </a:r>
          </a:p>
          <a:p>
            <a:pPr lvl="1"/>
            <a:r>
              <a:rPr lang="en-US" dirty="0"/>
              <a:t>Logical values</a:t>
            </a:r>
          </a:p>
          <a:p>
            <a:r>
              <a:rPr lang="en-US" dirty="0"/>
              <a:t>bool, true, and false </a:t>
            </a:r>
          </a:p>
          <a:p>
            <a:pPr lvl="1"/>
            <a:r>
              <a:rPr lang="en-US" dirty="0"/>
              <a:t>Reserved words</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51860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char</a:t>
            </a:r>
            <a:r>
              <a:rPr lang="en-US" dirty="0"/>
              <a:t> Data Type</a:t>
            </a:r>
          </a:p>
        </p:txBody>
      </p:sp>
      <p:sp>
        <p:nvSpPr>
          <p:cNvPr id="3" name="Content Placeholder 2"/>
          <p:cNvSpPr>
            <a:spLocks noGrp="1"/>
          </p:cNvSpPr>
          <p:nvPr>
            <p:ph idx="1"/>
          </p:nvPr>
        </p:nvSpPr>
        <p:spPr/>
        <p:txBody>
          <a:bodyPr/>
          <a:lstStyle/>
          <a:p>
            <a:r>
              <a:rPr lang="en-US" dirty="0"/>
              <a:t>The smallest integral data type</a:t>
            </a:r>
          </a:p>
          <a:p>
            <a:r>
              <a:rPr lang="en-US" dirty="0"/>
              <a:t>Used for characters: letters, digits, and special symbols</a:t>
            </a:r>
          </a:p>
          <a:p>
            <a:r>
              <a:rPr lang="en-US" dirty="0"/>
              <a:t>Each character is enclosed in single quotes</a:t>
            </a:r>
          </a:p>
          <a:p>
            <a:pPr lvl="1"/>
            <a:r>
              <a:rPr lang="en-US" dirty="0"/>
              <a:t>'A', 'a', '0', '*', '+', '$', '&amp;' </a:t>
            </a:r>
          </a:p>
          <a:p>
            <a:r>
              <a:rPr lang="en-US" dirty="0"/>
              <a:t>A blank space is a character</a:t>
            </a:r>
          </a:p>
          <a:p>
            <a:pPr lvl="1"/>
            <a:r>
              <a:rPr lang="en-US" dirty="0"/>
              <a:t>Written ' ', with a space left between the single quotes</a:t>
            </a:r>
          </a:p>
          <a:p>
            <a:pPr lvl="1"/>
            <a:r>
              <a:rPr lang="en-US" dirty="0"/>
              <a:t>‘</a:t>
            </a:r>
            <a:r>
              <a:rPr lang="en-US" dirty="0" err="1"/>
              <a:t>abc</a:t>
            </a:r>
            <a:r>
              <a:rPr lang="en-US" dirty="0"/>
              <a:t>’ and ‘!=‘ are not char</a:t>
            </a:r>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27286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Basic Components of C++ Program</a:t>
            </a:r>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35497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Floating-Point Data Types</a:t>
            </a:r>
          </a:p>
        </p:txBody>
      </p:sp>
      <p:sp>
        <p:nvSpPr>
          <p:cNvPr id="3" name="Content Placeholder 2"/>
          <p:cNvSpPr>
            <a:spLocks noGrp="1"/>
          </p:cNvSpPr>
          <p:nvPr>
            <p:ph idx="1"/>
          </p:nvPr>
        </p:nvSpPr>
        <p:spPr/>
        <p:txBody>
          <a:bodyPr/>
          <a:lstStyle/>
          <a:p>
            <a:r>
              <a:rPr lang="en-US" dirty="0"/>
              <a:t>You may be familiar with scientific notation. For example:</a:t>
            </a:r>
          </a:p>
          <a:p>
            <a:pPr lvl="1"/>
            <a:r>
              <a:rPr lang="en-US" dirty="0"/>
              <a:t>43872918 = 4.3872918 * 10</a:t>
            </a:r>
            <a:r>
              <a:rPr lang="en-US" baseline="30000" dirty="0"/>
              <a:t>7</a:t>
            </a:r>
            <a:r>
              <a:rPr lang="en-US" dirty="0"/>
              <a:t> {10 to the power of seven}</a:t>
            </a:r>
          </a:p>
          <a:p>
            <a:pPr lvl="1"/>
            <a:r>
              <a:rPr lang="en-US" dirty="0"/>
              <a:t>.0000265 = 2.65 * 10</a:t>
            </a:r>
            <a:r>
              <a:rPr lang="en-US" baseline="30000" dirty="0"/>
              <a:t>-5</a:t>
            </a:r>
            <a:r>
              <a:rPr lang="en-US" dirty="0"/>
              <a:t> {10 to the power of minus five}</a:t>
            </a:r>
          </a:p>
          <a:p>
            <a:pPr lvl="1"/>
            <a:r>
              <a:rPr lang="en-US" dirty="0"/>
              <a:t>47.9832 = 4.79832 * 10</a:t>
            </a:r>
            <a:r>
              <a:rPr lang="en-US" baseline="30000" dirty="0"/>
              <a:t>1</a:t>
            </a:r>
            <a:r>
              <a:rPr lang="en-US" dirty="0"/>
              <a:t> {10 to the power of one}</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16193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Floating-Point Data Types</a:t>
            </a:r>
          </a:p>
        </p:txBody>
      </p:sp>
      <p:sp>
        <p:nvSpPr>
          <p:cNvPr id="3" name="Content Placeholder 2"/>
          <p:cNvSpPr>
            <a:spLocks noGrp="1"/>
          </p:cNvSpPr>
          <p:nvPr>
            <p:ph idx="1"/>
          </p:nvPr>
        </p:nvSpPr>
        <p:spPr/>
        <p:txBody>
          <a:bodyPr/>
          <a:lstStyle/>
          <a:p>
            <a:pPr algn="just"/>
            <a:r>
              <a:rPr lang="en-US" dirty="0"/>
              <a:t>C++ uses scientific notation to represent real numbers (floating-point notation)</a:t>
            </a:r>
          </a:p>
        </p:txBody>
      </p:sp>
      <p:graphicFrame>
        <p:nvGraphicFramePr>
          <p:cNvPr id="6" name="Table 5"/>
          <p:cNvGraphicFramePr>
            <a:graphicFrameLocks noGrp="1"/>
          </p:cNvGraphicFramePr>
          <p:nvPr/>
        </p:nvGraphicFramePr>
        <p:xfrm>
          <a:off x="1355271" y="2360386"/>
          <a:ext cx="6539978" cy="2682240"/>
        </p:xfrm>
        <a:graphic>
          <a:graphicData uri="http://schemas.openxmlformats.org/drawingml/2006/table">
            <a:tbl>
              <a:tblPr firstRow="1" bandRow="1">
                <a:tableStyleId>{5C22544A-7EE6-4342-B048-85BDC9FD1C3A}</a:tableStyleId>
              </a:tblPr>
              <a:tblGrid>
                <a:gridCol w="3215065">
                  <a:extLst>
                    <a:ext uri="{9D8B030D-6E8A-4147-A177-3AD203B41FA5}">
                      <a16:colId xmlns="" xmlns:a16="http://schemas.microsoft.com/office/drawing/2014/main" val="20000"/>
                    </a:ext>
                  </a:extLst>
                </a:gridCol>
                <a:gridCol w="3324913">
                  <a:extLst>
                    <a:ext uri="{9D8B030D-6E8A-4147-A177-3AD203B41FA5}">
                      <a16:colId xmlns="" xmlns:a16="http://schemas.microsoft.com/office/drawing/2014/main" val="20001"/>
                    </a:ext>
                  </a:extLst>
                </a:gridCol>
              </a:tblGrid>
              <a:tr h="370840">
                <a:tc>
                  <a:txBody>
                    <a:bodyPr/>
                    <a:lstStyle/>
                    <a:p>
                      <a:r>
                        <a:rPr lang="en-US" sz="2000" dirty="0"/>
                        <a:t>Real Number</a:t>
                      </a:r>
                    </a:p>
                  </a:txBody>
                  <a:tcPr/>
                </a:tc>
                <a:tc>
                  <a:txBody>
                    <a:bodyPr/>
                    <a:lstStyle/>
                    <a:p>
                      <a:r>
                        <a:rPr lang="en-US" sz="2000" dirty="0"/>
                        <a:t>C++ Floating-Point</a:t>
                      </a:r>
                      <a:r>
                        <a:rPr lang="en-US" sz="2000" baseline="0" dirty="0"/>
                        <a:t> Notation</a:t>
                      </a:r>
                      <a:endParaRPr lang="en-US" sz="2000" dirty="0"/>
                    </a:p>
                  </a:txBody>
                  <a:tcPr/>
                </a:tc>
                <a:extLst>
                  <a:ext uri="{0D108BD9-81ED-4DB2-BD59-A6C34878D82A}">
                    <a16:rowId xmlns="" xmlns:a16="http://schemas.microsoft.com/office/drawing/2014/main" val="10000"/>
                  </a:ext>
                </a:extLst>
              </a:tr>
              <a:tr h="370840">
                <a:tc>
                  <a:txBody>
                    <a:bodyPr/>
                    <a:lstStyle/>
                    <a:p>
                      <a:r>
                        <a:rPr lang="en-US" sz="2000" dirty="0"/>
                        <a:t>75.924</a:t>
                      </a:r>
                    </a:p>
                  </a:txBody>
                  <a:tcPr/>
                </a:tc>
                <a:tc>
                  <a:txBody>
                    <a:bodyPr/>
                    <a:lstStyle/>
                    <a:p>
                      <a:r>
                        <a:rPr lang="en-US" sz="2000" dirty="0"/>
                        <a:t>7.592400E1</a:t>
                      </a:r>
                    </a:p>
                  </a:txBody>
                  <a:tcPr/>
                </a:tc>
                <a:extLst>
                  <a:ext uri="{0D108BD9-81ED-4DB2-BD59-A6C34878D82A}">
                    <a16:rowId xmlns="" xmlns:a16="http://schemas.microsoft.com/office/drawing/2014/main" val="10001"/>
                  </a:ext>
                </a:extLst>
              </a:tr>
              <a:tr h="370840">
                <a:tc>
                  <a:txBody>
                    <a:bodyPr/>
                    <a:lstStyle/>
                    <a:p>
                      <a:r>
                        <a:rPr lang="en-US" sz="2000" dirty="0"/>
                        <a:t>0.18</a:t>
                      </a:r>
                    </a:p>
                  </a:txBody>
                  <a:tcPr/>
                </a:tc>
                <a:tc>
                  <a:txBody>
                    <a:bodyPr/>
                    <a:lstStyle/>
                    <a:p>
                      <a:r>
                        <a:rPr lang="en-US" sz="2000" dirty="0"/>
                        <a:t>1.800000E-1</a:t>
                      </a:r>
                    </a:p>
                  </a:txBody>
                  <a:tcPr/>
                </a:tc>
                <a:extLst>
                  <a:ext uri="{0D108BD9-81ED-4DB2-BD59-A6C34878D82A}">
                    <a16:rowId xmlns="" xmlns:a16="http://schemas.microsoft.com/office/drawing/2014/main" val="10002"/>
                  </a:ext>
                </a:extLst>
              </a:tr>
              <a:tr h="370840">
                <a:tc>
                  <a:txBody>
                    <a:bodyPr/>
                    <a:lstStyle/>
                    <a:p>
                      <a:r>
                        <a:rPr lang="en-US" sz="2000" dirty="0"/>
                        <a:t>0.0000453</a:t>
                      </a:r>
                    </a:p>
                  </a:txBody>
                  <a:tcPr/>
                </a:tc>
                <a:tc>
                  <a:txBody>
                    <a:bodyPr/>
                    <a:lstStyle/>
                    <a:p>
                      <a:r>
                        <a:rPr lang="en-US" sz="2000" dirty="0"/>
                        <a:t>4.530000E-5</a:t>
                      </a:r>
                    </a:p>
                  </a:txBody>
                  <a:tcPr/>
                </a:tc>
                <a:extLst>
                  <a:ext uri="{0D108BD9-81ED-4DB2-BD59-A6C34878D82A}">
                    <a16:rowId xmlns="" xmlns:a16="http://schemas.microsoft.com/office/drawing/2014/main" val="10003"/>
                  </a:ext>
                </a:extLst>
              </a:tr>
              <a:tr h="370840">
                <a:tc>
                  <a:txBody>
                    <a:bodyPr/>
                    <a:lstStyle/>
                    <a:p>
                      <a:r>
                        <a:rPr lang="en-US" sz="2000" dirty="0"/>
                        <a:t>-1.482</a:t>
                      </a:r>
                    </a:p>
                  </a:txBody>
                  <a:tcPr/>
                </a:tc>
                <a:tc>
                  <a:txBody>
                    <a:bodyPr/>
                    <a:lstStyle/>
                    <a:p>
                      <a:r>
                        <a:rPr lang="en-US" sz="2000" dirty="0"/>
                        <a:t>-1.482000E0</a:t>
                      </a:r>
                    </a:p>
                  </a:txBody>
                  <a:tcPr/>
                </a:tc>
                <a:extLst>
                  <a:ext uri="{0D108BD9-81ED-4DB2-BD59-A6C34878D82A}">
                    <a16:rowId xmlns="" xmlns:a16="http://schemas.microsoft.com/office/drawing/2014/main" val="10004"/>
                  </a:ext>
                </a:extLst>
              </a:tr>
              <a:tr h="370840">
                <a:tc>
                  <a:txBody>
                    <a:bodyPr/>
                    <a:lstStyle/>
                    <a:p>
                      <a:r>
                        <a:rPr lang="en-US" sz="2000" dirty="0"/>
                        <a:t>7800.0</a:t>
                      </a:r>
                    </a:p>
                  </a:txBody>
                  <a:tcPr/>
                </a:tc>
                <a:tc>
                  <a:txBody>
                    <a:bodyPr/>
                    <a:lstStyle/>
                    <a:p>
                      <a:r>
                        <a:rPr lang="en-US" sz="2000" dirty="0"/>
                        <a:t>7.800000E3</a:t>
                      </a:r>
                    </a:p>
                  </a:txBody>
                  <a:tcPr/>
                </a:tc>
                <a:extLst>
                  <a:ext uri="{0D108BD9-81ED-4DB2-BD59-A6C34878D82A}">
                    <a16:rowId xmlns=""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97853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Floating-Point Data Types (cont'd.)</a:t>
            </a:r>
          </a:p>
        </p:txBody>
      </p:sp>
      <p:sp>
        <p:nvSpPr>
          <p:cNvPr id="3" name="Content Placeholder 2"/>
          <p:cNvSpPr>
            <a:spLocks noGrp="1"/>
          </p:cNvSpPr>
          <p:nvPr>
            <p:ph idx="1"/>
          </p:nvPr>
        </p:nvSpPr>
        <p:spPr/>
        <p:txBody>
          <a:bodyPr/>
          <a:lstStyle/>
          <a:p>
            <a:r>
              <a:rPr lang="en-US" b="1" dirty="0"/>
              <a:t>float: </a:t>
            </a:r>
            <a:r>
              <a:rPr lang="en-US" dirty="0"/>
              <a:t>represents any real number</a:t>
            </a:r>
          </a:p>
          <a:p>
            <a:pPr lvl="1"/>
            <a:r>
              <a:rPr lang="en-US" dirty="0"/>
              <a:t>Range: -3.4E+38 to 3.4E+38 (four bytes)</a:t>
            </a:r>
          </a:p>
          <a:p>
            <a:r>
              <a:rPr lang="en-US" b="1" dirty="0"/>
              <a:t>double: </a:t>
            </a:r>
            <a:r>
              <a:rPr lang="en-US" dirty="0"/>
              <a:t>represents any real number</a:t>
            </a:r>
          </a:p>
          <a:p>
            <a:pPr lvl="1"/>
            <a:r>
              <a:rPr lang="en-US" dirty="0"/>
              <a:t>Range: -1.7E+308 to 1.7E+308 (eight bytes)</a:t>
            </a:r>
          </a:p>
          <a:p>
            <a:endParaRPr lang="en-US" dirty="0"/>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25374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Floating-Point Data Types (cont'd.)</a:t>
            </a:r>
          </a:p>
        </p:txBody>
      </p:sp>
      <p:sp>
        <p:nvSpPr>
          <p:cNvPr id="3" name="Content Placeholder 2"/>
          <p:cNvSpPr>
            <a:spLocks noGrp="1"/>
          </p:cNvSpPr>
          <p:nvPr>
            <p:ph idx="1"/>
          </p:nvPr>
        </p:nvSpPr>
        <p:spPr/>
        <p:txBody>
          <a:bodyPr/>
          <a:lstStyle/>
          <a:p>
            <a:pPr algn="just"/>
            <a:r>
              <a:rPr lang="en-US" dirty="0"/>
              <a:t>Maximum number of significant digits (decimal places) for float values is 6 or 7 </a:t>
            </a:r>
          </a:p>
          <a:p>
            <a:pPr algn="just"/>
            <a:r>
              <a:rPr lang="en-US" dirty="0"/>
              <a:t>Maximum number of significant digits for  double is 15</a:t>
            </a:r>
          </a:p>
          <a:p>
            <a:pPr algn="just"/>
            <a:r>
              <a:rPr lang="en-US" b="1" dirty="0"/>
              <a:t>Precision: </a:t>
            </a:r>
            <a:r>
              <a:rPr lang="en-US" dirty="0"/>
              <a:t>Maximum number of significant digits</a:t>
            </a:r>
          </a:p>
          <a:p>
            <a:pPr lvl="1" algn="just"/>
            <a:r>
              <a:rPr lang="en-US" dirty="0"/>
              <a:t>float values are called single precision</a:t>
            </a:r>
          </a:p>
          <a:p>
            <a:pPr lvl="1" algn="just"/>
            <a:r>
              <a:rPr lang="en-US" dirty="0"/>
              <a:t>double values are called double precision</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04235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 and variables</a:t>
            </a:r>
          </a:p>
        </p:txBody>
      </p:sp>
      <p:sp>
        <p:nvSpPr>
          <p:cNvPr id="3" name="Content Placeholder 2"/>
          <p:cNvSpPr>
            <a:spLocks noGrp="1"/>
          </p:cNvSpPr>
          <p:nvPr>
            <p:ph idx="1"/>
          </p:nvPr>
        </p:nvSpPr>
        <p:spPr/>
        <p:txBody>
          <a:bodyPr/>
          <a:lstStyle/>
          <a:p>
            <a:pPr algn="just"/>
            <a:r>
              <a:rPr lang="en-US" dirty="0"/>
              <a:t>When we declare a variable we not only specify the variable we also specify what type of data a variable can store. A syntax rule to declare a variable</a:t>
            </a:r>
          </a:p>
          <a:p>
            <a:pPr marL="0" indent="0">
              <a:buNone/>
            </a:pPr>
            <a:r>
              <a:rPr lang="en-US" dirty="0"/>
              <a:t>	</a:t>
            </a:r>
          </a:p>
          <a:p>
            <a:pPr marL="0" indent="0">
              <a:buNone/>
            </a:pPr>
            <a:r>
              <a:rPr lang="en-US" dirty="0"/>
              <a:t>	datatype identifier;</a:t>
            </a:r>
          </a:p>
          <a:p>
            <a:endParaRPr lang="en-US" dirty="0"/>
          </a:p>
          <a:p>
            <a:r>
              <a:rPr lang="en-US" dirty="0"/>
              <a:t>For example consider the following examples:</a:t>
            </a:r>
          </a:p>
          <a:p>
            <a:pPr marL="0" indent="0">
              <a:buNone/>
            </a:pPr>
            <a:r>
              <a:rPr lang="en-US" dirty="0"/>
              <a:t>	</a:t>
            </a:r>
            <a:r>
              <a:rPr lang="en-US" dirty="0" err="1"/>
              <a:t>int</a:t>
            </a:r>
            <a:r>
              <a:rPr lang="en-US" dirty="0"/>
              <a:t> counter;</a:t>
            </a:r>
          </a:p>
          <a:p>
            <a:pPr marL="0" indent="0">
              <a:buNone/>
            </a:pPr>
            <a:r>
              <a:rPr lang="en-US" dirty="0"/>
              <a:t>	double </a:t>
            </a:r>
            <a:r>
              <a:rPr lang="en-US" dirty="0" err="1"/>
              <a:t>interestRate</a:t>
            </a:r>
            <a:r>
              <a:rPr lang="en-US" dirty="0"/>
              <a:t>;</a:t>
            </a:r>
          </a:p>
          <a:p>
            <a:pPr marL="0" indent="0">
              <a:buNone/>
            </a:pPr>
            <a:r>
              <a:rPr lang="en-US" dirty="0"/>
              <a:t>	char grade;</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35723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Datatypes and their ranges</a:t>
            </a:r>
          </a:p>
        </p:txBody>
      </p:sp>
      <p:graphicFrame>
        <p:nvGraphicFramePr>
          <p:cNvPr id="6" name="Group 2"/>
          <p:cNvGraphicFramePr>
            <a:graphicFrameLocks noGrp="1"/>
          </p:cNvGraphicFramePr>
          <p:nvPr>
            <p:ph idx="1"/>
            <p:extLst>
              <p:ext uri="{D42A27DB-BD31-4B8C-83A1-F6EECF244321}">
                <p14:modId xmlns:p14="http://schemas.microsoft.com/office/powerpoint/2010/main" val="3453627560"/>
              </p:ext>
            </p:extLst>
          </p:nvPr>
        </p:nvGraphicFramePr>
        <p:xfrm>
          <a:off x="675376" y="1041400"/>
          <a:ext cx="7929781" cy="5326274"/>
        </p:xfrm>
        <a:graphic>
          <a:graphicData uri="http://schemas.openxmlformats.org/drawingml/2006/table">
            <a:tbl>
              <a:tblPr firstRow="1" bandRow="1">
                <a:tableStyleId>{5C22544A-7EE6-4342-B048-85BDC9FD1C3A}</a:tableStyleId>
              </a:tblPr>
              <a:tblGrid>
                <a:gridCol w="2446196">
                  <a:extLst>
                    <a:ext uri="{9D8B030D-6E8A-4147-A177-3AD203B41FA5}">
                      <a16:colId xmlns="" xmlns:a16="http://schemas.microsoft.com/office/drawing/2014/main" val="20000"/>
                    </a:ext>
                  </a:extLst>
                </a:gridCol>
                <a:gridCol w="1401442">
                  <a:extLst>
                    <a:ext uri="{9D8B030D-6E8A-4147-A177-3AD203B41FA5}">
                      <a16:colId xmlns="" xmlns:a16="http://schemas.microsoft.com/office/drawing/2014/main" val="20001"/>
                    </a:ext>
                  </a:extLst>
                </a:gridCol>
                <a:gridCol w="4082143">
                  <a:extLst>
                    <a:ext uri="{9D8B030D-6E8A-4147-A177-3AD203B41FA5}">
                      <a16:colId xmlns="" xmlns:a16="http://schemas.microsoft.com/office/drawing/2014/main" val="20002"/>
                    </a:ext>
                  </a:extLst>
                </a:gridCol>
              </a:tblGrid>
              <a:tr h="3640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Type</a:t>
                      </a:r>
                      <a:endParaRPr kumimoji="0" lang="en-US" sz="2000" b="1" i="0" u="none" strike="noStrike" cap="none" normalizeH="0" baseline="0" dirty="0">
                        <a:ln>
                          <a:noFill/>
                        </a:ln>
                        <a:solidFill>
                          <a:schemeClr val="bg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Width</a:t>
                      </a:r>
                      <a:endParaRPr kumimoji="0" lang="en-US" sz="2000" b="1" i="0" u="none" strike="noStrike" cap="none" normalizeH="0" baseline="0" dirty="0">
                        <a:ln>
                          <a:noFill/>
                        </a:ln>
                        <a:solidFill>
                          <a:schemeClr val="bg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Common Range</a:t>
                      </a:r>
                      <a:endParaRPr kumimoji="0" lang="en-US" sz="2000" b="1" i="0" u="none" strike="noStrike" cap="none" normalizeH="0" baseline="0" dirty="0">
                        <a:ln>
                          <a:noFill/>
                        </a:ln>
                        <a:solidFill>
                          <a:schemeClr val="bg1"/>
                        </a:solidFill>
                        <a:effectLst/>
                        <a:latin typeface="Arial" pitchFamily="34" charset="0"/>
                      </a:endParaRPr>
                    </a:p>
                  </a:txBody>
                  <a:tcPr marT="45725" marB="45725" horzOverflow="overflow"/>
                </a:tc>
                <a:extLst>
                  <a:ext uri="{0D108BD9-81ED-4DB2-BD59-A6C34878D82A}">
                    <a16:rowId xmlns="" xmlns:a16="http://schemas.microsoft.com/office/drawing/2014/main" val="10000"/>
                  </a:ext>
                </a:extLst>
              </a:tr>
              <a:tr h="449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char</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-128 to 127</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1"/>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unsigned char</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 to 255</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2"/>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32</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dirty="0">
                          <a:effectLst/>
                        </a:rPr>
                        <a:t>–2,147,483,648 to 2,147,483,647</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3"/>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unsigned 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32</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 to 4,294,967,295</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4"/>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short 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16</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-32768 to 32767</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5"/>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unsigned short 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16</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 to 65535</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6"/>
                  </a:ext>
                </a:extLst>
              </a:tr>
              <a:tr h="70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long 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64</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-2,147,483,648 to 2,147,483,647</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7"/>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unsigned long int</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64</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 to 4,294,967,295</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8"/>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float</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32</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3.4E-38 to 3.4E+38</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09"/>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double</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64</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1.7E-308 to 1.7E+308</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10"/>
                  </a:ext>
                </a:extLst>
              </a:tr>
              <a:tr h="420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long double</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80</a:t>
                      </a:r>
                      <a:endParaRPr kumimoji="0" lang="en-US" sz="2000" b="0" i="0" u="none" strike="noStrike" cap="none" normalizeH="0" baseline="0">
                        <a:ln>
                          <a:noFill/>
                        </a:ln>
                        <a:solidFill>
                          <a:schemeClr val="tx1"/>
                        </a:solidFill>
                        <a:effectLst/>
                        <a:latin typeface="Arial" pitchFamily="34" charset="0"/>
                      </a:endParaRPr>
                    </a:p>
                  </a:txBody>
                  <a:tcPr marT="45725" marB="457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3.4E-4932 to 3.4E+4932</a:t>
                      </a:r>
                      <a:endParaRPr kumimoji="0" lang="en-US" sz="2000" b="0" i="0" u="none" strike="noStrike" cap="none" normalizeH="0" baseline="0" dirty="0">
                        <a:ln>
                          <a:noFill/>
                        </a:ln>
                        <a:solidFill>
                          <a:schemeClr val="tx1"/>
                        </a:solidFill>
                        <a:effectLst/>
                        <a:latin typeface="Arial" pitchFamily="34" charset="0"/>
                      </a:endParaRPr>
                    </a:p>
                  </a:txBody>
                  <a:tcPr marT="45725" marB="45725" horzOverflow="overflow"/>
                </a:tc>
                <a:extLst>
                  <a:ext uri="{0D108BD9-81ED-4DB2-BD59-A6C34878D82A}">
                    <a16:rowId xmlns=""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240679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Arithmetic Operators and  Operator Precedence</a:t>
            </a:r>
          </a:p>
        </p:txBody>
      </p:sp>
      <p:sp>
        <p:nvSpPr>
          <p:cNvPr id="3" name="Content Placeholder 2"/>
          <p:cNvSpPr>
            <a:spLocks noGrp="1"/>
          </p:cNvSpPr>
          <p:nvPr>
            <p:ph idx="1"/>
          </p:nvPr>
        </p:nvSpPr>
        <p:spPr/>
        <p:txBody>
          <a:bodyPr/>
          <a:lstStyle/>
          <a:p>
            <a:pPr marL="0" indent="0">
              <a:buNone/>
            </a:pPr>
            <a:r>
              <a:rPr lang="en-US" b="1" dirty="0"/>
              <a:t>C++ arithmetic operators:</a:t>
            </a:r>
          </a:p>
          <a:p>
            <a:r>
              <a:rPr lang="en-US" dirty="0"/>
              <a:t>+ addition</a:t>
            </a:r>
          </a:p>
          <a:p>
            <a:r>
              <a:rPr lang="en-US" dirty="0"/>
              <a:t>- subtraction</a:t>
            </a:r>
          </a:p>
          <a:p>
            <a:r>
              <a:rPr lang="en-US" dirty="0"/>
              <a:t>* multiplication</a:t>
            </a:r>
          </a:p>
          <a:p>
            <a:r>
              <a:rPr lang="en-US" dirty="0"/>
              <a:t>/ division</a:t>
            </a:r>
          </a:p>
          <a:p>
            <a:r>
              <a:rPr lang="en-US" dirty="0"/>
              <a:t>% modulus operator</a:t>
            </a:r>
          </a:p>
          <a:p>
            <a:r>
              <a:rPr lang="en-US" dirty="0"/>
              <a:t>+, -, *, and / can be used with integral and floating-point data types</a:t>
            </a:r>
          </a:p>
          <a:p>
            <a:r>
              <a:rPr lang="en-US" dirty="0"/>
              <a:t>Operators can be </a:t>
            </a:r>
            <a:r>
              <a:rPr lang="en-US" b="1" dirty="0"/>
              <a:t>unary</a:t>
            </a:r>
            <a:r>
              <a:rPr lang="en-US" dirty="0"/>
              <a:t> or </a:t>
            </a:r>
            <a:r>
              <a:rPr lang="en-US" b="1" dirty="0"/>
              <a:t>binary</a:t>
            </a:r>
          </a:p>
          <a:p>
            <a:endParaRPr lang="en-US" dirty="0"/>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08436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2-3</a:t>
            </a:r>
          </a:p>
        </p:txBody>
      </p:sp>
      <p:graphicFrame>
        <p:nvGraphicFramePr>
          <p:cNvPr id="6" name="Content Placeholder 6"/>
          <p:cNvGraphicFramePr>
            <a:graphicFrameLocks noGrp="1"/>
          </p:cNvGraphicFramePr>
          <p:nvPr>
            <p:ph idx="1"/>
          </p:nvPr>
        </p:nvGraphicFramePr>
        <p:xfrm>
          <a:off x="512080" y="1416957"/>
          <a:ext cx="8323570" cy="4297680"/>
        </p:xfrm>
        <a:graphic>
          <a:graphicData uri="http://schemas.openxmlformats.org/drawingml/2006/table">
            <a:tbl>
              <a:tblPr firstRow="1" bandRow="1">
                <a:tableStyleId>{5940675A-B579-460E-94D1-54222C63F5DA}</a:tableStyleId>
              </a:tblPr>
              <a:tblGrid>
                <a:gridCol w="1346200">
                  <a:extLst>
                    <a:ext uri="{9D8B030D-6E8A-4147-A177-3AD203B41FA5}">
                      <a16:colId xmlns="" xmlns:a16="http://schemas.microsoft.com/office/drawing/2014/main" val="20000"/>
                    </a:ext>
                  </a:extLst>
                </a:gridCol>
                <a:gridCol w="1012371">
                  <a:extLst>
                    <a:ext uri="{9D8B030D-6E8A-4147-A177-3AD203B41FA5}">
                      <a16:colId xmlns="" xmlns:a16="http://schemas.microsoft.com/office/drawing/2014/main" val="20001"/>
                    </a:ext>
                  </a:extLst>
                </a:gridCol>
                <a:gridCol w="5964999">
                  <a:extLst>
                    <a:ext uri="{9D8B030D-6E8A-4147-A177-3AD203B41FA5}">
                      <a16:colId xmlns="" xmlns:a16="http://schemas.microsoft.com/office/drawing/2014/main" val="20002"/>
                    </a:ext>
                  </a:extLst>
                </a:gridCol>
              </a:tblGrid>
              <a:tr h="370840">
                <a:tc>
                  <a:txBody>
                    <a:bodyPr/>
                    <a:lstStyle/>
                    <a:p>
                      <a:pPr algn="ctr"/>
                      <a:r>
                        <a:rPr lang="en-US" b="1" dirty="0"/>
                        <a:t>Arithmetic Expression</a:t>
                      </a:r>
                    </a:p>
                  </a:txBody>
                  <a:tcPr/>
                </a:tc>
                <a:tc>
                  <a:txBody>
                    <a:bodyPr/>
                    <a:lstStyle/>
                    <a:p>
                      <a:pPr algn="ctr"/>
                      <a:r>
                        <a:rPr lang="en-US" b="1" dirty="0"/>
                        <a:t>Results</a:t>
                      </a:r>
                    </a:p>
                  </a:txBody>
                  <a:tcPr/>
                </a:tc>
                <a:tc>
                  <a:txBody>
                    <a:bodyPr/>
                    <a:lstStyle/>
                    <a:p>
                      <a:pPr algn="just"/>
                      <a:r>
                        <a:rPr lang="en-US" b="1" dirty="0"/>
                        <a:t>Description</a:t>
                      </a:r>
                    </a:p>
                  </a:txBody>
                  <a:tcPr/>
                </a:tc>
                <a:extLst>
                  <a:ext uri="{0D108BD9-81ED-4DB2-BD59-A6C34878D82A}">
                    <a16:rowId xmlns="" xmlns:a16="http://schemas.microsoft.com/office/drawing/2014/main" val="10000"/>
                  </a:ext>
                </a:extLst>
              </a:tr>
              <a:tr h="370840">
                <a:tc>
                  <a:txBody>
                    <a:bodyPr/>
                    <a:lstStyle/>
                    <a:p>
                      <a:pPr algn="ctr"/>
                      <a:r>
                        <a:rPr lang="en-US" dirty="0"/>
                        <a:t>5 / 2 </a:t>
                      </a:r>
                    </a:p>
                  </a:txBody>
                  <a:tcPr/>
                </a:tc>
                <a:tc>
                  <a:txBody>
                    <a:bodyPr/>
                    <a:lstStyle/>
                    <a:p>
                      <a:pPr algn="ctr"/>
                      <a:r>
                        <a:rPr lang="en-US" dirty="0"/>
                        <a:t>2</a:t>
                      </a:r>
                    </a:p>
                  </a:txBody>
                  <a:tcPr/>
                </a:tc>
                <a:tc>
                  <a:txBody>
                    <a:bodyPr/>
                    <a:lstStyle/>
                    <a:p>
                      <a:pPr algn="just"/>
                      <a:r>
                        <a:rPr lang="en-US" dirty="0"/>
                        <a:t>In the division</a:t>
                      </a:r>
                      <a:r>
                        <a:rPr lang="en-US" baseline="0" dirty="0"/>
                        <a:t> 5 / 2, the quotient is 2 and the remainder is 1. Therefore, 5 / 2 with the integral  operands evaluates to the quotient, which is 2.</a:t>
                      </a:r>
                      <a:endParaRPr lang="en-US" dirty="0"/>
                    </a:p>
                  </a:txBody>
                  <a:tcPr/>
                </a:tc>
                <a:extLst>
                  <a:ext uri="{0D108BD9-81ED-4DB2-BD59-A6C34878D82A}">
                    <a16:rowId xmlns="" xmlns:a16="http://schemas.microsoft.com/office/drawing/2014/main" val="10001"/>
                  </a:ext>
                </a:extLst>
              </a:tr>
              <a:tr h="392249">
                <a:tc>
                  <a:txBody>
                    <a:bodyPr/>
                    <a:lstStyle/>
                    <a:p>
                      <a:pPr algn="ctr"/>
                      <a:r>
                        <a:rPr lang="en-US" dirty="0"/>
                        <a:t>14 / 7</a:t>
                      </a:r>
                    </a:p>
                  </a:txBody>
                  <a:tcPr/>
                </a:tc>
                <a:tc>
                  <a:txBody>
                    <a:bodyPr/>
                    <a:lstStyle/>
                    <a:p>
                      <a:pPr algn="ctr"/>
                      <a:r>
                        <a:rPr lang="en-US" dirty="0"/>
                        <a:t>2</a:t>
                      </a:r>
                    </a:p>
                  </a:txBody>
                  <a:tcPr/>
                </a:tc>
                <a:tc>
                  <a:txBody>
                    <a:bodyPr/>
                    <a:lstStyle/>
                    <a:p>
                      <a:pPr algn="just"/>
                      <a:r>
                        <a:rPr lang="en-US" dirty="0"/>
                        <a:t>In the division 14</a:t>
                      </a:r>
                      <a:r>
                        <a:rPr lang="en-US" baseline="0" dirty="0"/>
                        <a:t> / 7, the quotient is 2 and remainder is 0. Therefore, 14 / 7 with integral operands evaluates to 2</a:t>
                      </a:r>
                      <a:endParaRPr lang="en-US" dirty="0"/>
                    </a:p>
                  </a:txBody>
                  <a:tcPr/>
                </a:tc>
                <a:extLst>
                  <a:ext uri="{0D108BD9-81ED-4DB2-BD59-A6C34878D82A}">
                    <a16:rowId xmlns="" xmlns:a16="http://schemas.microsoft.com/office/drawing/2014/main" val="10002"/>
                  </a:ext>
                </a:extLst>
              </a:tr>
              <a:tr h="878840">
                <a:tc>
                  <a:txBody>
                    <a:bodyPr/>
                    <a:lstStyle/>
                    <a:p>
                      <a:pPr algn="ctr"/>
                      <a:r>
                        <a:rPr lang="en-US" dirty="0"/>
                        <a:t>34 % 5</a:t>
                      </a:r>
                    </a:p>
                  </a:txBody>
                  <a:tcPr/>
                </a:tc>
                <a:tc>
                  <a:txBody>
                    <a:bodyPr/>
                    <a:lstStyle/>
                    <a:p>
                      <a:pPr algn="ctr"/>
                      <a:r>
                        <a:rPr lang="en-US" dirty="0"/>
                        <a:t>4</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In the division</a:t>
                      </a:r>
                      <a:r>
                        <a:rPr lang="en-US" baseline="0" dirty="0"/>
                        <a:t> 34 / 5, the quotient is 6 and the remainder is 4. Therefore, 34 %5 with the integral  operands evaluates to the remainder, which is 4.</a:t>
                      </a:r>
                      <a:endParaRPr lang="en-US" dirty="0"/>
                    </a:p>
                  </a:txBody>
                  <a:tcPr/>
                </a:tc>
                <a:extLst>
                  <a:ext uri="{0D108BD9-81ED-4DB2-BD59-A6C34878D82A}">
                    <a16:rowId xmlns="" xmlns:a16="http://schemas.microsoft.com/office/drawing/2014/main" val="10003"/>
                  </a:ext>
                </a:extLst>
              </a:tr>
              <a:tr h="370840">
                <a:tc>
                  <a:txBody>
                    <a:bodyPr/>
                    <a:lstStyle/>
                    <a:p>
                      <a:pPr algn="ctr"/>
                      <a:r>
                        <a:rPr lang="en-US" dirty="0"/>
                        <a:t>4</a:t>
                      </a:r>
                      <a:r>
                        <a:rPr lang="en-US" baseline="0" dirty="0"/>
                        <a:t> % 6</a:t>
                      </a:r>
                      <a:endParaRPr lang="en-US" dirty="0"/>
                    </a:p>
                  </a:txBody>
                  <a:tcPr/>
                </a:tc>
                <a:tc>
                  <a:txBody>
                    <a:bodyPr/>
                    <a:lstStyle/>
                    <a:p>
                      <a:pPr algn="ctr"/>
                      <a:r>
                        <a:rPr lang="en-US" dirty="0"/>
                        <a:t>4</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In the division</a:t>
                      </a:r>
                      <a:r>
                        <a:rPr lang="en-US" baseline="0" dirty="0"/>
                        <a:t> 4 / 6, the quotient is 0 and the remainder is 4. Therefore, 4 % 6 with the integral  operands evaluates to the remainder, which is 4.</a:t>
                      </a:r>
                      <a:endParaRPr lang="en-US" dirty="0"/>
                    </a:p>
                  </a:txBody>
                  <a:tcPr/>
                </a:tc>
                <a:extLst>
                  <a:ext uri="{0D108BD9-81ED-4DB2-BD59-A6C34878D82A}">
                    <a16:rowId xmlns=""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29154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70C0"/>
                </a:solidFill>
                <a:latin typeface="Consolas" panose="020B0609020204030204" pitchFamily="49" charset="0"/>
              </a:rPr>
              <a:t>#include &lt;</a:t>
            </a:r>
            <a:r>
              <a:rPr lang="en-US" dirty="0" err="1">
                <a:solidFill>
                  <a:srgbClr val="0070C0"/>
                </a:solidFill>
                <a:latin typeface="Consolas" panose="020B0609020204030204" pitchFamily="49" charset="0"/>
              </a:rPr>
              <a:t>iostream</a:t>
            </a:r>
            <a:r>
              <a:rPr lang="en-US" dirty="0">
                <a:solidFill>
                  <a:srgbClr val="0070C0"/>
                </a:solidFill>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solidFill>
                  <a:srgbClr val="0070C0"/>
                </a:solidFill>
                <a:latin typeface="Consolas" panose="020B0609020204030204" pitchFamily="49" charset="0"/>
              </a:rPr>
              <a:t>using namespace </a:t>
            </a:r>
            <a:r>
              <a:rPr lang="en-US" dirty="0" err="1">
                <a:latin typeface="Consolas" panose="020B0609020204030204" pitchFamily="49" charset="0"/>
              </a:rPr>
              <a:t>std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solidFill>
                  <a:srgbClr val="0070C0"/>
                </a:solidFill>
                <a:latin typeface="Consolas" panose="020B0609020204030204" pitchFamily="49" charset="0"/>
              </a:rPr>
              <a:t>int</a:t>
            </a:r>
            <a:r>
              <a:rPr lang="en-US" dirty="0">
                <a:solidFill>
                  <a:srgbClr val="0070C0"/>
                </a:solidFill>
                <a:latin typeface="Consolas" panose="020B0609020204030204" pitchFamily="49" charset="0"/>
              </a:rPr>
              <a:t> </a:t>
            </a:r>
            <a:r>
              <a:rPr lang="en-US" dirty="0">
                <a:latin typeface="Consolas" panose="020B0609020204030204" pitchFamily="49" charset="0"/>
              </a:rPr>
              <a:t>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"5.0 + 3.0 = " &lt;&lt; 5.0 + 3.0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"3.0 + 9.4 = " &lt;&lt; 3.0 + 9.4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"16.3 - 5.2 = " &lt;&lt; 16.3 - 5.2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"4.2 * 2.5 = " &lt;&lt; 4.2 * 2.5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"5.0 / 2.0 = " &lt;&lt; 5.0 / 2.0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"34.5 / 6.0 = " &lt;&lt; 34.5 / 6.0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"34.5 / 6.5 = " &lt;&lt; 34.5 / 6.5 &lt;&lt; </a:t>
            </a:r>
            <a:r>
              <a:rPr lang="en-US" dirty="0" err="1">
                <a:latin typeface="Consolas" panose="020B0609020204030204" pitchFamily="49" charset="0"/>
              </a:rPr>
              <a:t>endl</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a:solidFill>
                  <a:srgbClr val="0070C0"/>
                </a:solidFill>
                <a:latin typeface="Consolas" panose="020B0609020204030204" pitchFamily="49" charset="0"/>
              </a:rPr>
              <a:t>return</a:t>
            </a:r>
            <a:r>
              <a:rPr lang="en-US" dirty="0">
                <a:latin typeface="Consolas" panose="020B0609020204030204" pitchFamily="49" charset="0"/>
              </a:rPr>
              <a:t> 0;</a:t>
            </a:r>
          </a:p>
          <a:p>
            <a:pPr marL="0" indent="0">
              <a:buNone/>
            </a:pPr>
            <a:r>
              <a:rPr lang="en-US" dirty="0">
                <a:latin typeface="Consolas" panose="020B0609020204030204" pitchFamily="49" charset="0"/>
              </a:rPr>
              <a:t>}</a:t>
            </a:r>
          </a:p>
        </p:txBody>
      </p:sp>
      <p:pic>
        <p:nvPicPr>
          <p:cNvPr id="7" name="Picture 6"/>
          <p:cNvPicPr>
            <a:picLocks noChangeAspect="1"/>
          </p:cNvPicPr>
          <p:nvPr/>
        </p:nvPicPr>
        <p:blipFill>
          <a:blip r:embed="rId2"/>
          <a:stretch>
            <a:fillRect/>
          </a:stretch>
        </p:blipFill>
        <p:spPr>
          <a:xfrm>
            <a:off x="5895222" y="48987"/>
            <a:ext cx="3190875" cy="2647950"/>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57357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lgn="just"/>
            <a:r>
              <a:rPr lang="en-US" dirty="0"/>
              <a:t>Write a program that determine and output the equivalent length in feet and inches then convert inches into centimeters </a:t>
            </a:r>
          </a:p>
          <a:p>
            <a:pPr algn="just"/>
            <a:r>
              <a:rPr lang="en-US" dirty="0"/>
              <a:t>(Hint: 12 inches in a feet , therefore 100 inches equal to 8 feet and 4 inches; 1 inch=2.54 centimeters)</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92309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Debugging</a:t>
            </a:r>
          </a:p>
        </p:txBody>
      </p:sp>
      <p:sp>
        <p:nvSpPr>
          <p:cNvPr id="3" name="Content Placeholder 2"/>
          <p:cNvSpPr>
            <a:spLocks noGrp="1"/>
          </p:cNvSpPr>
          <p:nvPr>
            <p:ph idx="1"/>
          </p:nvPr>
        </p:nvSpPr>
        <p:spPr/>
        <p:txBody>
          <a:bodyPr/>
          <a:lstStyle/>
          <a:p>
            <a:pPr algn="just"/>
            <a:r>
              <a:rPr lang="en-US" dirty="0"/>
              <a:t>Bug</a:t>
            </a:r>
          </a:p>
          <a:p>
            <a:pPr lvl="1" algn="just"/>
            <a:r>
              <a:rPr lang="en-US" dirty="0"/>
              <a:t>A logical mistake in a program</a:t>
            </a:r>
          </a:p>
          <a:p>
            <a:pPr algn="just"/>
            <a:r>
              <a:rPr lang="en-US" dirty="0"/>
              <a:t>Debugging</a:t>
            </a:r>
          </a:p>
          <a:p>
            <a:pPr lvl="1" algn="just"/>
            <a:r>
              <a:rPr lang="en-US" dirty="0"/>
              <a:t>Eliminating mistakes in programs</a:t>
            </a:r>
          </a:p>
          <a:p>
            <a:pPr lvl="1" algn="just"/>
            <a:r>
              <a:rPr lang="en-US" dirty="0"/>
              <a:t>Term used when a moth caused a failed relay</a:t>
            </a:r>
            <a:br>
              <a:rPr lang="en-US" dirty="0"/>
            </a:br>
            <a:r>
              <a:rPr lang="en-US" dirty="0"/>
              <a:t>on the Harvard Mark </a:t>
            </a:r>
            <a:r>
              <a:rPr lang="en-US" dirty="0" smtClean="0"/>
              <a:t>11 </a:t>
            </a:r>
            <a:r>
              <a:rPr lang="en-US" dirty="0"/>
              <a:t>computer.  Grace Hopper </a:t>
            </a:r>
            <a:br>
              <a:rPr lang="en-US" dirty="0"/>
            </a:br>
            <a:r>
              <a:rPr lang="en-US" dirty="0"/>
              <a:t>and other programmers taped the moth in logbook stating:</a:t>
            </a:r>
          </a:p>
          <a:p>
            <a:pPr marL="457200" lvl="1" indent="0" algn="ctr">
              <a:buNone/>
            </a:pPr>
            <a:r>
              <a:rPr lang="en-US" dirty="0"/>
              <a:t>“First actual case of a bug being found.”</a:t>
            </a: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2215" y="4225609"/>
            <a:ext cx="31242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73133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Math Operator Rules</a:t>
            </a:r>
          </a:p>
        </p:txBody>
      </p:sp>
      <p:sp>
        <p:nvSpPr>
          <p:cNvPr id="3" name="Content Placeholder 2"/>
          <p:cNvSpPr>
            <a:spLocks noGrp="1"/>
          </p:cNvSpPr>
          <p:nvPr>
            <p:ph idx="1"/>
          </p:nvPr>
        </p:nvSpPr>
        <p:spPr>
          <a:xfrm>
            <a:off x="711219" y="1280278"/>
            <a:ext cx="7933338" cy="2839720"/>
          </a:xfrm>
        </p:spPr>
        <p:txBody>
          <a:bodyPr>
            <a:normAutofit/>
          </a:bodyPr>
          <a:lstStyle/>
          <a:p>
            <a:r>
              <a:rPr lang="en-US" sz="1800" dirty="0"/>
              <a:t>* : Multiplication </a:t>
            </a:r>
          </a:p>
          <a:p>
            <a:r>
              <a:rPr lang="en-US" sz="1800" dirty="0"/>
              <a:t>/ : Division</a:t>
            </a:r>
          </a:p>
          <a:p>
            <a:pPr lvl="1"/>
            <a:r>
              <a:rPr lang="en-US" sz="1600" dirty="0"/>
              <a:t>Integer division truncates remainder</a:t>
            </a:r>
          </a:p>
          <a:p>
            <a:pPr lvl="2"/>
            <a:r>
              <a:rPr lang="en-US" sz="1400" dirty="0"/>
              <a:t>7 / 5 evaluates to 1</a:t>
            </a:r>
          </a:p>
          <a:p>
            <a:r>
              <a:rPr lang="en-US" sz="1800" dirty="0"/>
              <a:t>% : Modulus operator returns remainder </a:t>
            </a:r>
          </a:p>
          <a:p>
            <a:pPr lvl="1"/>
            <a:r>
              <a:rPr lang="en-US" sz="1600" dirty="0"/>
              <a:t>7 % 5 evaluates to 2</a:t>
            </a:r>
          </a:p>
          <a:p>
            <a:r>
              <a:rPr lang="en-US" sz="1800" dirty="0"/>
              <a:t> +  : Addition</a:t>
            </a:r>
          </a:p>
          <a:p>
            <a:r>
              <a:rPr lang="en-US" sz="1800" dirty="0"/>
              <a:t> -  : Subtraction</a:t>
            </a:r>
          </a:p>
          <a:p>
            <a:endParaRPr lang="en-US" sz="1800" dirty="0"/>
          </a:p>
        </p:txBody>
      </p:sp>
      <p:graphicFrame>
        <p:nvGraphicFramePr>
          <p:cNvPr id="6" name="Table 5"/>
          <p:cNvGraphicFramePr>
            <a:graphicFrameLocks noGrp="1"/>
          </p:cNvGraphicFramePr>
          <p:nvPr/>
        </p:nvGraphicFramePr>
        <p:xfrm>
          <a:off x="499444" y="3930887"/>
          <a:ext cx="8257732" cy="2839720"/>
        </p:xfrm>
        <a:graphic>
          <a:graphicData uri="http://schemas.openxmlformats.org/drawingml/2006/table">
            <a:tbl>
              <a:tblPr firstRow="1" bandRow="1">
                <a:tableStyleId>{5940675A-B579-460E-94D1-54222C63F5DA}</a:tableStyleId>
              </a:tblPr>
              <a:tblGrid>
                <a:gridCol w="1196634">
                  <a:extLst>
                    <a:ext uri="{9D8B030D-6E8A-4147-A177-3AD203B41FA5}">
                      <a16:colId xmlns="" xmlns:a16="http://schemas.microsoft.com/office/drawing/2014/main" val="20000"/>
                    </a:ext>
                  </a:extLst>
                </a:gridCol>
                <a:gridCol w="2102422">
                  <a:extLst>
                    <a:ext uri="{9D8B030D-6E8A-4147-A177-3AD203B41FA5}">
                      <a16:colId xmlns="" xmlns:a16="http://schemas.microsoft.com/office/drawing/2014/main" val="20001"/>
                    </a:ext>
                  </a:extLst>
                </a:gridCol>
                <a:gridCol w="4958676">
                  <a:extLst>
                    <a:ext uri="{9D8B030D-6E8A-4147-A177-3AD203B41FA5}">
                      <a16:colId xmlns="" xmlns:a16="http://schemas.microsoft.com/office/drawing/2014/main" val="20002"/>
                    </a:ext>
                  </a:extLst>
                </a:gridCol>
              </a:tblGrid>
              <a:tr h="370840">
                <a:tc>
                  <a:txBody>
                    <a:bodyPr/>
                    <a:lstStyle/>
                    <a:p>
                      <a:pPr algn="just"/>
                      <a:r>
                        <a:rPr lang="en-US" sz="1600" b="1" dirty="0"/>
                        <a:t>Operator</a:t>
                      </a:r>
                    </a:p>
                  </a:txBody>
                  <a:tcPr/>
                </a:tc>
                <a:tc>
                  <a:txBody>
                    <a:bodyPr/>
                    <a:lstStyle/>
                    <a:p>
                      <a:pPr algn="just"/>
                      <a:r>
                        <a:rPr lang="en-US" sz="1600" b="1" dirty="0"/>
                        <a:t>Operation (s)</a:t>
                      </a:r>
                    </a:p>
                  </a:txBody>
                  <a:tcPr/>
                </a:tc>
                <a:tc>
                  <a:txBody>
                    <a:bodyPr/>
                    <a:lstStyle/>
                    <a:p>
                      <a:pPr algn="just"/>
                      <a:r>
                        <a:rPr lang="en-US" sz="1600" b="1" dirty="0"/>
                        <a:t>Order</a:t>
                      </a:r>
                      <a:r>
                        <a:rPr lang="en-US" sz="1600" b="1" baseline="0" dirty="0"/>
                        <a:t> of evaluation (precedence)</a:t>
                      </a:r>
                      <a:endParaRPr lang="en-US" sz="1600" b="1" dirty="0"/>
                    </a:p>
                  </a:txBody>
                  <a:tcPr/>
                </a:tc>
                <a:extLst>
                  <a:ext uri="{0D108BD9-81ED-4DB2-BD59-A6C34878D82A}">
                    <a16:rowId xmlns="" xmlns:a16="http://schemas.microsoft.com/office/drawing/2014/main" val="10000"/>
                  </a:ext>
                </a:extLst>
              </a:tr>
              <a:tr h="370840">
                <a:tc>
                  <a:txBody>
                    <a:bodyPr/>
                    <a:lstStyle/>
                    <a:p>
                      <a:pPr algn="l"/>
                      <a:r>
                        <a:rPr lang="en-US" sz="1600" dirty="0"/>
                        <a:t>()</a:t>
                      </a:r>
                    </a:p>
                  </a:txBody>
                  <a:tcPr/>
                </a:tc>
                <a:tc>
                  <a:txBody>
                    <a:bodyPr/>
                    <a:lstStyle/>
                    <a:p>
                      <a:pPr algn="just"/>
                      <a:r>
                        <a:rPr lang="en-US" sz="1600" dirty="0"/>
                        <a:t>Parentheses</a:t>
                      </a:r>
                    </a:p>
                  </a:txBody>
                  <a:tcPr/>
                </a:tc>
                <a:tc>
                  <a:txBody>
                    <a:bodyPr/>
                    <a:lstStyle/>
                    <a:p>
                      <a:pPr algn="just"/>
                      <a:r>
                        <a:rPr lang="en-US" sz="1600" kern="1200" dirty="0">
                          <a:effectLst/>
                        </a:rPr>
                        <a:t>Evaluated first. If the parentheses are nested, the expression in the innermost pair is evaluated first.  If there are several pairs of parentheses “on the same level” (i.e., not nested), they are evaluated left to right.</a:t>
                      </a:r>
                      <a:endParaRPr lang="en-US" sz="1600" dirty="0"/>
                    </a:p>
                  </a:txBody>
                  <a:tcPr/>
                </a:tc>
                <a:extLst>
                  <a:ext uri="{0D108BD9-81ED-4DB2-BD59-A6C34878D82A}">
                    <a16:rowId xmlns="" xmlns:a16="http://schemas.microsoft.com/office/drawing/2014/main" val="10001"/>
                  </a:ext>
                </a:extLst>
              </a:tr>
              <a:tr h="370840">
                <a:tc>
                  <a:txBody>
                    <a:bodyPr/>
                    <a:lstStyle/>
                    <a:p>
                      <a:pPr algn="l"/>
                      <a:r>
                        <a:rPr lang="en-US" sz="1600" dirty="0"/>
                        <a:t>*, /</a:t>
                      </a:r>
                      <a:r>
                        <a:rPr lang="en-US" sz="1600" baseline="0" dirty="0"/>
                        <a:t> or %</a:t>
                      </a:r>
                      <a:endParaRPr lang="en-US" sz="1600" dirty="0"/>
                    </a:p>
                  </a:txBody>
                  <a:tcPr/>
                </a:tc>
                <a:tc>
                  <a:txBody>
                    <a:bodyPr/>
                    <a:lstStyle/>
                    <a:p>
                      <a:pPr algn="just"/>
                      <a:r>
                        <a:rPr lang="en-US" sz="1600" dirty="0"/>
                        <a:t>Multiplication, Division,</a:t>
                      </a:r>
                      <a:r>
                        <a:rPr lang="en-US" sz="1600" baseline="0" dirty="0"/>
                        <a:t> Modulus</a:t>
                      </a:r>
                      <a:endParaRPr lang="en-US" sz="1600" dirty="0"/>
                    </a:p>
                  </a:txBody>
                  <a:tcPr/>
                </a:tc>
                <a:tc>
                  <a:txBody>
                    <a:bodyPr/>
                    <a:lstStyle/>
                    <a:p>
                      <a:pPr algn="just"/>
                      <a:r>
                        <a:rPr lang="en-US" sz="1600" dirty="0"/>
                        <a:t>Evaluated second. If there are several, they are</a:t>
                      </a:r>
                      <a:r>
                        <a:rPr lang="en-US" sz="1600" baseline="0" dirty="0"/>
                        <a:t> </a:t>
                      </a:r>
                      <a:r>
                        <a:rPr lang="en-US" sz="1600" dirty="0"/>
                        <a:t>evaluated left to right. </a:t>
                      </a:r>
                    </a:p>
                  </a:txBody>
                  <a:tcPr/>
                </a:tc>
                <a:extLst>
                  <a:ext uri="{0D108BD9-81ED-4DB2-BD59-A6C34878D82A}">
                    <a16:rowId xmlns="" xmlns:a16="http://schemas.microsoft.com/office/drawing/2014/main" val="10002"/>
                  </a:ext>
                </a:extLst>
              </a:tr>
              <a:tr h="370840">
                <a:tc>
                  <a:txBody>
                    <a:bodyPr/>
                    <a:lstStyle/>
                    <a:p>
                      <a:pPr algn="l"/>
                      <a:r>
                        <a:rPr lang="en-US" sz="1600" dirty="0"/>
                        <a:t>+ or -</a:t>
                      </a:r>
                    </a:p>
                  </a:txBody>
                  <a:tcPr/>
                </a:tc>
                <a:tc>
                  <a:txBody>
                    <a:bodyPr/>
                    <a:lstStyle/>
                    <a:p>
                      <a:pPr algn="just"/>
                      <a:r>
                        <a:rPr lang="en-US" sz="1600" dirty="0"/>
                        <a:t>Addition, Subtraction</a:t>
                      </a:r>
                    </a:p>
                  </a:txBody>
                  <a:tcPr/>
                </a:tc>
                <a:tc>
                  <a:txBody>
                    <a:bodyPr/>
                    <a:lstStyle/>
                    <a:p>
                      <a:pPr algn="just"/>
                      <a:r>
                        <a:rPr lang="en-US" sz="1600" dirty="0"/>
                        <a:t>Evaluated last. If there are several,</a:t>
                      </a:r>
                      <a:r>
                        <a:rPr lang="en-US" sz="1600" baseline="0" dirty="0"/>
                        <a:t> they are evaluated left to right</a:t>
                      </a:r>
                      <a:endParaRPr lang="en-US" sz="1600" dirty="0"/>
                    </a:p>
                  </a:txBody>
                  <a:tcPr/>
                </a:tc>
                <a:extLst>
                  <a:ext uri="{0D108BD9-81ED-4DB2-BD59-A6C34878D82A}">
                    <a16:rowId xmlns=""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907454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 of Precedence</a:t>
            </a:r>
          </a:p>
        </p:txBody>
      </p:sp>
      <p:sp>
        <p:nvSpPr>
          <p:cNvPr id="3" name="Content Placeholder 2"/>
          <p:cNvSpPr>
            <a:spLocks noGrp="1"/>
          </p:cNvSpPr>
          <p:nvPr>
            <p:ph idx="1"/>
          </p:nvPr>
        </p:nvSpPr>
        <p:spPr/>
        <p:txBody>
          <a:bodyPr/>
          <a:lstStyle/>
          <a:p>
            <a:pPr algn="just"/>
            <a:r>
              <a:rPr lang="en-US" dirty="0"/>
              <a:t>All operations inside of () are evaluated first</a:t>
            </a:r>
          </a:p>
          <a:p>
            <a:pPr algn="just"/>
            <a:r>
              <a:rPr lang="en-US" dirty="0"/>
              <a:t>*, /, and % are at the same level of precedence and are evaluated next</a:t>
            </a:r>
          </a:p>
          <a:p>
            <a:pPr algn="just"/>
            <a:r>
              <a:rPr lang="en-US" dirty="0"/>
              <a:t>+ and – have the same level of precedence and are evaluated last</a:t>
            </a:r>
          </a:p>
          <a:p>
            <a:pPr algn="just"/>
            <a:r>
              <a:rPr lang="en-US" dirty="0"/>
              <a:t>When operators are on the same level</a:t>
            </a:r>
          </a:p>
          <a:p>
            <a:pPr lvl="1" algn="just"/>
            <a:r>
              <a:rPr lang="en-US" dirty="0"/>
              <a:t>Performed from left to right </a:t>
            </a:r>
            <a:r>
              <a:rPr lang="en-US" b="1" dirty="0"/>
              <a:t>(associativity)</a:t>
            </a:r>
          </a:p>
          <a:p>
            <a:pPr algn="just"/>
            <a:r>
              <a:rPr lang="en-US" dirty="0"/>
              <a:t>3 * 7 - 6 + 2 * 5 / 4 + 6 means</a:t>
            </a:r>
          </a:p>
          <a:p>
            <a:pPr marL="0" indent="0" algn="just">
              <a:buNone/>
            </a:pPr>
            <a:r>
              <a:rPr lang="en-US" dirty="0"/>
              <a:t>	(((3 * 7) – 6) + ((2 * 5) / 4 )) + 6</a:t>
            </a:r>
          </a:p>
          <a:p>
            <a:pPr algn="just"/>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062332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6" name="Content Placeholder 6"/>
          <p:cNvPicPr>
            <a:picLocks noGrp="1" noChangeAspect="1"/>
          </p:cNvPicPr>
          <p:nvPr>
            <p:ph idx="1"/>
          </p:nvPr>
        </p:nvPicPr>
        <p:blipFill>
          <a:blip r:embed="rId2"/>
          <a:stretch>
            <a:fillRect/>
          </a:stretch>
        </p:blipFill>
        <p:spPr>
          <a:xfrm>
            <a:off x="822325" y="2506669"/>
            <a:ext cx="7543800" cy="2303450"/>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123845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6" name="Content Placeholder 6"/>
          <p:cNvPicPr>
            <a:picLocks noGrp="1" noChangeAspect="1"/>
          </p:cNvPicPr>
          <p:nvPr>
            <p:ph idx="1"/>
          </p:nvPr>
        </p:nvPicPr>
        <p:blipFill>
          <a:blip r:embed="rId2"/>
          <a:stretch>
            <a:fillRect/>
          </a:stretch>
        </p:blipFill>
        <p:spPr>
          <a:xfrm>
            <a:off x="563245" y="2684456"/>
            <a:ext cx="8313518" cy="2146624"/>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424855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Expressions</a:t>
            </a:r>
          </a:p>
        </p:txBody>
      </p:sp>
      <p:sp>
        <p:nvSpPr>
          <p:cNvPr id="3" name="Content Placeholder 2"/>
          <p:cNvSpPr>
            <a:spLocks noGrp="1"/>
          </p:cNvSpPr>
          <p:nvPr>
            <p:ph idx="1"/>
          </p:nvPr>
        </p:nvSpPr>
        <p:spPr/>
        <p:txBody>
          <a:bodyPr/>
          <a:lstStyle/>
          <a:p>
            <a:r>
              <a:rPr lang="en-US" dirty="0"/>
              <a:t>If all operands are integers</a:t>
            </a:r>
          </a:p>
          <a:p>
            <a:pPr lvl="1"/>
            <a:r>
              <a:rPr lang="en-US" dirty="0"/>
              <a:t>Expression is called an integral expression</a:t>
            </a:r>
          </a:p>
          <a:p>
            <a:pPr lvl="2"/>
            <a:r>
              <a:rPr lang="en-US" dirty="0"/>
              <a:t>Yields an integral result</a:t>
            </a:r>
          </a:p>
          <a:p>
            <a:pPr lvl="2"/>
            <a:r>
              <a:rPr lang="en-US" dirty="0"/>
              <a:t>Example: 2 + 3 * 5</a:t>
            </a:r>
          </a:p>
          <a:p>
            <a:r>
              <a:rPr lang="en-US" dirty="0"/>
              <a:t>If all operands are floating-point</a:t>
            </a:r>
          </a:p>
          <a:p>
            <a:pPr lvl="1"/>
            <a:r>
              <a:rPr lang="en-US" dirty="0"/>
              <a:t>Expression is called a floating-point expression</a:t>
            </a:r>
          </a:p>
          <a:p>
            <a:pPr lvl="2"/>
            <a:r>
              <a:rPr lang="en-US" dirty="0"/>
              <a:t>Yields a floating-point result</a:t>
            </a:r>
          </a:p>
          <a:p>
            <a:pPr lvl="2"/>
            <a:r>
              <a:rPr lang="en-US" dirty="0"/>
              <a:t>Example: 12.8 * 17.5 - 34.50</a:t>
            </a:r>
          </a:p>
          <a:p>
            <a:endParaRPr lang="en-US" dirty="0"/>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688456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sp>
        <p:nvSpPr>
          <p:cNvPr id="3" name="Content Placeholder 2"/>
          <p:cNvSpPr>
            <a:spLocks noGrp="1"/>
          </p:cNvSpPr>
          <p:nvPr>
            <p:ph idx="1"/>
          </p:nvPr>
        </p:nvSpPr>
        <p:spPr/>
        <p:txBody>
          <a:bodyPr/>
          <a:lstStyle/>
          <a:p>
            <a:pPr algn="just"/>
            <a:r>
              <a:rPr lang="en-US" dirty="0"/>
              <a:t>Consider the following C++ integral expressions:</a:t>
            </a:r>
          </a:p>
          <a:p>
            <a:pPr lvl="1" algn="just"/>
            <a:r>
              <a:rPr lang="en-US" dirty="0"/>
              <a:t>2 + 3 * 5</a:t>
            </a:r>
          </a:p>
          <a:p>
            <a:pPr lvl="1" algn="just"/>
            <a:r>
              <a:rPr lang="en-US" dirty="0"/>
              <a:t>3 + x - y / 7</a:t>
            </a:r>
          </a:p>
          <a:p>
            <a:pPr lvl="1" algn="just"/>
            <a:r>
              <a:rPr lang="en-US" dirty="0"/>
              <a:t>x + 2 * (y - z) + 18</a:t>
            </a:r>
          </a:p>
          <a:p>
            <a:pPr algn="just"/>
            <a:r>
              <a:rPr lang="en-US" dirty="0"/>
              <a:t>In these expressions, x, y, and z represent variables of the integer type; that is, they can hold integer values</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71098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sp>
        <p:nvSpPr>
          <p:cNvPr id="3" name="Content Placeholder 2"/>
          <p:cNvSpPr>
            <a:spLocks noGrp="1"/>
          </p:cNvSpPr>
          <p:nvPr>
            <p:ph idx="1"/>
          </p:nvPr>
        </p:nvSpPr>
        <p:spPr/>
        <p:txBody>
          <a:bodyPr/>
          <a:lstStyle/>
          <a:p>
            <a:pPr algn="just"/>
            <a:r>
              <a:rPr lang="en-US" dirty="0"/>
              <a:t>Consider the following C++ floating-point expressions:</a:t>
            </a:r>
          </a:p>
          <a:p>
            <a:pPr lvl="1" algn="just"/>
            <a:r>
              <a:rPr lang="en-US" dirty="0"/>
              <a:t>12.8 * 17.5 - 34.50</a:t>
            </a:r>
          </a:p>
          <a:p>
            <a:pPr lvl="1" algn="just"/>
            <a:r>
              <a:rPr lang="en-US" dirty="0"/>
              <a:t>x * 10.5 + y - 16.2</a:t>
            </a:r>
          </a:p>
          <a:p>
            <a:pPr algn="just"/>
            <a:r>
              <a:rPr lang="en-US" dirty="0"/>
              <a:t>Here, x and y represent variables of the floating-point type; that is, they can hold floating-point values</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797072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Mixed Expressions</a:t>
            </a:r>
          </a:p>
        </p:txBody>
      </p:sp>
      <p:sp>
        <p:nvSpPr>
          <p:cNvPr id="3" name="Content Placeholder 2"/>
          <p:cNvSpPr>
            <a:spLocks noGrp="1"/>
          </p:cNvSpPr>
          <p:nvPr>
            <p:ph idx="1"/>
          </p:nvPr>
        </p:nvSpPr>
        <p:spPr/>
        <p:txBody>
          <a:bodyPr/>
          <a:lstStyle/>
          <a:p>
            <a:r>
              <a:rPr lang="en-US" dirty="0"/>
              <a:t>Mixed expression: </a:t>
            </a:r>
          </a:p>
          <a:p>
            <a:pPr lvl="1"/>
            <a:r>
              <a:rPr lang="en-US" dirty="0"/>
              <a:t>Has operands of different data types</a:t>
            </a:r>
          </a:p>
          <a:p>
            <a:pPr lvl="1"/>
            <a:r>
              <a:rPr lang="en-US" dirty="0"/>
              <a:t>Contains integers and floating-point</a:t>
            </a:r>
          </a:p>
          <a:p>
            <a:r>
              <a:rPr lang="en-US" dirty="0"/>
              <a:t>Examples of mixed expressions:</a:t>
            </a:r>
          </a:p>
          <a:p>
            <a:pPr lvl="1"/>
            <a:r>
              <a:rPr lang="en-US" dirty="0"/>
              <a:t>2 + 3.5</a:t>
            </a:r>
          </a:p>
          <a:p>
            <a:pPr lvl="1"/>
            <a:r>
              <a:rPr lang="en-US" dirty="0"/>
              <a:t>6  /  4 + 3.9</a:t>
            </a:r>
          </a:p>
          <a:p>
            <a:pPr lvl="1"/>
            <a:r>
              <a:rPr lang="en-US" dirty="0"/>
              <a:t>5.4  *  2 – 13.6 + 18  /  2</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776568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Mixed Expressions (cont'd.)</a:t>
            </a:r>
          </a:p>
        </p:txBody>
      </p:sp>
      <p:sp>
        <p:nvSpPr>
          <p:cNvPr id="3" name="Content Placeholder 2"/>
          <p:cNvSpPr>
            <a:spLocks noGrp="1"/>
          </p:cNvSpPr>
          <p:nvPr>
            <p:ph idx="1"/>
          </p:nvPr>
        </p:nvSpPr>
        <p:spPr/>
        <p:txBody>
          <a:bodyPr/>
          <a:lstStyle/>
          <a:p>
            <a:pPr marL="228600" indent="-228600"/>
            <a:r>
              <a:rPr lang="en-US" dirty="0"/>
              <a:t>Evaluation rules:</a:t>
            </a:r>
            <a:br>
              <a:rPr lang="en-US" dirty="0"/>
            </a:br>
            <a:r>
              <a:rPr lang="en-US" dirty="0"/>
              <a:t>Rule # 1</a:t>
            </a:r>
          </a:p>
          <a:p>
            <a:pPr lvl="1"/>
            <a:r>
              <a:rPr lang="en-US" dirty="0"/>
              <a:t>If operator has same types of operands</a:t>
            </a:r>
          </a:p>
          <a:p>
            <a:pPr lvl="1"/>
            <a:r>
              <a:rPr lang="en-US" dirty="0"/>
              <a:t>Evaluated according to the type of the operands </a:t>
            </a:r>
          </a:p>
          <a:p>
            <a:pPr lvl="1"/>
            <a:r>
              <a:rPr lang="en-US" dirty="0"/>
              <a:t>If operator has both types of operands</a:t>
            </a:r>
          </a:p>
          <a:p>
            <a:pPr lvl="1"/>
            <a:r>
              <a:rPr lang="en-US" dirty="0"/>
              <a:t>Integer is changed to floating-point  with decimal part “0”</a:t>
            </a:r>
          </a:p>
          <a:p>
            <a:pPr lvl="1"/>
            <a:r>
              <a:rPr lang="en-US" dirty="0"/>
              <a:t>Operator is evaluated </a:t>
            </a:r>
          </a:p>
          <a:p>
            <a:pPr lvl="1"/>
            <a:r>
              <a:rPr lang="en-US" dirty="0"/>
              <a:t>Result is floating-point</a:t>
            </a:r>
          </a:p>
          <a:p>
            <a:pPr marL="228600" indent="-228600">
              <a:buNone/>
            </a:pPr>
            <a:r>
              <a:rPr lang="en-US" dirty="0"/>
              <a:t>	Rule # 2</a:t>
            </a:r>
          </a:p>
          <a:p>
            <a:pPr lvl="1"/>
            <a:r>
              <a:rPr lang="en-US" dirty="0"/>
              <a:t>Entire expression is evaluated according to precedence rules</a:t>
            </a:r>
          </a:p>
          <a:p>
            <a:endParaRPr lang="en-US" dirty="0"/>
          </a:p>
          <a:p>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808232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pic>
        <p:nvPicPr>
          <p:cNvPr id="6" name="Content Placeholder 6"/>
          <p:cNvPicPr>
            <a:picLocks noGrp="1" noChangeAspect="1"/>
          </p:cNvPicPr>
          <p:nvPr>
            <p:ph idx="1"/>
          </p:nvPr>
        </p:nvPicPr>
        <p:blipFill>
          <a:blip r:embed="rId2"/>
          <a:stretch>
            <a:fillRect/>
          </a:stretch>
        </p:blipFill>
        <p:spPr>
          <a:xfrm>
            <a:off x="599621" y="1348927"/>
            <a:ext cx="7989208" cy="4618934"/>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3187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Errors</a:t>
            </a:r>
          </a:p>
        </p:txBody>
      </p:sp>
      <p:sp>
        <p:nvSpPr>
          <p:cNvPr id="3" name="Content Placeholder 2"/>
          <p:cNvSpPr>
            <a:spLocks noGrp="1"/>
          </p:cNvSpPr>
          <p:nvPr>
            <p:ph idx="1"/>
          </p:nvPr>
        </p:nvSpPr>
        <p:spPr/>
        <p:txBody>
          <a:bodyPr>
            <a:normAutofit/>
          </a:bodyPr>
          <a:lstStyle/>
          <a:p>
            <a:r>
              <a:rPr lang="en-US" b="1" dirty="0"/>
              <a:t>Syntax errors</a:t>
            </a:r>
          </a:p>
          <a:p>
            <a:pPr lvl="1"/>
            <a:r>
              <a:rPr lang="en-US" dirty="0"/>
              <a:t>Violation of the grammar rules of the language</a:t>
            </a:r>
          </a:p>
          <a:p>
            <a:pPr lvl="1"/>
            <a:r>
              <a:rPr lang="en-US" dirty="0"/>
              <a:t>Discovered by the compiler</a:t>
            </a:r>
          </a:p>
          <a:p>
            <a:pPr lvl="1"/>
            <a:r>
              <a:rPr lang="en-US" dirty="0"/>
              <a:t>Error messages may not always show correct location of errors</a:t>
            </a:r>
          </a:p>
          <a:p>
            <a:r>
              <a:rPr lang="en-US" b="1" dirty="0"/>
              <a:t>Run-time errors</a:t>
            </a:r>
          </a:p>
          <a:p>
            <a:pPr lvl="1"/>
            <a:r>
              <a:rPr lang="en-US" dirty="0"/>
              <a:t>Error conditions detected by the computer at run-time</a:t>
            </a:r>
          </a:p>
          <a:p>
            <a:r>
              <a:rPr lang="en-US" b="1" dirty="0"/>
              <a:t>Logic errors</a:t>
            </a:r>
          </a:p>
          <a:p>
            <a:pPr lvl="1"/>
            <a:r>
              <a:rPr lang="en-US" dirty="0"/>
              <a:t>Errors in the program’s algorithm</a:t>
            </a:r>
          </a:p>
          <a:p>
            <a:pPr lvl="1"/>
            <a:r>
              <a:rPr lang="en-US" dirty="0"/>
              <a:t>Most difficult to diagnose</a:t>
            </a:r>
          </a:p>
          <a:p>
            <a:pPr lvl="1"/>
            <a:r>
              <a:rPr lang="en-US" dirty="0"/>
              <a:t>Computer does not recognize as an error</a:t>
            </a:r>
          </a:p>
          <a:p>
            <a:endParaRPr lang="en-US" dirty="0"/>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728598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a:t>Solve this expression on notebook</a:t>
            </a:r>
          </a:p>
          <a:p>
            <a:r>
              <a:rPr lang="en-US" dirty="0"/>
              <a:t>10 * 5 + 100/10 – 5 + 7 % 2</a:t>
            </a:r>
          </a:p>
          <a:p>
            <a:endParaRPr lang="en-US" dirty="0"/>
          </a:p>
        </p:txBody>
      </p:sp>
      <p:pic>
        <p:nvPicPr>
          <p:cNvPr id="6" name="Picture 5"/>
          <p:cNvPicPr>
            <a:picLocks noChangeAspect="1"/>
          </p:cNvPicPr>
          <p:nvPr/>
        </p:nvPicPr>
        <p:blipFill>
          <a:blip r:embed="rId2" cstate="print"/>
          <a:stretch>
            <a:fillRect/>
          </a:stretch>
        </p:blipFill>
        <p:spPr>
          <a:xfrm>
            <a:off x="5940600" y="2209800"/>
            <a:ext cx="2746200" cy="3560368"/>
          </a:xfrm>
          <a:prstGeom prst="rect">
            <a:avLst/>
          </a:prstGeom>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45878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6" name="Content Placeholder 6"/>
          <p:cNvPicPr>
            <a:picLocks noGrp="1" noChangeAspect="1"/>
          </p:cNvPicPr>
          <p:nvPr>
            <p:ph idx="1"/>
          </p:nvPr>
        </p:nvPicPr>
        <p:blipFill>
          <a:blip r:embed="rId2"/>
          <a:stretch>
            <a:fillRect/>
          </a:stretch>
        </p:blipFill>
        <p:spPr>
          <a:xfrm>
            <a:off x="822325" y="1433084"/>
            <a:ext cx="7543800" cy="4450619"/>
          </a:xfrm>
          <a:prstGeom prst="rect">
            <a:avLst/>
          </a:prstGeom>
        </p:spPr>
      </p:pic>
      <p:sp>
        <p:nvSpPr>
          <p:cNvPr id="4" name="Rectangle 3"/>
          <p:cNvSpPr/>
          <p:nvPr/>
        </p:nvSpPr>
        <p:spPr>
          <a:xfrm>
            <a:off x="640080" y="4663440"/>
            <a:ext cx="4008120" cy="135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2040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(Integers)</a:t>
            </a:r>
          </a:p>
        </p:txBody>
      </p:sp>
      <p:sp>
        <p:nvSpPr>
          <p:cNvPr id="3" name="Content Placeholder 2"/>
          <p:cNvSpPr>
            <a:spLocks noGrp="1"/>
          </p:cNvSpPr>
          <p:nvPr>
            <p:ph idx="1"/>
          </p:nvPr>
        </p:nvSpPr>
        <p:spPr/>
        <p:txBody>
          <a:bodyPr/>
          <a:lstStyle/>
          <a:p>
            <a:pPr marL="0" indent="0">
              <a:buNone/>
            </a:pPr>
            <a:r>
              <a:rPr lang="en-US" dirty="0"/>
              <a:t>2 + 5 = 7 </a:t>
            </a:r>
          </a:p>
          <a:p>
            <a:pPr marL="0" indent="0">
              <a:buNone/>
            </a:pPr>
            <a:r>
              <a:rPr lang="en-US" dirty="0"/>
              <a:t>13 + 89 = 102 </a:t>
            </a:r>
          </a:p>
          <a:p>
            <a:pPr marL="0" indent="0">
              <a:buNone/>
            </a:pPr>
            <a:r>
              <a:rPr lang="en-US" dirty="0"/>
              <a:t>34 - 20 = 14 </a:t>
            </a:r>
          </a:p>
          <a:p>
            <a:pPr marL="0" indent="0">
              <a:buNone/>
            </a:pPr>
            <a:r>
              <a:rPr lang="en-US" dirty="0"/>
              <a:t>45 - 90 = -45 </a:t>
            </a:r>
          </a:p>
          <a:p>
            <a:pPr marL="0" indent="0">
              <a:buNone/>
            </a:pPr>
            <a:r>
              <a:rPr lang="en-US" dirty="0"/>
              <a:t>2 * 7 = 14 </a:t>
            </a:r>
          </a:p>
          <a:p>
            <a:pPr marL="0" indent="0">
              <a:buNone/>
            </a:pPr>
            <a:r>
              <a:rPr lang="en-US" dirty="0"/>
              <a:t>5 / 2 = 2 </a:t>
            </a:r>
          </a:p>
          <a:p>
            <a:pPr marL="0" indent="0">
              <a:buNone/>
            </a:pPr>
            <a:r>
              <a:rPr lang="en-US" dirty="0"/>
              <a:t>14 / 7 = 2 </a:t>
            </a:r>
          </a:p>
          <a:p>
            <a:pPr marL="0" indent="0">
              <a:buNone/>
            </a:pPr>
            <a:r>
              <a:rPr lang="en-US" dirty="0"/>
              <a:t>34 % 5 = 4 </a:t>
            </a:r>
          </a:p>
          <a:p>
            <a:pPr marL="0" indent="0">
              <a:buNone/>
            </a:pPr>
            <a:r>
              <a:rPr lang="en-US" dirty="0"/>
              <a:t>4 % 6 = 4</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467178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(Float)</a:t>
            </a:r>
          </a:p>
        </p:txBody>
      </p:sp>
      <p:sp>
        <p:nvSpPr>
          <p:cNvPr id="3" name="Content Placeholder 2"/>
          <p:cNvSpPr>
            <a:spLocks noGrp="1"/>
          </p:cNvSpPr>
          <p:nvPr>
            <p:ph idx="1"/>
          </p:nvPr>
        </p:nvSpPr>
        <p:spPr/>
        <p:txBody>
          <a:bodyPr/>
          <a:lstStyle/>
          <a:p>
            <a:pPr marL="0" indent="0">
              <a:buNone/>
            </a:pPr>
            <a:r>
              <a:rPr lang="en-US" dirty="0"/>
              <a:t>5.0 + 3.5 = 8.5 </a:t>
            </a:r>
          </a:p>
          <a:p>
            <a:pPr marL="0" indent="0">
              <a:buNone/>
            </a:pPr>
            <a:r>
              <a:rPr lang="en-US" dirty="0"/>
              <a:t>3.0 + 9.4 = 12.4 </a:t>
            </a:r>
          </a:p>
          <a:p>
            <a:pPr marL="0" indent="0">
              <a:buNone/>
            </a:pPr>
            <a:r>
              <a:rPr lang="en-US" dirty="0"/>
              <a:t>16.3 - 5.2 = 11.1 </a:t>
            </a:r>
          </a:p>
          <a:p>
            <a:pPr marL="0" indent="0">
              <a:buNone/>
            </a:pPr>
            <a:r>
              <a:rPr lang="en-US" dirty="0"/>
              <a:t>4.2 * 2.5 = 10.5 </a:t>
            </a:r>
          </a:p>
          <a:p>
            <a:pPr marL="0" indent="0">
              <a:buNone/>
            </a:pPr>
            <a:r>
              <a:rPr lang="en-US" dirty="0"/>
              <a:t>5.0 / 2.0 = 2.5 </a:t>
            </a:r>
          </a:p>
          <a:p>
            <a:pPr marL="0" indent="0">
              <a:buNone/>
            </a:pPr>
            <a:r>
              <a:rPr lang="en-US" dirty="0"/>
              <a:t>34.5 / 6.0 = 5.75 </a:t>
            </a:r>
          </a:p>
          <a:p>
            <a:pPr marL="0" indent="0">
              <a:buNone/>
            </a:pPr>
            <a:r>
              <a:rPr lang="en-US" dirty="0"/>
              <a:t>34.5 / 6.5 = 5.30769</a:t>
            </a:r>
          </a:p>
          <a:p>
            <a:pPr marL="0" indent="0">
              <a:buNone/>
            </a:pPr>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722456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Conversion (Casting)</a:t>
            </a:r>
          </a:p>
        </p:txBody>
      </p:sp>
      <p:sp>
        <p:nvSpPr>
          <p:cNvPr id="3" name="Content Placeholder 2"/>
          <p:cNvSpPr>
            <a:spLocks noGrp="1"/>
          </p:cNvSpPr>
          <p:nvPr>
            <p:ph idx="1"/>
          </p:nvPr>
        </p:nvSpPr>
        <p:spPr/>
        <p:txBody>
          <a:bodyPr/>
          <a:lstStyle/>
          <a:p>
            <a:pPr algn="just"/>
            <a:r>
              <a:rPr lang="en-US" b="1" dirty="0"/>
              <a:t>Implicit type coercion: </a:t>
            </a:r>
            <a:r>
              <a:rPr lang="en-US" dirty="0"/>
              <a:t>When value of one type is automatically changed to another type</a:t>
            </a:r>
          </a:p>
          <a:p>
            <a:pPr lvl="1" algn="just"/>
            <a:r>
              <a:rPr lang="en-US" dirty="0"/>
              <a:t>2 + 3.4 = 2.0 + 3.4 = 5.4</a:t>
            </a:r>
          </a:p>
          <a:p>
            <a:pPr lvl="1" algn="just"/>
            <a:r>
              <a:rPr lang="en-US" dirty="0" err="1"/>
              <a:t>int</a:t>
            </a:r>
            <a:r>
              <a:rPr lang="en-US" dirty="0"/>
              <a:t> num1; </a:t>
            </a:r>
          </a:p>
          <a:p>
            <a:pPr lvl="1" algn="just"/>
            <a:r>
              <a:rPr lang="en-US" dirty="0"/>
              <a:t>float num2 = 12.45;</a:t>
            </a:r>
          </a:p>
          <a:p>
            <a:pPr lvl="1" algn="just"/>
            <a:r>
              <a:rPr lang="en-US" dirty="0"/>
              <a:t>num1 = num2;  </a:t>
            </a:r>
          </a:p>
          <a:p>
            <a:pPr lvl="1" algn="just"/>
            <a:r>
              <a:rPr lang="en-US" dirty="0"/>
              <a:t>num1 = ?</a:t>
            </a:r>
          </a:p>
          <a:p>
            <a:pPr algn="just"/>
            <a:r>
              <a:rPr lang="en-US" b="1" dirty="0"/>
              <a:t>cast operator: </a:t>
            </a:r>
            <a:r>
              <a:rPr lang="en-US" dirty="0"/>
              <a:t>provides explicit type conversion</a:t>
            </a:r>
          </a:p>
          <a:p>
            <a:pPr algn="just"/>
            <a:endParaRPr lang="en-US" dirty="0"/>
          </a:p>
          <a:p>
            <a:pPr marL="0" indent="0" algn="just">
              <a:buNone/>
            </a:pPr>
            <a:r>
              <a:rPr lang="en-US" dirty="0"/>
              <a:t>	</a:t>
            </a:r>
            <a:r>
              <a:rPr lang="en-US" dirty="0" err="1"/>
              <a:t>static_cast</a:t>
            </a:r>
            <a:r>
              <a:rPr lang="en-US" dirty="0"/>
              <a:t>&lt;</a:t>
            </a:r>
            <a:r>
              <a:rPr lang="en-US" dirty="0" err="1"/>
              <a:t>dataTypeName</a:t>
            </a:r>
            <a:r>
              <a:rPr lang="en-US" dirty="0"/>
              <a:t>&gt;(expression)</a:t>
            </a:r>
          </a:p>
          <a:p>
            <a:pPr algn="just"/>
            <a:endParaRPr lang="en-US" dirty="0"/>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343804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Conversion (cont'd.)</a:t>
            </a:r>
          </a:p>
        </p:txBody>
      </p:sp>
      <p:pic>
        <p:nvPicPr>
          <p:cNvPr id="6" name="Picture 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10580"/>
          <a:stretch>
            <a:fillRect/>
          </a:stretch>
        </p:blipFill>
        <p:spPr bwMode="auto">
          <a:xfrm>
            <a:off x="343441" y="1373188"/>
            <a:ext cx="8501568"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251624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Conversion (cont'd.)</a:t>
            </a:r>
          </a:p>
        </p:txBody>
      </p:sp>
      <p:sp>
        <p:nvSpPr>
          <p:cNvPr id="3" name="Content Placeholder 2"/>
          <p:cNvSpPr>
            <a:spLocks noGrp="1"/>
          </p:cNvSpPr>
          <p:nvPr>
            <p:ph idx="1"/>
          </p:nvPr>
        </p:nvSpPr>
        <p:spPr/>
        <p:txBody>
          <a:bodyPr/>
          <a:lstStyle/>
          <a:p>
            <a:r>
              <a:rPr lang="en-US" dirty="0"/>
              <a:t>You can also use cast operators to explicitly convert</a:t>
            </a:r>
          </a:p>
          <a:p>
            <a:r>
              <a:rPr lang="en-US" b="1" dirty="0"/>
              <a:t>char</a:t>
            </a:r>
            <a:r>
              <a:rPr lang="en-US" dirty="0"/>
              <a:t> data values into </a:t>
            </a:r>
            <a:r>
              <a:rPr lang="en-US" b="1" dirty="0" err="1"/>
              <a:t>int</a:t>
            </a:r>
            <a:r>
              <a:rPr lang="en-US" dirty="0"/>
              <a:t> data values</a:t>
            </a:r>
          </a:p>
          <a:p>
            <a:r>
              <a:rPr lang="en-US" b="1" dirty="0" err="1"/>
              <a:t>int</a:t>
            </a:r>
            <a:r>
              <a:rPr lang="en-US" dirty="0"/>
              <a:t> data values into </a:t>
            </a:r>
            <a:r>
              <a:rPr lang="en-US" b="1" dirty="0"/>
              <a:t>char</a:t>
            </a:r>
            <a:r>
              <a:rPr lang="en-US" dirty="0"/>
              <a:t> data values</a:t>
            </a:r>
          </a:p>
          <a:p>
            <a:r>
              <a:rPr lang="en-US" dirty="0"/>
              <a:t>To convert char data values into </a:t>
            </a:r>
            <a:r>
              <a:rPr lang="en-US" dirty="0" err="1"/>
              <a:t>int</a:t>
            </a:r>
            <a:r>
              <a:rPr lang="en-US" dirty="0"/>
              <a:t> data values, you use a collating sequence</a:t>
            </a:r>
          </a:p>
          <a:p>
            <a:r>
              <a:rPr lang="en-US" dirty="0"/>
              <a:t>For example, in the ASCII character set</a:t>
            </a:r>
          </a:p>
          <a:p>
            <a:r>
              <a:rPr lang="en-US" dirty="0" err="1"/>
              <a:t>static_cast</a:t>
            </a:r>
            <a:r>
              <a:rPr lang="en-US" dirty="0"/>
              <a:t>&lt;</a:t>
            </a:r>
            <a:r>
              <a:rPr lang="en-US" dirty="0" err="1"/>
              <a:t>int</a:t>
            </a:r>
            <a:r>
              <a:rPr lang="en-US" dirty="0"/>
              <a:t>&gt;('A') is 65 and  </a:t>
            </a:r>
            <a:r>
              <a:rPr lang="en-US" dirty="0" err="1"/>
              <a:t>static_cast</a:t>
            </a:r>
            <a:r>
              <a:rPr lang="en-US" dirty="0"/>
              <a:t>&lt;</a:t>
            </a:r>
            <a:r>
              <a:rPr lang="en-US" dirty="0" err="1"/>
              <a:t>int</a:t>
            </a:r>
            <a:r>
              <a:rPr lang="en-US" dirty="0"/>
              <a:t>&gt;('8') is 56</a:t>
            </a:r>
          </a:p>
          <a:p>
            <a:r>
              <a:rPr lang="en-US" dirty="0"/>
              <a:t>Similarly, </a:t>
            </a:r>
            <a:r>
              <a:rPr lang="en-US" dirty="0" err="1"/>
              <a:t>static_cast</a:t>
            </a:r>
            <a:r>
              <a:rPr lang="en-US" dirty="0"/>
              <a:t>&lt;char&gt;(65) is 'A' and </a:t>
            </a:r>
            <a:r>
              <a:rPr lang="en-US" dirty="0" err="1"/>
              <a:t>static_cast</a:t>
            </a:r>
            <a:r>
              <a:rPr lang="en-US" dirty="0"/>
              <a:t>&lt;char&gt;(56) is '8'</a:t>
            </a:r>
          </a:p>
        </p:txBody>
      </p:sp>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157085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7" name="Content Placeholder 6" descr="http://content.presentermedia.com/files/animsp/00003000/3174/trapped_in_question_PA_md_wm.gif"/>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1158" y="1424464"/>
            <a:ext cx="4434522" cy="443452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68566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a bad program?</a:t>
            </a:r>
          </a:p>
        </p:txBody>
      </p:sp>
      <p:sp>
        <p:nvSpPr>
          <p:cNvPr id="3" name="Content Placeholder 2"/>
          <p:cNvSpPr>
            <a:spLocks noGrp="1"/>
          </p:cNvSpPr>
          <p:nvPr>
            <p:ph idx="1"/>
          </p:nvPr>
        </p:nvSpPr>
        <p:spPr/>
        <p:txBody>
          <a:bodyPr/>
          <a:lstStyle/>
          <a:p>
            <a:pPr algn="just"/>
            <a:r>
              <a:rPr lang="en-US" dirty="0"/>
              <a:t>Writing Code </a:t>
            </a:r>
            <a:r>
              <a:rPr lang="en-US" b="1" dirty="0"/>
              <a:t>without detailed analysis and design</a:t>
            </a:r>
          </a:p>
          <a:p>
            <a:pPr algn="just"/>
            <a:r>
              <a:rPr lang="en-US" dirty="0"/>
              <a:t>Repeating trial and error </a:t>
            </a:r>
            <a:r>
              <a:rPr lang="en-US" b="1" dirty="0"/>
              <a:t>without understanding the problem</a:t>
            </a:r>
          </a:p>
          <a:p>
            <a:pPr algn="just"/>
            <a:r>
              <a:rPr lang="en-US" dirty="0"/>
              <a:t>Debugging the program line by line, statement by statement</a:t>
            </a:r>
          </a:p>
          <a:p>
            <a:pPr algn="just"/>
            <a:r>
              <a:rPr lang="en-US" b="1" dirty="0"/>
              <a:t>Writing tricky and dirty programs</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281247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7" name="Content Placeholder 6"/>
          <p:cNvPicPr>
            <a:picLocks noGrp="1" noChangeAspect="1"/>
          </p:cNvPicPr>
          <p:nvPr>
            <p:ph idx="1"/>
          </p:nvPr>
        </p:nvPicPr>
        <p:blipFill>
          <a:blip r:embed="rId3"/>
          <a:stretch>
            <a:fillRect/>
          </a:stretch>
        </p:blipFill>
        <p:spPr>
          <a:xfrm>
            <a:off x="1378168" y="1846263"/>
            <a:ext cx="6432113" cy="4022725"/>
          </a:xfrm>
          <a:prstGeom prst="rect">
            <a:avLst/>
          </a:prstGeom>
        </p:spPr>
      </p:pic>
      <p:sp>
        <p:nvSpPr>
          <p:cNvPr id="8" name="Rectangle 7"/>
          <p:cNvSpPr/>
          <p:nvPr/>
        </p:nvSpPr>
        <p:spPr>
          <a:xfrm>
            <a:off x="508515" y="6043509"/>
            <a:ext cx="8526253" cy="369332"/>
          </a:xfrm>
          <a:prstGeom prst="rect">
            <a:avLst/>
          </a:prstGeom>
        </p:spPr>
        <p:txBody>
          <a:bodyPr wrap="square">
            <a:spAutoFit/>
          </a:bodyPr>
          <a:lstStyle/>
          <a:p>
            <a:r>
              <a:rPr lang="en-US" dirty="0"/>
              <a:t>http://www.ntu.edu.sg/home/ehchua/programming/cpp/cp1_Basics.html</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93711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Formatting Output </a:t>
            </a:r>
          </a:p>
        </p:txBody>
      </p:sp>
      <p:sp>
        <p:nvSpPr>
          <p:cNvPr id="3" name="Content Placeholder 2"/>
          <p:cNvSpPr>
            <a:spLocks noGrp="1"/>
          </p:cNvSpPr>
          <p:nvPr>
            <p:ph idx="1"/>
          </p:nvPr>
        </p:nvSpPr>
        <p:spPr/>
        <p:txBody>
          <a:bodyPr>
            <a:noAutofit/>
          </a:bodyPr>
          <a:lstStyle/>
          <a:p>
            <a:pPr marL="0" indent="0">
              <a:buNone/>
            </a:pPr>
            <a:r>
              <a:rPr lang="en-US" sz="2000" b="1" dirty="0"/>
              <a:t>Manipulators </a:t>
            </a:r>
          </a:p>
          <a:p>
            <a:r>
              <a:rPr lang="en-US" sz="2000" dirty="0"/>
              <a:t>A manipulator functions format the output to present it in more readable fashion </a:t>
            </a:r>
          </a:p>
          <a:p>
            <a:pPr marL="0" indent="0">
              <a:buNone/>
            </a:pPr>
            <a:r>
              <a:rPr lang="en-US" sz="2000" b="1" dirty="0"/>
              <a:t>For example </a:t>
            </a:r>
          </a:p>
          <a:p>
            <a:r>
              <a:rPr lang="en-US" sz="2000" b="1" dirty="0" err="1"/>
              <a:t>endl</a:t>
            </a:r>
            <a:r>
              <a:rPr lang="en-US" sz="2000" dirty="0"/>
              <a:t> -- New line </a:t>
            </a:r>
          </a:p>
          <a:p>
            <a:pPr lvl="1"/>
            <a:r>
              <a:rPr lang="en-US" sz="1800" dirty="0" err="1">
                <a:latin typeface="Consolas" panose="020B0609020204030204" pitchFamily="49" charset="0"/>
              </a:rPr>
              <a:t>cout</a:t>
            </a:r>
            <a:r>
              <a:rPr lang="en-US" sz="1800" dirty="0">
                <a:latin typeface="Consolas" panose="020B0609020204030204" pitchFamily="49" charset="0"/>
              </a:rPr>
              <a:t> &lt;&lt; “Hello Dear…” &lt;&lt; </a:t>
            </a:r>
            <a:r>
              <a:rPr lang="en-US" sz="1800" dirty="0" err="1">
                <a:latin typeface="Consolas" panose="020B0609020204030204" pitchFamily="49" charset="0"/>
              </a:rPr>
              <a:t>endl</a:t>
            </a:r>
            <a:r>
              <a:rPr lang="en-US" sz="1800" dirty="0">
                <a:latin typeface="Consolas" panose="020B0609020204030204" pitchFamily="49" charset="0"/>
              </a:rPr>
              <a:t> ; </a:t>
            </a:r>
          </a:p>
          <a:p>
            <a:r>
              <a:rPr lang="en-US" sz="2000" b="1" dirty="0" err="1"/>
              <a:t>setw</a:t>
            </a:r>
            <a:r>
              <a:rPr lang="en-US" sz="2000" b="1" dirty="0"/>
              <a:t>(…) </a:t>
            </a:r>
            <a:r>
              <a:rPr lang="en-US" sz="2000" dirty="0"/>
              <a:t>-- set width of output fields </a:t>
            </a:r>
          </a:p>
          <a:p>
            <a:pPr lvl="1"/>
            <a:r>
              <a:rPr lang="en-US" sz="1800" dirty="0" err="1">
                <a:latin typeface="Consolas" panose="020B0609020204030204" pitchFamily="49" charset="0"/>
              </a:rPr>
              <a:t>cout</a:t>
            </a:r>
            <a:r>
              <a:rPr lang="en-US" sz="1800" dirty="0">
                <a:latin typeface="Consolas" panose="020B0609020204030204" pitchFamily="49" charset="0"/>
              </a:rPr>
              <a:t> &lt;&lt; </a:t>
            </a:r>
            <a:r>
              <a:rPr lang="en-US" sz="1800" dirty="0" err="1">
                <a:latin typeface="Consolas" panose="020B0609020204030204" pitchFamily="49" charset="0"/>
              </a:rPr>
              <a:t>setw</a:t>
            </a:r>
            <a:r>
              <a:rPr lang="en-US" sz="1800" dirty="0">
                <a:latin typeface="Consolas" panose="020B0609020204030204" pitchFamily="49" charset="0"/>
              </a:rPr>
              <a:t>(10) &lt;&lt; “Hello”&lt;&lt;“\t |1o characters width” &lt;&lt; </a:t>
            </a:r>
            <a:r>
              <a:rPr lang="en-US" sz="1800" dirty="0" err="1">
                <a:latin typeface="Consolas" panose="020B0609020204030204" pitchFamily="49" charset="0"/>
              </a:rPr>
              <a:t>endl</a:t>
            </a:r>
            <a:r>
              <a:rPr lang="en-US" sz="1800" dirty="0">
                <a:latin typeface="Consolas" panose="020B0609020204030204" pitchFamily="49" charset="0"/>
              </a:rPr>
              <a:t> ;</a:t>
            </a:r>
            <a:r>
              <a:rPr lang="en-US" sz="1800" dirty="0"/>
              <a:t> </a:t>
            </a:r>
          </a:p>
          <a:p>
            <a:r>
              <a:rPr lang="en-US" sz="2000" b="1" dirty="0" err="1"/>
              <a:t>setfill</a:t>
            </a:r>
            <a:r>
              <a:rPr lang="en-US" sz="2000" b="1" dirty="0"/>
              <a:t>(…) </a:t>
            </a:r>
            <a:r>
              <a:rPr lang="en-US" sz="2000" dirty="0"/>
              <a:t>-- specifies fill character </a:t>
            </a:r>
          </a:p>
          <a:p>
            <a:pPr lvl="1"/>
            <a:r>
              <a:rPr lang="en-US" sz="1800" dirty="0" err="1">
                <a:latin typeface="Consolas" panose="020B0609020204030204" pitchFamily="49" charset="0"/>
              </a:rPr>
              <a:t>cout</a:t>
            </a:r>
            <a:r>
              <a:rPr lang="en-US" sz="1800" dirty="0">
                <a:latin typeface="Consolas" panose="020B0609020204030204" pitchFamily="49" charset="0"/>
              </a:rPr>
              <a:t> &lt;&lt; </a:t>
            </a:r>
            <a:r>
              <a:rPr lang="en-US" sz="1800" dirty="0" err="1">
                <a:latin typeface="Consolas" panose="020B0609020204030204" pitchFamily="49" charset="0"/>
              </a:rPr>
              <a:t>setw</a:t>
            </a:r>
            <a:r>
              <a:rPr lang="en-US" sz="1800" dirty="0">
                <a:latin typeface="Consolas" panose="020B0609020204030204" pitchFamily="49" charset="0"/>
              </a:rPr>
              <a:t>(10) &lt;&lt; </a:t>
            </a:r>
            <a:r>
              <a:rPr lang="en-US" sz="1800" dirty="0" err="1">
                <a:latin typeface="Consolas" panose="020B0609020204030204" pitchFamily="49" charset="0"/>
              </a:rPr>
              <a:t>setfill</a:t>
            </a:r>
            <a:r>
              <a:rPr lang="en-US" sz="1800" dirty="0">
                <a:latin typeface="Consolas" panose="020B0609020204030204" pitchFamily="49" charset="0"/>
              </a:rPr>
              <a:t>(‘*’) &lt;&lt; “Hello”&lt;&lt;“\t |find difference in format of output” &lt;&lt; </a:t>
            </a:r>
            <a:r>
              <a:rPr lang="en-US" sz="1800" dirty="0" err="1">
                <a:latin typeface="Consolas" panose="020B0609020204030204" pitchFamily="49" charset="0"/>
              </a:rPr>
              <a:t>endl</a:t>
            </a:r>
            <a:r>
              <a:rPr lang="en-US" sz="1800" dirty="0">
                <a:latin typeface="Consolas" panose="020B0609020204030204" pitchFamily="49" charset="0"/>
              </a:rPr>
              <a:t> ;</a:t>
            </a:r>
            <a:r>
              <a:rPr lang="en-US" sz="1800" dirty="0"/>
              <a:t> </a:t>
            </a:r>
          </a:p>
          <a:p>
            <a:r>
              <a:rPr lang="en-US" sz="2000" b="1" dirty="0" err="1"/>
              <a:t>setprecision</a:t>
            </a:r>
            <a:r>
              <a:rPr lang="en-US" sz="2000" b="1" dirty="0"/>
              <a:t>(…) </a:t>
            </a:r>
            <a:r>
              <a:rPr lang="en-US" sz="2000" dirty="0"/>
              <a:t>-- specifies number of decimals for floating point : e.g. </a:t>
            </a:r>
            <a:r>
              <a:rPr lang="en-US" sz="2000" dirty="0" err="1">
                <a:latin typeface="Consolas" panose="020B0609020204030204" pitchFamily="49" charset="0"/>
              </a:rPr>
              <a:t>setprecision</a:t>
            </a:r>
            <a:r>
              <a:rPr lang="en-US" sz="2000" dirty="0">
                <a:latin typeface="Consolas" panose="020B0609020204030204" pitchFamily="49" charset="0"/>
              </a:rPr>
              <a:t>(2)</a:t>
            </a:r>
            <a:r>
              <a:rPr lang="en-US" sz="2000" dirty="0"/>
              <a:t> ….</a:t>
            </a:r>
          </a:p>
        </p:txBody>
      </p:sp>
      <p:sp>
        <p:nvSpPr>
          <p:cNvPr id="5" name="Date Placeholder 4"/>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187861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Content Placeholder 15"/>
          <p:cNvSpPr>
            <a:spLocks noGrp="1"/>
          </p:cNvSpPr>
          <p:nvPr>
            <p:ph idx="4294967295"/>
          </p:nvPr>
        </p:nvSpPr>
        <p:spPr>
          <a:xfrm>
            <a:off x="244929" y="0"/>
            <a:ext cx="8899071" cy="6275388"/>
          </a:xfrm>
        </p:spPr>
        <p:txBody>
          <a:bodyPr>
            <a:noAutofit/>
          </a:bodyPr>
          <a:lstStyle/>
          <a:p>
            <a:pPr marL="0" indent="0" defTabSz="457200">
              <a:spcBef>
                <a:spcPts val="0"/>
              </a:spcBef>
              <a:buNone/>
            </a:pPr>
            <a:r>
              <a:rPr lang="en-US" sz="1400" dirty="0">
                <a:solidFill>
                  <a:srgbClr val="00B050"/>
                </a:solidFill>
                <a:latin typeface="Consolas" panose="020B0609020204030204" pitchFamily="49" charset="0"/>
              </a:rPr>
              <a:t>//Example </a:t>
            </a:r>
            <a:r>
              <a:rPr lang="en-US" sz="1400" dirty="0" err="1">
                <a:solidFill>
                  <a:srgbClr val="00B050"/>
                </a:solidFill>
                <a:latin typeface="Consolas" panose="020B0609020204030204" pitchFamily="49" charset="0"/>
              </a:rPr>
              <a:t>setfile</a:t>
            </a:r>
            <a:endParaRPr lang="en-US" sz="1400" dirty="0">
              <a:solidFill>
                <a:srgbClr val="00B050"/>
              </a:solidFill>
              <a:latin typeface="Consolas" panose="020B0609020204030204" pitchFamily="49" charset="0"/>
            </a:endParaRPr>
          </a:p>
          <a:p>
            <a:pPr marL="0" indent="0" defTabSz="457200">
              <a:spcBef>
                <a:spcPts val="0"/>
              </a:spcBef>
              <a:buNone/>
            </a:pPr>
            <a:r>
              <a:rPr lang="en-US" sz="1400" dirty="0">
                <a:solidFill>
                  <a:srgbClr val="0070C0"/>
                </a:solidFill>
                <a:latin typeface="Consolas" panose="020B0609020204030204" pitchFamily="49" charset="0"/>
              </a:rPr>
              <a:t>#include &lt;</a:t>
            </a:r>
            <a:r>
              <a:rPr lang="en-US" sz="1400" dirty="0" err="1">
                <a:solidFill>
                  <a:srgbClr val="0070C0"/>
                </a:solidFill>
                <a:latin typeface="Consolas" panose="020B0609020204030204" pitchFamily="49" charset="0"/>
              </a:rPr>
              <a:t>iostream</a:t>
            </a:r>
            <a:r>
              <a:rPr lang="en-US" sz="1400" dirty="0">
                <a:solidFill>
                  <a:srgbClr val="0070C0"/>
                </a:solidFill>
                <a:latin typeface="Consolas" panose="020B0609020204030204" pitchFamily="49" charset="0"/>
              </a:rPr>
              <a:t>&gt;</a:t>
            </a:r>
          </a:p>
          <a:p>
            <a:pPr marL="0" indent="0" defTabSz="457200">
              <a:spcBef>
                <a:spcPts val="0"/>
              </a:spcBef>
              <a:buNone/>
            </a:pPr>
            <a:r>
              <a:rPr lang="en-US" sz="1400" dirty="0">
                <a:solidFill>
                  <a:srgbClr val="0070C0"/>
                </a:solidFill>
                <a:latin typeface="Consolas" panose="020B0609020204030204" pitchFamily="49" charset="0"/>
              </a:rPr>
              <a:t>#include &lt;</a:t>
            </a:r>
            <a:r>
              <a:rPr lang="en-US" sz="1400" dirty="0" err="1">
                <a:solidFill>
                  <a:srgbClr val="0070C0"/>
                </a:solidFill>
                <a:latin typeface="Consolas" panose="020B0609020204030204" pitchFamily="49" charset="0"/>
              </a:rPr>
              <a:t>iomanip</a:t>
            </a:r>
            <a:r>
              <a:rPr lang="en-US" sz="1400" dirty="0">
                <a:solidFill>
                  <a:srgbClr val="0070C0"/>
                </a:solidFill>
                <a:latin typeface="Consolas" panose="020B0609020204030204" pitchFamily="49" charset="0"/>
              </a:rPr>
              <a:t>&gt;</a:t>
            </a:r>
          </a:p>
          <a:p>
            <a:pPr marL="0" indent="0" defTabSz="457200">
              <a:spcBef>
                <a:spcPts val="0"/>
              </a:spcBef>
              <a:buNone/>
            </a:pPr>
            <a:r>
              <a:rPr lang="en-US" sz="1400" dirty="0">
                <a:solidFill>
                  <a:srgbClr val="0070C0"/>
                </a:solidFill>
                <a:latin typeface="Consolas" panose="020B0609020204030204" pitchFamily="49" charset="0"/>
              </a:rPr>
              <a:t>using namespace </a:t>
            </a:r>
            <a:r>
              <a:rPr lang="en-US" sz="1400" dirty="0" err="1">
                <a:latin typeface="Consolas" panose="020B0609020204030204" pitchFamily="49" charset="0"/>
              </a:rPr>
              <a:t>std</a:t>
            </a:r>
            <a:r>
              <a:rPr lang="en-US" sz="1400" dirty="0">
                <a:latin typeface="Consolas" panose="020B0609020204030204" pitchFamily="49" charset="0"/>
              </a:rPr>
              <a:t>;</a:t>
            </a:r>
          </a:p>
          <a:p>
            <a:pPr marL="0" indent="0" defTabSz="457200">
              <a:spcBef>
                <a:spcPts val="0"/>
              </a:spcBef>
              <a:buNone/>
            </a:pP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a:t>
            </a:r>
            <a:r>
              <a:rPr lang="en-US" sz="1400" dirty="0">
                <a:latin typeface="Consolas" panose="020B0609020204030204" pitchFamily="49" charset="0"/>
              </a:rPr>
              <a:t>main()</a:t>
            </a:r>
          </a:p>
          <a:p>
            <a:pPr marL="0" indent="0" defTabSz="457200">
              <a:spcBef>
                <a:spcPts val="0"/>
              </a:spcBef>
              <a:buNone/>
            </a:pPr>
            <a:r>
              <a:rPr lang="en-US" sz="1400" dirty="0">
                <a:latin typeface="Consolas" panose="020B0609020204030204" pitchFamily="49" charset="0"/>
              </a:rPr>
              <a:t>{</a:t>
            </a:r>
          </a:p>
          <a:p>
            <a:pPr marL="0" indent="0" defTabSz="457200">
              <a:spcBef>
                <a:spcPts val="0"/>
              </a:spcBef>
              <a:buNone/>
            </a:pPr>
            <a:r>
              <a:rPr lang="en-US" sz="1400" dirty="0">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a:t>
            </a:r>
            <a:r>
              <a:rPr lang="en-US" sz="1400" dirty="0">
                <a:latin typeface="Consolas" panose="020B0609020204030204" pitchFamily="49" charset="0"/>
              </a:rPr>
              <a:t>x = 15;				//Line 1</a:t>
            </a:r>
          </a:p>
          <a:p>
            <a:pPr marL="0" indent="0" defTabSz="457200">
              <a:spcBef>
                <a:spcPts val="0"/>
              </a:spcBef>
              <a:buNone/>
            </a:pPr>
            <a:r>
              <a:rPr lang="en-US" sz="1400" dirty="0">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a:t>
            </a:r>
            <a:r>
              <a:rPr lang="en-US" sz="1400" dirty="0">
                <a:latin typeface="Consolas" panose="020B0609020204030204" pitchFamily="49" charset="0"/>
              </a:rPr>
              <a:t>y = 7643 ;			//Line 2</a:t>
            </a:r>
          </a:p>
          <a:p>
            <a:pPr marL="0" indent="0" defTabSz="457200">
              <a:spcBef>
                <a:spcPts val="0"/>
              </a:spcBef>
              <a:buNone/>
            </a:pPr>
            <a:r>
              <a:rPr lang="en-US" sz="1400" dirty="0">
                <a:latin typeface="Consolas" panose="020B0609020204030204" pitchFamily="49" charset="0"/>
              </a:rPr>
              <a:t>	</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"12345678901234567890" &lt;&lt; </a:t>
            </a:r>
            <a:r>
              <a:rPr lang="en-US" sz="1400" dirty="0" err="1">
                <a:latin typeface="Consolas" panose="020B0609020204030204" pitchFamily="49" charset="0"/>
              </a:rPr>
              <a:t>endl</a:t>
            </a:r>
            <a:r>
              <a:rPr lang="en-US" sz="1400" dirty="0">
                <a:latin typeface="Consolas" panose="020B0609020204030204" pitchFamily="49" charset="0"/>
              </a:rPr>
              <a:t>;		//Line 3</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(5) &lt;&lt; x &lt;&lt; </a:t>
            </a:r>
            <a:r>
              <a:rPr lang="en-US" sz="1400" dirty="0" err="1">
                <a:latin typeface="Consolas" panose="020B0609020204030204" pitchFamily="49" charset="0"/>
              </a:rPr>
              <a:t>setw</a:t>
            </a:r>
            <a:r>
              <a:rPr lang="en-US" sz="1400" dirty="0">
                <a:latin typeface="Consolas" panose="020B0609020204030204" pitchFamily="49" charset="0"/>
              </a:rPr>
              <a:t>(7) &lt;&lt; y</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(8) &lt;&lt;"Warm" &lt;&lt; </a:t>
            </a:r>
            <a:r>
              <a:rPr lang="en-US" sz="1400" dirty="0" err="1">
                <a:latin typeface="Consolas" panose="020B0609020204030204" pitchFamily="49" charset="0"/>
              </a:rPr>
              <a:t>endl</a:t>
            </a:r>
            <a:r>
              <a:rPr lang="en-US" sz="1400" dirty="0">
                <a:latin typeface="Consolas" panose="020B0609020204030204" pitchFamily="49" charset="0"/>
              </a:rPr>
              <a:t> ;			//Line 4</a:t>
            </a:r>
          </a:p>
          <a:p>
            <a:pPr marL="0" indent="0" defTabSz="457200">
              <a:spcBef>
                <a:spcPts val="0"/>
              </a:spcBef>
              <a:buNone/>
            </a:pPr>
            <a:r>
              <a:rPr lang="en-US" sz="1400" dirty="0">
                <a:latin typeface="Consolas" panose="020B0609020204030204" pitchFamily="49" charset="0"/>
              </a:rPr>
              <a:t>	</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setfill</a:t>
            </a:r>
            <a:r>
              <a:rPr lang="en-US" sz="1400" dirty="0">
                <a:latin typeface="Consolas" panose="020B0609020204030204" pitchFamily="49" charset="0"/>
              </a:rPr>
              <a:t>('*');						//Line 5</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(5) &lt;&lt; x &lt;&lt; </a:t>
            </a:r>
            <a:r>
              <a:rPr lang="en-US" sz="1400" dirty="0" err="1">
                <a:latin typeface="Consolas" panose="020B0609020204030204" pitchFamily="49" charset="0"/>
              </a:rPr>
              <a:t>setw</a:t>
            </a:r>
            <a:r>
              <a:rPr lang="en-US" sz="1400" dirty="0">
                <a:latin typeface="Consolas" panose="020B0609020204030204" pitchFamily="49" charset="0"/>
              </a:rPr>
              <a:t>(7) &lt;&lt; y</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(8) &lt;&lt; "Warm" &lt;&lt; </a:t>
            </a:r>
            <a:r>
              <a:rPr lang="en-US" sz="1400" dirty="0" err="1">
                <a:latin typeface="Consolas" panose="020B0609020204030204" pitchFamily="49" charset="0"/>
              </a:rPr>
              <a:t>endl</a:t>
            </a:r>
            <a:r>
              <a:rPr lang="en-US" sz="1400" dirty="0">
                <a:latin typeface="Consolas" panose="020B0609020204030204" pitchFamily="49" charset="0"/>
              </a:rPr>
              <a:t> ;			//Line 6</a:t>
            </a:r>
          </a:p>
          <a:p>
            <a:pPr marL="0" indent="0" defTabSz="457200">
              <a:spcBef>
                <a:spcPts val="0"/>
              </a:spcBef>
              <a:buNone/>
            </a:pPr>
            <a:r>
              <a:rPr lang="en-US" sz="1400" dirty="0">
                <a:latin typeface="Consolas" panose="020B0609020204030204" pitchFamily="49" charset="0"/>
              </a:rPr>
              <a:t>	</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(5) &lt;&lt; x &lt;&lt; </a:t>
            </a:r>
            <a:r>
              <a:rPr lang="en-US" sz="1400" dirty="0" err="1">
                <a:latin typeface="Consolas" panose="020B0609020204030204" pitchFamily="49" charset="0"/>
              </a:rPr>
              <a:t>setw</a:t>
            </a:r>
            <a:r>
              <a:rPr lang="en-US" sz="1400" dirty="0">
                <a:latin typeface="Consolas" panose="020B0609020204030204" pitchFamily="49" charset="0"/>
              </a:rPr>
              <a:t>(7) &lt;&lt; </a:t>
            </a:r>
            <a:r>
              <a:rPr lang="en-US" sz="1400" dirty="0" err="1">
                <a:latin typeface="Consolas" panose="020B0609020204030204" pitchFamily="49" charset="0"/>
              </a:rPr>
              <a:t>setfill</a:t>
            </a:r>
            <a:r>
              <a:rPr lang="en-US" sz="1400" dirty="0">
                <a:latin typeface="Consolas" panose="020B0609020204030204" pitchFamily="49" charset="0"/>
              </a:rPr>
              <a:t>('#')</a:t>
            </a:r>
          </a:p>
          <a:p>
            <a:pPr marL="0" indent="0" defTabSz="457200">
              <a:spcBef>
                <a:spcPts val="0"/>
              </a:spcBef>
              <a:buNone/>
            </a:pPr>
            <a:r>
              <a:rPr lang="en-US" sz="1400" dirty="0">
                <a:latin typeface="Consolas" panose="020B0609020204030204" pitchFamily="49" charset="0"/>
              </a:rPr>
              <a:t>		&lt;&lt; y &lt;&lt; </a:t>
            </a:r>
            <a:r>
              <a:rPr lang="en-US" sz="1400" dirty="0" err="1">
                <a:latin typeface="Consolas" panose="020B0609020204030204" pitchFamily="49" charset="0"/>
              </a:rPr>
              <a:t>setw</a:t>
            </a:r>
            <a:r>
              <a:rPr lang="en-US" sz="1400" dirty="0">
                <a:latin typeface="Consolas" panose="020B0609020204030204" pitchFamily="49" charset="0"/>
              </a:rPr>
              <a:t>(8) &lt;&lt; "Warm" &lt;&lt; </a:t>
            </a:r>
            <a:r>
              <a:rPr lang="en-US" sz="1400" dirty="0" err="1">
                <a:latin typeface="Consolas" panose="020B0609020204030204" pitchFamily="49" charset="0"/>
              </a:rPr>
              <a:t>endl</a:t>
            </a:r>
            <a:r>
              <a:rPr lang="en-US" sz="1400" dirty="0">
                <a:latin typeface="Consolas" panose="020B0609020204030204" pitchFamily="49" charset="0"/>
              </a:rPr>
              <a:t> ;		//Line 7</a:t>
            </a:r>
          </a:p>
          <a:p>
            <a:pPr marL="0" indent="0" defTabSz="457200">
              <a:spcBef>
                <a:spcPts val="0"/>
              </a:spcBef>
              <a:buNone/>
            </a:pPr>
            <a:r>
              <a:rPr lang="en-US" sz="1400" dirty="0">
                <a:latin typeface="Consolas" panose="020B0609020204030204" pitchFamily="49" charset="0"/>
              </a:rPr>
              <a:t>		 </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(5) &lt;&lt; </a:t>
            </a:r>
            <a:r>
              <a:rPr lang="en-US" sz="1400" dirty="0" err="1">
                <a:latin typeface="Consolas" panose="020B0609020204030204" pitchFamily="49" charset="0"/>
              </a:rPr>
              <a:t>setfill</a:t>
            </a:r>
            <a:r>
              <a:rPr lang="en-US" sz="1400" dirty="0">
                <a:latin typeface="Consolas" panose="020B0609020204030204" pitchFamily="49" charset="0"/>
              </a:rPr>
              <a:t>('@') &lt;&lt; x</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(7) &lt;&lt; </a:t>
            </a:r>
            <a:r>
              <a:rPr lang="en-US" sz="1400" dirty="0" err="1">
                <a:latin typeface="Consolas" panose="020B0609020204030204" pitchFamily="49" charset="0"/>
              </a:rPr>
              <a:t>setfill</a:t>
            </a:r>
            <a:r>
              <a:rPr lang="en-US" sz="1400" dirty="0">
                <a:latin typeface="Consolas" panose="020B0609020204030204" pitchFamily="49" charset="0"/>
              </a:rPr>
              <a:t>('#') &lt;&lt; y</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(8) &lt;&lt; </a:t>
            </a:r>
            <a:r>
              <a:rPr lang="en-US" sz="1400" dirty="0" err="1">
                <a:latin typeface="Consolas" panose="020B0609020204030204" pitchFamily="49" charset="0"/>
              </a:rPr>
              <a:t>setfill</a:t>
            </a:r>
            <a:r>
              <a:rPr lang="en-US" sz="1400" dirty="0">
                <a:latin typeface="Consolas" panose="020B0609020204030204" pitchFamily="49" charset="0"/>
              </a:rPr>
              <a:t>('^') &lt;&lt; "Warm"</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endl</a:t>
            </a:r>
            <a:r>
              <a:rPr lang="en-US" sz="1400" dirty="0">
                <a:latin typeface="Consolas" panose="020B0609020204030204" pitchFamily="49" charset="0"/>
              </a:rPr>
              <a:t> ;							//Line 8</a:t>
            </a:r>
          </a:p>
          <a:p>
            <a:pPr marL="0" indent="0" defTabSz="457200">
              <a:spcBef>
                <a:spcPts val="0"/>
              </a:spcBef>
              <a:buNone/>
            </a:pPr>
            <a:r>
              <a:rPr lang="en-US" sz="1400" dirty="0">
                <a:latin typeface="Consolas" panose="020B0609020204030204" pitchFamily="49" charset="0"/>
              </a:rPr>
              <a:t>	</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setfill</a:t>
            </a:r>
            <a:r>
              <a:rPr lang="en-US" sz="1400" dirty="0">
                <a:latin typeface="Consolas" panose="020B0609020204030204" pitchFamily="49" charset="0"/>
              </a:rPr>
              <a:t>(' ') ;						//Line 9</a:t>
            </a:r>
          </a:p>
          <a:p>
            <a:pPr marL="0" indent="0" defTabSz="45720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(5) &lt;&lt; x &lt;&lt; </a:t>
            </a:r>
            <a:r>
              <a:rPr lang="en-US" sz="1400" dirty="0" err="1">
                <a:latin typeface="Consolas" panose="020B0609020204030204" pitchFamily="49" charset="0"/>
              </a:rPr>
              <a:t>setw</a:t>
            </a:r>
            <a:r>
              <a:rPr lang="en-US" sz="1400" dirty="0">
                <a:latin typeface="Consolas" panose="020B0609020204030204" pitchFamily="49" charset="0"/>
              </a:rPr>
              <a:t>(7) &lt;&lt; y</a:t>
            </a:r>
          </a:p>
          <a:p>
            <a:pPr marL="0" indent="0" defTabSz="457200">
              <a:spcBef>
                <a:spcPts val="0"/>
              </a:spcBef>
              <a:buNone/>
            </a:pPr>
            <a:r>
              <a:rPr lang="en-US" sz="1400" dirty="0">
                <a:latin typeface="Consolas" panose="020B0609020204030204" pitchFamily="49" charset="0"/>
              </a:rPr>
              <a:t>		 &lt;&lt; </a:t>
            </a:r>
            <a:r>
              <a:rPr lang="en-US" sz="1400" dirty="0" err="1">
                <a:latin typeface="Consolas" panose="020B0609020204030204" pitchFamily="49" charset="0"/>
              </a:rPr>
              <a:t>setw</a:t>
            </a:r>
            <a:r>
              <a:rPr lang="en-US" sz="1400" dirty="0">
                <a:latin typeface="Consolas" panose="020B0609020204030204" pitchFamily="49" charset="0"/>
              </a:rPr>
              <a:t>(8) &lt;&lt; "Warm" &lt;&lt; </a:t>
            </a:r>
            <a:r>
              <a:rPr lang="en-US" sz="1400" dirty="0" err="1">
                <a:latin typeface="Consolas" panose="020B0609020204030204" pitchFamily="49" charset="0"/>
              </a:rPr>
              <a:t>endl</a:t>
            </a:r>
            <a:r>
              <a:rPr lang="en-US" sz="1400" dirty="0">
                <a:latin typeface="Consolas" panose="020B0609020204030204" pitchFamily="49" charset="0"/>
              </a:rPr>
              <a:t>;			//Line 10</a:t>
            </a:r>
          </a:p>
          <a:p>
            <a:pPr marL="0" indent="0" defTabSz="457200">
              <a:spcBef>
                <a:spcPts val="0"/>
              </a:spcBef>
              <a:buNone/>
            </a:pPr>
            <a:r>
              <a:rPr lang="en-US" sz="1400" dirty="0">
                <a:latin typeface="Consolas" panose="020B0609020204030204" pitchFamily="49" charset="0"/>
              </a:rPr>
              <a:t>	return 0;	</a:t>
            </a:r>
          </a:p>
          <a:p>
            <a:pPr marL="0" indent="0" defTabSz="457200">
              <a:spcBef>
                <a:spcPts val="0"/>
              </a:spcBef>
              <a:buNone/>
            </a:pPr>
            <a:r>
              <a:rPr lang="en-US" sz="1400" dirty="0">
                <a:latin typeface="Consolas" panose="020B0609020204030204" pitchFamily="49" charset="0"/>
              </a:rPr>
              <a:t>}</a:t>
            </a:r>
          </a:p>
        </p:txBody>
      </p:sp>
      <p:pic>
        <p:nvPicPr>
          <p:cNvPr id="8" name="Picture 4"/>
          <p:cNvPicPr>
            <a:picLocks noChangeAspect="1"/>
          </p:cNvPicPr>
          <p:nvPr/>
        </p:nvPicPr>
        <p:blipFill>
          <a:blip r:embed="rId2">
            <a:extLst>
              <a:ext uri="{28A0092B-C50C-407E-A947-70E740481C1C}">
                <a14:useLocalDpi xmlns:a14="http://schemas.microsoft.com/office/drawing/2010/main" val="0"/>
              </a:ext>
            </a:extLst>
          </a:blip>
          <a:srcRect l="37222" t="45403" r="42778" b="32529"/>
          <a:stretch>
            <a:fillRect/>
          </a:stretch>
        </p:blipFill>
        <p:spPr bwMode="auto">
          <a:xfrm>
            <a:off x="6356474" y="2109678"/>
            <a:ext cx="2743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304934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96253" y="152400"/>
            <a:ext cx="7951494" cy="6553200"/>
          </a:xfrm>
          <a:prstGeom prst="rect">
            <a:avLst/>
          </a:prstGeom>
        </p:spPr>
      </p:pic>
      <p:pic>
        <p:nvPicPr>
          <p:cNvPr id="5" name="Picture 4">
            <a:extLst>
              <a:ext uri="{FF2B5EF4-FFF2-40B4-BE49-F238E27FC236}">
                <a16:creationId xmlns="" xmlns:a16="http://schemas.microsoft.com/office/drawing/2014/main" id="{CE03F440-D04F-409C-B904-E4F96D910271}"/>
              </a:ext>
            </a:extLst>
          </p:cNvPr>
          <p:cNvPicPr>
            <a:picLocks noChangeAspect="1"/>
          </p:cNvPicPr>
          <p:nvPr/>
        </p:nvPicPr>
        <p:blipFill>
          <a:blip r:embed="rId2"/>
          <a:stretch>
            <a:fillRect/>
          </a:stretch>
        </p:blipFill>
        <p:spPr>
          <a:xfrm>
            <a:off x="596253" y="77449"/>
            <a:ext cx="7951494" cy="6553200"/>
          </a:xfrm>
          <a:prstGeom prst="rect">
            <a:avLst/>
          </a:prstGeom>
        </p:spPr>
      </p:pic>
      <p:sp>
        <p:nvSpPr>
          <p:cNvPr id="2" name="Date Placeholder 1"/>
          <p:cNvSpPr>
            <a:spLocks noGrp="1"/>
          </p:cNvSpPr>
          <p:nvPr>
            <p:ph type="dt" sz="half" idx="10"/>
          </p:nvPr>
        </p:nvSpPr>
        <p:spPr/>
        <p:txBody>
          <a:bodyPr/>
          <a:lstStyle/>
          <a:p>
            <a:pPr>
              <a:defRPr/>
            </a:pPr>
            <a:r>
              <a:rPr lang="aa-ET" altLang="en-US" smtClean="0">
                <a:solidFill>
                  <a:srgbClr val="000000"/>
                </a:solidFill>
              </a:rPr>
              <a:t>14/09/2019</a:t>
            </a:r>
            <a:endParaRPr lang="en-US" altLang="en-US" dirty="0">
              <a:solidFill>
                <a:srgbClr val="000000"/>
              </a:solidFill>
            </a:endParaRPr>
          </a:p>
        </p:txBody>
      </p:sp>
    </p:spTree>
    <p:extLst>
      <p:ext uri="{BB962C8B-B14F-4D97-AF65-F5344CB8AC3E}">
        <p14:creationId xmlns:p14="http://schemas.microsoft.com/office/powerpoint/2010/main" val="4230768577"/>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3746</TotalTime>
  <Words>1828</Words>
  <Application>Microsoft Office PowerPoint</Application>
  <PresentationFormat>On-screen Show (4:3)</PresentationFormat>
  <Paragraphs>436</Paragraphs>
  <Slides>47</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Consolas</vt:lpstr>
      <vt:lpstr>Wingdings 3</vt:lpstr>
      <vt:lpstr>1_Wisp</vt:lpstr>
      <vt:lpstr>CS118 – Programming Fundamentals</vt:lpstr>
      <vt:lpstr>Basic Components of C++ Program</vt:lpstr>
      <vt:lpstr>Testing and Debugging</vt:lpstr>
      <vt:lpstr>Program Errors</vt:lpstr>
      <vt:lpstr>What makes a bad program?</vt:lpstr>
      <vt:lpstr>PowerPoint Presentation</vt:lpstr>
      <vt:lpstr>Formatting Output </vt:lpstr>
      <vt:lpstr>PowerPoint Presentation</vt:lpstr>
      <vt:lpstr>PowerPoint Presentation</vt:lpstr>
      <vt:lpstr>PowerPoint Presentation</vt:lpstr>
      <vt:lpstr>Fahrenheit to celsius</vt:lpstr>
      <vt:lpstr>Objectives</vt:lpstr>
      <vt:lpstr>Data Types</vt:lpstr>
      <vt:lpstr>Simple Data Types</vt:lpstr>
      <vt:lpstr>Simple Data Types (cont'd.)</vt:lpstr>
      <vt:lpstr>Simple Data Types (cont'd.)</vt:lpstr>
      <vt:lpstr>int Data Type</vt:lpstr>
      <vt:lpstr>bool Data Type</vt:lpstr>
      <vt:lpstr>char Data Type</vt:lpstr>
      <vt:lpstr>Floating-Point Data Types</vt:lpstr>
      <vt:lpstr>Floating-Point Data Types</vt:lpstr>
      <vt:lpstr>Floating-Point Data Types (cont'd.)</vt:lpstr>
      <vt:lpstr>Floating-Point Data Types (cont'd.)</vt:lpstr>
      <vt:lpstr>Data type and variables</vt:lpstr>
      <vt:lpstr>Datatypes and their ranges</vt:lpstr>
      <vt:lpstr>Arithmetic Operators and  Operator Precedence</vt:lpstr>
      <vt:lpstr>Example 2-3</vt:lpstr>
      <vt:lpstr>Example</vt:lpstr>
      <vt:lpstr>Example</vt:lpstr>
      <vt:lpstr>C++ Math Operator Rules</vt:lpstr>
      <vt:lpstr>Order of Precedence</vt:lpstr>
      <vt:lpstr>Example</vt:lpstr>
      <vt:lpstr>Example</vt:lpstr>
      <vt:lpstr>Expressions</vt:lpstr>
      <vt:lpstr>Examples</vt:lpstr>
      <vt:lpstr>Examples</vt:lpstr>
      <vt:lpstr>Mixed Expressions</vt:lpstr>
      <vt:lpstr>Mixed Expressions (cont'd.)</vt:lpstr>
      <vt:lpstr>Examples</vt:lpstr>
      <vt:lpstr>PowerPoint Presentation</vt:lpstr>
      <vt:lpstr>Example</vt:lpstr>
      <vt:lpstr>Example (Integers)</vt:lpstr>
      <vt:lpstr>Example (Float)</vt:lpstr>
      <vt:lpstr>Type Conversion (Casting)</vt:lpstr>
      <vt:lpstr>Type Conversion (cont'd.)</vt:lpstr>
      <vt:lpstr>Type Conversion (cont'd.)</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Ebad Majeed</cp:lastModifiedBy>
  <cp:revision>1549</cp:revision>
  <cp:lastPrinted>2017-09-07T06:56:55Z</cp:lastPrinted>
  <dcterms:created xsi:type="dcterms:W3CDTF">2017-08-16T18:35:02Z</dcterms:created>
  <dcterms:modified xsi:type="dcterms:W3CDTF">2019-09-14T01:53:09Z</dcterms:modified>
</cp:coreProperties>
</file>