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1"/>
  </p:notesMasterIdLst>
  <p:sldIdLst>
    <p:sldId id="256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280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4201" autoAdjust="0"/>
  </p:normalViewPr>
  <p:slideViewPr>
    <p:cSldViewPr snapToGrid="0">
      <p:cViewPr varScale="1">
        <p:scale>
          <a:sx n="67" d="100"/>
          <a:sy n="67" d="100"/>
        </p:scale>
        <p:origin x="1530" y="66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6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2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cin</a:t>
            </a:r>
            <a:r>
              <a:rPr lang="en-US" baseline="0" dirty="0"/>
              <a:t> &gt;&gt; </a:t>
            </a:r>
            <a:r>
              <a:rPr lang="en-US" baseline="0" dirty="0" err="1"/>
              <a:t>secondNum</a:t>
            </a:r>
            <a:r>
              <a:rPr lang="en-US" baseline="0" dirty="0"/>
              <a:t> ; //8</a:t>
            </a:r>
          </a:p>
          <a:p>
            <a:r>
              <a:rPr lang="en-US" baseline="0" dirty="0" err="1"/>
              <a:t>cin</a:t>
            </a:r>
            <a:r>
              <a:rPr lang="en-US" baseline="0" dirty="0"/>
              <a:t> &gt;&gt; z ;	// 16.3</a:t>
            </a:r>
          </a:p>
          <a:p>
            <a:r>
              <a:rPr lang="en-US" baseline="0" dirty="0" err="1"/>
              <a:t>cin</a:t>
            </a:r>
            <a:r>
              <a:rPr lang="en-US" baseline="0" dirty="0"/>
              <a:t> &gt;&gt; name ;	//Jenny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cin</a:t>
            </a:r>
            <a:r>
              <a:rPr lang="en-US" baseline="0" dirty="0"/>
              <a:t> &gt;&gt; </a:t>
            </a:r>
            <a:r>
              <a:rPr lang="en-US" baseline="0" dirty="0" err="1"/>
              <a:t>ch</a:t>
            </a:r>
            <a:r>
              <a:rPr lang="en-US" baseline="0" dirty="0"/>
              <a:t> ;	//D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03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a program to find the difference between post &amp; pre operators.</a:t>
            </a:r>
          </a:p>
          <a:p>
            <a:r>
              <a:rPr lang="en-US" dirty="0"/>
              <a:t>y = ++x; // y==6, x==6</a:t>
            </a:r>
            <a:br>
              <a:rPr lang="en-US" dirty="0"/>
            </a:br>
            <a:r>
              <a:rPr lang="en-US" dirty="0"/>
              <a:t>y = x++; // y==5, x==6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85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</a:rPr>
              <a:t>CS 118 - FALL 2019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CS118 – Programming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Lecture # 08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Monday, September 16,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FALL 2019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FAST – NUCES, Faisalabad Campus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Course Instructor: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Ebad Majeed</a:t>
            </a:r>
          </a:p>
          <a:p>
            <a:pPr algn="r">
              <a:spcBef>
                <a:spcPts val="0"/>
              </a:spcBef>
            </a:pPr>
            <a:r>
              <a:rPr lang="en-US" sz="2000" b="1" dirty="0" smtClean="0"/>
              <a:t>Slides Credit:</a:t>
            </a:r>
          </a:p>
          <a:p>
            <a:pPr algn="r">
              <a:spcBef>
                <a:spcPts val="0"/>
              </a:spcBef>
            </a:pPr>
            <a:r>
              <a:rPr lang="en-US" sz="2000" b="1" dirty="0" err="1" smtClean="0"/>
              <a:t>Rizwan</a:t>
            </a:r>
            <a:r>
              <a:rPr lang="en-US" sz="2000" b="1" dirty="0" smtClean="0"/>
              <a:t> </a:t>
            </a:r>
            <a:r>
              <a:rPr lang="en-US" sz="2000" b="1" dirty="0"/>
              <a:t>Ul Haq</a:t>
            </a:r>
          </a:p>
        </p:txBody>
      </p:sp>
    </p:spTree>
    <p:extLst>
      <p:ext uri="{BB962C8B-B14F-4D97-AF65-F5344CB8AC3E}">
        <p14:creationId xmlns:p14="http://schemas.microsoft.com/office/powerpoint/2010/main" val="155969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and memory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821" y="1224278"/>
            <a:ext cx="8122022" cy="5098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75131" y="0"/>
            <a:ext cx="2803109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num1 = 18 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num1 = num1 + 27 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num2 = num1 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num3 = num2 / 5 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num3 = num3 / 4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55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Saving and Using the Value of 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save the value of an expression:</a:t>
            </a:r>
          </a:p>
          <a:p>
            <a:pPr lvl="1" algn="just"/>
            <a:r>
              <a:rPr lang="en-US" dirty="0"/>
              <a:t>Declare a variable of the appropriate data type</a:t>
            </a:r>
          </a:p>
          <a:p>
            <a:pPr lvl="1" algn="just"/>
            <a:r>
              <a:rPr lang="en-US" dirty="0"/>
              <a:t>Assign the value of the expression to the variable that was declared</a:t>
            </a:r>
          </a:p>
          <a:p>
            <a:pPr lvl="2" algn="just"/>
            <a:r>
              <a:rPr lang="en-US" dirty="0"/>
              <a:t>Use the assignment statement</a:t>
            </a:r>
          </a:p>
          <a:p>
            <a:pPr algn="just"/>
            <a:r>
              <a:rPr lang="en-US" dirty="0"/>
              <a:t>Wherever the value of the expression is needed, use the variable holding the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31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&amp; Initializing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can be initialized when declared: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first=13, second=10;</a:t>
            </a:r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dirty="0" err="1"/>
              <a:t>ch</a:t>
            </a:r>
            <a:r>
              <a:rPr lang="en-US" dirty="0"/>
              <a:t>=' ';</a:t>
            </a:r>
          </a:p>
          <a:p>
            <a:pPr marL="0" indent="0">
              <a:buNone/>
            </a:pPr>
            <a:r>
              <a:rPr lang="en-US" dirty="0"/>
              <a:t>	double x=12.6;</a:t>
            </a:r>
          </a:p>
          <a:p>
            <a:r>
              <a:rPr lang="en-US" dirty="0"/>
              <a:t>All variables must be initialized before they are used</a:t>
            </a:r>
          </a:p>
          <a:p>
            <a:r>
              <a:rPr lang="en-US" dirty="0"/>
              <a:t>But not necessarily during declaration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1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Statement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0" y="3989198"/>
            <a:ext cx="8696423" cy="212472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CBAECFAA-077F-4108-85A8-EF44073EB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101" y="1623461"/>
            <a:ext cx="8696423" cy="212472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48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ways to initialize a variable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570" y="2354488"/>
            <a:ext cx="8430524" cy="283799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68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2498" y="1799324"/>
            <a:ext cx="8460666" cy="44708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79393" y="583064"/>
            <a:ext cx="3804557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firstNum</a:t>
            </a:r>
            <a:r>
              <a:rPr lang="en-US" sz="2000" dirty="0"/>
              <a:t>, </a:t>
            </a:r>
            <a:r>
              <a:rPr lang="en-US" sz="2000" dirty="0" err="1"/>
              <a:t>secondNum</a:t>
            </a:r>
            <a:r>
              <a:rPr lang="en-US" sz="2000" dirty="0"/>
              <a:t>;</a:t>
            </a:r>
          </a:p>
          <a:p>
            <a:r>
              <a:rPr lang="en-US" sz="2000" dirty="0"/>
              <a:t>char </a:t>
            </a:r>
            <a:r>
              <a:rPr lang="en-US" sz="2000" dirty="0" err="1"/>
              <a:t>ch</a:t>
            </a:r>
            <a:r>
              <a:rPr lang="en-US" sz="2000" dirty="0"/>
              <a:t>;</a:t>
            </a:r>
          </a:p>
          <a:p>
            <a:r>
              <a:rPr lang="en-US" sz="2000" dirty="0"/>
              <a:t>float z;</a:t>
            </a:r>
          </a:p>
          <a:p>
            <a:r>
              <a:rPr lang="en-US" sz="2000" dirty="0"/>
              <a:t>string name;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02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302" y="142188"/>
            <a:ext cx="6452315" cy="65456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31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748" y="1520820"/>
            <a:ext cx="7084166" cy="450533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11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In C++, output on the standard output device is accomplished via the use of </a:t>
            </a:r>
            <a:r>
              <a:rPr lang="en-US" sz="2000" dirty="0" err="1"/>
              <a:t>cout</a:t>
            </a:r>
            <a:r>
              <a:rPr lang="en-US" sz="2000" dirty="0"/>
              <a:t> and the operator &lt;&lt;.</a:t>
            </a:r>
          </a:p>
          <a:p>
            <a:pPr algn="just"/>
            <a:r>
              <a:rPr lang="en-US" sz="2000" dirty="0"/>
              <a:t>The general syntax of </a:t>
            </a:r>
            <a:r>
              <a:rPr lang="en-US" sz="2000" dirty="0" err="1"/>
              <a:t>cout</a:t>
            </a:r>
            <a:r>
              <a:rPr lang="en-US" sz="2000" dirty="0"/>
              <a:t> together with &lt;&lt; is: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This is called an output statement. In C++, &lt;&lt; is called the stream insertion operator.</a:t>
            </a:r>
            <a:r>
              <a:rPr lang="en-US" sz="1600" b="1" dirty="0"/>
              <a:t> [This operator (&lt;&lt;) applied to an output stream is known as insertion operator. because inserts data into an output stream]</a:t>
            </a:r>
            <a:endParaRPr lang="en-US" sz="2000" b="1" dirty="0"/>
          </a:p>
          <a:p>
            <a:pPr algn="just"/>
            <a:r>
              <a:rPr lang="en-US" sz="2000" dirty="0"/>
              <a:t>Generating output with </a:t>
            </a:r>
            <a:r>
              <a:rPr lang="en-US" sz="2000" dirty="0" err="1"/>
              <a:t>cout</a:t>
            </a:r>
            <a:r>
              <a:rPr lang="en-US" sz="2000" dirty="0"/>
              <a:t> follows two rules: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The expression is evaluated, and its value is printed at the current insertion point on the output device.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A manipulator is used to format the output. The simplest manipulator is </a:t>
            </a:r>
            <a:r>
              <a:rPr lang="en-US" sz="2000" dirty="0" err="1"/>
              <a:t>endl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69" y="2351313"/>
            <a:ext cx="7924800" cy="609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9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61257" y="1280278"/>
            <a:ext cx="4575786" cy="4915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What is the output?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a, b; </a:t>
            </a:r>
          </a:p>
          <a:p>
            <a:pPr marL="0" indent="0">
              <a:buNone/>
            </a:pPr>
            <a:r>
              <a:rPr lang="en-US" dirty="0"/>
              <a:t>a = 65; 						//Line 1 </a:t>
            </a:r>
          </a:p>
          <a:p>
            <a:pPr marL="0" indent="0">
              <a:buNone/>
            </a:pPr>
            <a:r>
              <a:rPr lang="en-US" dirty="0"/>
              <a:t>b = 78; 						//Line 2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29 / 4 &lt;&lt; </a:t>
            </a:r>
            <a:r>
              <a:rPr lang="en-US" dirty="0" err="1"/>
              <a:t>endl</a:t>
            </a:r>
            <a:r>
              <a:rPr lang="en-US" dirty="0"/>
              <a:t>; 		//Line 3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3.0 / 2 &lt;&lt; </a:t>
            </a:r>
            <a:r>
              <a:rPr lang="en-US" dirty="0" err="1"/>
              <a:t>endl</a:t>
            </a:r>
            <a:r>
              <a:rPr lang="en-US" dirty="0"/>
              <a:t>; 		//Line 4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"Hello there.\n"; 		//Line 5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7 &lt;&lt; </a:t>
            </a:r>
            <a:r>
              <a:rPr lang="en-US" dirty="0" err="1"/>
              <a:t>endl</a:t>
            </a:r>
            <a:r>
              <a:rPr lang="en-US" dirty="0"/>
              <a:t>; 			//Line 6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3 + 5 &lt;&lt; </a:t>
            </a:r>
            <a:r>
              <a:rPr lang="en-US" dirty="0" err="1"/>
              <a:t>endl</a:t>
            </a:r>
            <a:r>
              <a:rPr lang="en-US" dirty="0"/>
              <a:t>; 		//Line 7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"3 + 5"; 				//Line 8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 				//Line 9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a &lt;&lt; </a:t>
            </a:r>
            <a:r>
              <a:rPr lang="en-US" dirty="0" err="1"/>
              <a:t>endl</a:t>
            </a:r>
            <a:r>
              <a:rPr lang="en-US" dirty="0"/>
              <a:t>; 			//Line 10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“A" &lt;&lt; </a:t>
            </a:r>
            <a:r>
              <a:rPr lang="en-US" dirty="0" err="1"/>
              <a:t>endl</a:t>
            </a:r>
            <a:r>
              <a:rPr lang="en-US" dirty="0"/>
              <a:t>; 			//Line 11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(a + 5) * 6 &lt;&lt; </a:t>
            </a:r>
            <a:r>
              <a:rPr lang="en-US" dirty="0" err="1"/>
              <a:t>endl</a:t>
            </a:r>
            <a:r>
              <a:rPr lang="en-US" dirty="0"/>
              <a:t>; 	//Line 12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2 * b &lt;&lt; </a:t>
            </a:r>
            <a:r>
              <a:rPr lang="en-US" dirty="0" err="1"/>
              <a:t>endl</a:t>
            </a:r>
            <a:r>
              <a:rPr lang="en-US" dirty="0"/>
              <a:t>; 		//Line 13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Output of Statement at </a:t>
            </a:r>
          </a:p>
          <a:p>
            <a:pPr marL="0" indent="0">
              <a:buNone/>
            </a:pPr>
            <a:r>
              <a:rPr lang="en-US" dirty="0"/>
              <a:t>7				//Line 3 </a:t>
            </a:r>
          </a:p>
          <a:p>
            <a:pPr marL="0" indent="0">
              <a:buNone/>
            </a:pPr>
            <a:r>
              <a:rPr lang="en-US" dirty="0"/>
              <a:t>1.5				//Line 4 </a:t>
            </a:r>
          </a:p>
          <a:p>
            <a:pPr marL="0" indent="0">
              <a:buNone/>
            </a:pPr>
            <a:r>
              <a:rPr lang="en-US" dirty="0"/>
              <a:t>Hello there.		// Line 5 </a:t>
            </a:r>
          </a:p>
          <a:p>
            <a:pPr marL="0" indent="0">
              <a:buNone/>
            </a:pPr>
            <a:r>
              <a:rPr lang="en-US" dirty="0"/>
              <a:t>7				//Line 6 </a:t>
            </a:r>
          </a:p>
          <a:p>
            <a:pPr marL="0" indent="0">
              <a:buNone/>
            </a:pPr>
            <a:r>
              <a:rPr lang="en-US" dirty="0"/>
              <a:t>8				//Line 7 </a:t>
            </a:r>
          </a:p>
          <a:p>
            <a:pPr marL="0" indent="0">
              <a:buNone/>
            </a:pPr>
            <a:r>
              <a:rPr lang="en-US" dirty="0"/>
              <a:t>3 + 5			//Line 8 </a:t>
            </a:r>
          </a:p>
          <a:p>
            <a:pPr marL="0" indent="0">
              <a:buNone/>
            </a:pPr>
            <a:r>
              <a:rPr lang="en-US" dirty="0"/>
              <a:t>65				//Line 10 </a:t>
            </a:r>
          </a:p>
          <a:p>
            <a:pPr marL="0" indent="0">
              <a:buNone/>
            </a:pPr>
            <a:r>
              <a:rPr lang="en-US" dirty="0"/>
              <a:t>A				//Line 11 </a:t>
            </a:r>
          </a:p>
          <a:p>
            <a:pPr marL="0" indent="0">
              <a:buNone/>
            </a:pPr>
            <a:r>
              <a:rPr lang="en-US" dirty="0"/>
              <a:t>420				//Line 12 </a:t>
            </a:r>
          </a:p>
          <a:p>
            <a:pPr marL="0" indent="0">
              <a:buNone/>
            </a:pPr>
            <a:r>
              <a:rPr lang="en-US" dirty="0"/>
              <a:t>156				// Line 13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 of </a:t>
            </a:r>
            <a:r>
              <a:rPr lang="en-US" dirty="0" err="1"/>
              <a:t>Cout</a:t>
            </a:r>
            <a:r>
              <a:rPr lang="en-US" dirty="0"/>
              <a:t>&lt;&lt;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56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string</a:t>
            </a:r>
            <a:r>
              <a:rPr lang="en-US" dirty="0"/>
              <a:t>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Programmer-defined type supplied in ANSI/ISO Standard C++ library</a:t>
            </a:r>
          </a:p>
          <a:p>
            <a:pPr algn="just"/>
            <a:r>
              <a:rPr lang="en-US" dirty="0"/>
              <a:t>Sequence of zero or more characters</a:t>
            </a:r>
          </a:p>
          <a:p>
            <a:pPr algn="just"/>
            <a:r>
              <a:rPr lang="en-US" dirty="0"/>
              <a:t>Enclosed in double quotation marks </a:t>
            </a:r>
          </a:p>
          <a:p>
            <a:pPr algn="just"/>
            <a:r>
              <a:rPr lang="en-US" b="1" dirty="0"/>
              <a:t>Null:</a:t>
            </a:r>
            <a:r>
              <a:rPr lang="en-US" dirty="0"/>
              <a:t> a string with no characters</a:t>
            </a:r>
          </a:p>
          <a:p>
            <a:pPr algn="just"/>
            <a:r>
              <a:rPr lang="en-US" dirty="0"/>
              <a:t>Each character has relative position in string</a:t>
            </a:r>
          </a:p>
          <a:p>
            <a:pPr lvl="1" algn="just"/>
            <a:r>
              <a:rPr lang="en-US" dirty="0"/>
              <a:t>Position of first character is 0</a:t>
            </a:r>
          </a:p>
          <a:p>
            <a:pPr algn="just"/>
            <a:r>
              <a:rPr lang="en-US" dirty="0"/>
              <a:t>Length of a string is number of characters in it</a:t>
            </a:r>
          </a:p>
          <a:p>
            <a:pPr lvl="1" algn="just"/>
            <a:r>
              <a:rPr lang="en-US" dirty="0"/>
              <a:t>Example: length of "William Jacob" is 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82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541" y="1224277"/>
            <a:ext cx="7942580" cy="50984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42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4392386" y="3118757"/>
            <a:ext cx="130628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Sample Run 1</a:t>
            </a:r>
          </a:p>
          <a:p>
            <a:pPr marL="0" indent="0">
              <a:buNone/>
            </a:pPr>
            <a:r>
              <a:rPr lang="en-US" sz="2000" dirty="0"/>
              <a:t>Line 5: Enter four integers: 34 K 67 28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Line 8: The numbers you entered are:</a:t>
            </a:r>
          </a:p>
          <a:p>
            <a:pPr marL="0" indent="0">
              <a:buNone/>
            </a:pPr>
            <a:r>
              <a:rPr lang="en-US" sz="2000" dirty="0"/>
              <a:t>Line 9: a = 34, b = 20, c = 30, d = 40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Sample Run 2</a:t>
            </a:r>
          </a:p>
          <a:p>
            <a:pPr marL="0" indent="0">
              <a:buNone/>
            </a:pPr>
            <a:r>
              <a:rPr lang="en-US" sz="2000" dirty="0"/>
              <a:t>Line 5: Enter four integers: 43 225.56 39 61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Line 8: The numbers you entered are:</a:t>
            </a:r>
          </a:p>
          <a:p>
            <a:pPr marL="0" indent="0">
              <a:buNone/>
            </a:pPr>
            <a:r>
              <a:rPr lang="en-US" sz="2000" dirty="0"/>
              <a:t>Line 9: a = 43, b = 225, c = 30, d = 40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02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operator(</a:t>
            </a:r>
            <a:r>
              <a:rPr lang="en-US" b="1" dirty="0"/>
              <a:t>++</a:t>
            </a:r>
            <a:r>
              <a:rPr lang="en-US" dirty="0"/>
              <a:t>): increment variable by 1</a:t>
            </a:r>
          </a:p>
          <a:p>
            <a:pPr lvl="1"/>
            <a:r>
              <a:rPr lang="en-US" b="1" dirty="0"/>
              <a:t>Pre-increment: </a:t>
            </a:r>
            <a:r>
              <a:rPr lang="en-US" dirty="0"/>
              <a:t>++variable</a:t>
            </a:r>
          </a:p>
          <a:p>
            <a:pPr lvl="1"/>
            <a:r>
              <a:rPr lang="en-US" b="1" dirty="0"/>
              <a:t>Post-increment:</a:t>
            </a:r>
            <a:r>
              <a:rPr lang="en-US" dirty="0"/>
              <a:t> variable++ 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i</a:t>
            </a:r>
            <a:r>
              <a:rPr lang="en-US" dirty="0"/>
              <a:t>++; // j will contain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will be incremented.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j = ++</a:t>
            </a:r>
            <a:r>
              <a:rPr lang="en-US" dirty="0" err="1"/>
              <a:t>i</a:t>
            </a:r>
            <a:r>
              <a:rPr lang="en-US" dirty="0"/>
              <a:t>; // </a:t>
            </a:r>
            <a:r>
              <a:rPr lang="en-US" dirty="0" err="1"/>
              <a:t>i</a:t>
            </a:r>
            <a:r>
              <a:rPr lang="en-US" dirty="0"/>
              <a:t> will be incremented, and j will contain i+1.</a:t>
            </a:r>
          </a:p>
          <a:p>
            <a:r>
              <a:rPr lang="en-US" dirty="0"/>
              <a:t>Decrement operator (</a:t>
            </a:r>
            <a:r>
              <a:rPr lang="en-US" b="1" dirty="0"/>
              <a:t>--</a:t>
            </a:r>
            <a:r>
              <a:rPr lang="en-US" dirty="0"/>
              <a:t>): decrement variable by 1</a:t>
            </a:r>
          </a:p>
          <a:p>
            <a:pPr lvl="1"/>
            <a:r>
              <a:rPr lang="en-US" b="1" dirty="0"/>
              <a:t>Pre-decrement: </a:t>
            </a:r>
            <a:r>
              <a:rPr lang="en-US" dirty="0"/>
              <a:t>--variable</a:t>
            </a:r>
          </a:p>
          <a:p>
            <a:pPr lvl="1"/>
            <a:r>
              <a:rPr lang="en-US" b="1" dirty="0"/>
              <a:t>Post-decrement:</a:t>
            </a:r>
            <a:r>
              <a:rPr lang="en-US" dirty="0"/>
              <a:t> variable--</a:t>
            </a:r>
          </a:p>
          <a:p>
            <a:r>
              <a:rPr lang="en-US" dirty="0"/>
              <a:t>What is the difference between the following?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4600" y="5172234"/>
            <a:ext cx="1828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x = 9;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y = ++x;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38462" y="5173650"/>
            <a:ext cx="1828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x = 9;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</a:rPr>
              <a:t>y = x++;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93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on 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C++ has special assignment statements called compound assignments</a:t>
            </a:r>
          </a:p>
          <a:p>
            <a:pPr marL="0" indent="0" algn="just">
              <a:buNone/>
            </a:pPr>
            <a:r>
              <a:rPr lang="en-US" dirty="0"/>
              <a:t>	+=, -=, *=, /=, and %=</a:t>
            </a:r>
          </a:p>
          <a:p>
            <a:pPr algn="just"/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x = x * y ;</a:t>
            </a:r>
          </a:p>
          <a:p>
            <a:pPr marL="0" indent="0">
              <a:buNone/>
            </a:pPr>
            <a:r>
              <a:rPr lang="en-US" dirty="0"/>
              <a:t>	as</a:t>
            </a:r>
          </a:p>
          <a:p>
            <a:pPr marL="0" indent="0">
              <a:buNone/>
            </a:pPr>
            <a:r>
              <a:rPr lang="en-US" dirty="0"/>
              <a:t>	x *= y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55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893" y="2151479"/>
            <a:ext cx="8323876" cy="324401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62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Programming Example: Variables and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Variables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feet;      			//variable to hold given feet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inches;    			//variable to hold given inches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totalInches</a:t>
            </a:r>
            <a:r>
              <a:rPr lang="en-US" dirty="0"/>
              <a:t>;  		//variable to hold total inches</a:t>
            </a:r>
          </a:p>
          <a:p>
            <a:pPr marL="0" indent="0">
              <a:buNone/>
            </a:pPr>
            <a:r>
              <a:rPr lang="en-US" dirty="0"/>
              <a:t>double centimeters;  		//variable to hold length in </a:t>
            </a:r>
          </a:p>
          <a:p>
            <a:pPr marL="0" indent="0">
              <a:buNone/>
            </a:pPr>
            <a:r>
              <a:rPr lang="en-US" dirty="0"/>
              <a:t>				//centimeters </a:t>
            </a:r>
          </a:p>
          <a:p>
            <a:r>
              <a:rPr lang="en-US" b="1" dirty="0"/>
              <a:t>Named Constant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double CENTIMETERS_PER_INCH = 2.54;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INCHES_PER_FOOT = 12;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56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Programming Example: Main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user for input </a:t>
            </a:r>
          </a:p>
          <a:p>
            <a:r>
              <a:rPr lang="en-US" dirty="0"/>
              <a:t>Get data</a:t>
            </a:r>
          </a:p>
          <a:p>
            <a:r>
              <a:rPr lang="en-US" dirty="0"/>
              <a:t>Echo the input (output the input)</a:t>
            </a:r>
          </a:p>
          <a:p>
            <a:r>
              <a:rPr lang="en-US" dirty="0"/>
              <a:t>Find length in inches</a:t>
            </a:r>
          </a:p>
          <a:p>
            <a:r>
              <a:rPr lang="en-US" dirty="0"/>
              <a:t>Output length in inches</a:t>
            </a:r>
          </a:p>
          <a:p>
            <a:r>
              <a:rPr lang="en-US" dirty="0"/>
              <a:t>Convert length to centimeters</a:t>
            </a:r>
          </a:p>
          <a:p>
            <a:r>
              <a:rPr lang="en-US" dirty="0"/>
              <a:t>Output length in centimeters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949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C0DD9BD1-90BC-4673-9655-60D35E8F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complete program</a:t>
            </a:r>
            <a:endParaRPr lang="aa-ET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044275A9-F542-45C7-84EE-9B89C4B90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597" y="831163"/>
            <a:ext cx="7908468" cy="58846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17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Programming Example: Sample Run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711218" y="1280277"/>
            <a:ext cx="832355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</a:rPr>
              <a:t>Enter two integers, one for feet, one for inches: </a:t>
            </a:r>
            <a:r>
              <a:rPr lang="en-US" sz="1800" dirty="0">
                <a:solidFill>
                  <a:srgbClr val="E92500"/>
                </a:solidFill>
                <a:latin typeface="Courier New" panose="02070309020205020404" pitchFamily="49" charset="0"/>
              </a:rPr>
              <a:t>15 7</a:t>
            </a:r>
          </a:p>
          <a:p>
            <a:pPr marL="0" indent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rgbClr val="E92500"/>
              </a:solidFill>
              <a:latin typeface="Courier New" panose="02070309020205020404" pitchFamily="49" charset="0"/>
            </a:endParaRPr>
          </a:p>
          <a:p>
            <a:pPr marL="0" indent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</a:rPr>
              <a:t>The numbers you entered are 15 for feet and 7 for inches.</a:t>
            </a:r>
          </a:p>
          <a:p>
            <a:pPr marL="0" indent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</a:rPr>
              <a:t>The total number of inches = 187</a:t>
            </a:r>
          </a:p>
          <a:p>
            <a:pPr marL="0" indent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</a:rPr>
              <a:t>The number of centimeters = 474.98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43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7" name="Content Placeholder 6" descr="http://content.presentermedia.com/files/animsp/00003000/3174/trapped_in_question_PA_md_wm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158" y="1424464"/>
            <a:ext cx="4434522" cy="4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Using the </a:t>
            </a:r>
            <a:r>
              <a:rPr lang="en-US" sz="3600" b="0" dirty="0"/>
              <a:t>string </a:t>
            </a:r>
            <a:r>
              <a:rPr lang="en-US" sz="3600" dirty="0"/>
              <a:t>Data Type in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use the string type, you need to access its definition from the header file string</a:t>
            </a:r>
          </a:p>
          <a:p>
            <a:pPr algn="just"/>
            <a:r>
              <a:rPr lang="en-US" dirty="0"/>
              <a:t>Include the following preprocessor directive:</a:t>
            </a:r>
          </a:p>
          <a:p>
            <a:pPr marL="0" indent="0" algn="just">
              <a:buNone/>
            </a:pPr>
            <a:r>
              <a:rPr lang="en-US" dirty="0"/>
              <a:t>	#include  &lt;string&gt;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66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b="0" dirty="0"/>
              <a:t>string </a:t>
            </a:r>
            <a:r>
              <a:rPr lang="en-US" dirty="0"/>
              <a:t>datatype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521511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/>
              <a:t>String		Position of a Character in the String	Length of String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/>
              <a:t>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700" dirty="0"/>
              <a:t>“Test String”	Position of ‘T’ is 0					11</a:t>
            </a:r>
          </a:p>
          <a:p>
            <a:pPr marL="0" indent="0">
              <a:buNone/>
            </a:pPr>
            <a:r>
              <a:rPr lang="en-US" sz="1700" dirty="0"/>
              <a:t>			Position of ‘</a:t>
            </a:r>
            <a:r>
              <a:rPr lang="en-US" sz="1700" dirty="0" err="1"/>
              <a:t>i</a:t>
            </a:r>
            <a:r>
              <a:rPr lang="en-US" sz="1700" dirty="0"/>
              <a:t>’ is 8</a:t>
            </a:r>
          </a:p>
          <a:p>
            <a:pPr marL="0" indent="0">
              <a:buNone/>
            </a:pPr>
            <a:r>
              <a:rPr lang="en-US" sz="1700" dirty="0"/>
              <a:t>			Position of  ’ ’ (the space) is 4</a:t>
            </a:r>
          </a:p>
          <a:p>
            <a:pPr marL="0" indent="0">
              <a:buNone/>
            </a:pPr>
            <a:r>
              <a:rPr lang="en-US" sz="1700" dirty="0"/>
              <a:t>			Position of ‘S’ is 5</a:t>
            </a:r>
          </a:p>
          <a:p>
            <a:pPr marL="0" indent="0">
              <a:buNone/>
            </a:pPr>
            <a:r>
              <a:rPr lang="en-US" sz="1700" dirty="0"/>
              <a:t>			Position of ‘g’ is 10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700" dirty="0"/>
              <a:t>“String”		Position of ‘S’ is 0					6</a:t>
            </a:r>
          </a:p>
          <a:p>
            <a:pPr marL="0" indent="0">
              <a:buNone/>
            </a:pPr>
            <a:r>
              <a:rPr lang="en-US" sz="1700" dirty="0"/>
              <a:t>			Position of ‘t’ is 1</a:t>
            </a:r>
          </a:p>
          <a:p>
            <a:pPr marL="0" indent="0">
              <a:buNone/>
            </a:pPr>
            <a:r>
              <a:rPr lang="en-US" sz="1700" dirty="0"/>
              <a:t>			Position of ‘r’ is 2</a:t>
            </a:r>
          </a:p>
          <a:p>
            <a:pPr marL="0" indent="0">
              <a:buNone/>
            </a:pPr>
            <a:r>
              <a:rPr lang="en-US" sz="1700" dirty="0"/>
              <a:t>			Position of ‘</a:t>
            </a:r>
            <a:r>
              <a:rPr lang="en-US" sz="1700" dirty="0" err="1"/>
              <a:t>i</a:t>
            </a:r>
            <a:r>
              <a:rPr lang="en-US" sz="1700" dirty="0"/>
              <a:t>’ is 3</a:t>
            </a:r>
          </a:p>
          <a:p>
            <a:pPr marL="0" indent="0">
              <a:buNone/>
            </a:pPr>
            <a:r>
              <a:rPr lang="en-US" sz="1700" dirty="0"/>
              <a:t>			Position of ‘n’ is 4</a:t>
            </a:r>
          </a:p>
          <a:p>
            <a:pPr marL="0" indent="0">
              <a:buNone/>
            </a:pPr>
            <a:r>
              <a:rPr lang="en-US" sz="1700" dirty="0"/>
              <a:t>			Position of ‘g’ is 5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When determining the length of a string, you must also count any spaces in the string. For example, the length of the following string is 22</a:t>
            </a:r>
          </a:p>
          <a:p>
            <a:pPr marL="0" indent="0">
              <a:buNone/>
            </a:pPr>
            <a:r>
              <a:rPr lang="en-US" sz="1600" dirty="0"/>
              <a:t>“It is a beautiful day.”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64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Allocating Memory with </a:t>
            </a:r>
            <a:r>
              <a:rPr lang="en-US" sz="3200" b="0" dirty="0"/>
              <a:t>Constants</a:t>
            </a:r>
            <a:r>
              <a:rPr lang="en-US" sz="3200" dirty="0"/>
              <a:t> and </a:t>
            </a:r>
            <a:r>
              <a:rPr lang="en-US" sz="3200" b="0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Storing data in the computer’s memory is a two-step process: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Instruct the computer to allocate memory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dirty="0"/>
              <a:t>Include statements in the program to put data into the allocated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Named constant:</a:t>
            </a:r>
            <a:r>
              <a:rPr lang="en-US" dirty="0"/>
              <a:t> A memory location whose content is not allowed to change during program execution.</a:t>
            </a:r>
          </a:p>
          <a:p>
            <a:pPr algn="just"/>
            <a:r>
              <a:rPr lang="en-US" dirty="0"/>
              <a:t>To allocate memory, we use C++’s declaration statements. The syntax to declare a named constant is: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09" y="3355797"/>
            <a:ext cx="561975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04162"/>
            <a:ext cx="6019800" cy="1700249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6439988" y="4113609"/>
            <a:ext cx="2280557" cy="1216892"/>
          </a:xfrm>
          <a:prstGeom prst="cloudCallout">
            <a:avLst>
              <a:gd name="adj1" fmla="val -82521"/>
              <a:gd name="adj2" fmla="val 5528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</a:rPr>
              <a:t>Not Warn for mistyped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0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Variable: </a:t>
            </a:r>
            <a:r>
              <a:rPr lang="en-US" dirty="0"/>
              <a:t>A memory location whose content may change during program execution. The syntax for declaring one variable or multiple variables is: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4" y="2475414"/>
            <a:ext cx="7669705" cy="1078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" y="4045744"/>
            <a:ext cx="6842760" cy="1761960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5551714" y="3276600"/>
            <a:ext cx="2982686" cy="1752600"/>
          </a:xfrm>
          <a:prstGeom prst="cloudCallout">
            <a:avLst>
              <a:gd name="adj1" fmla="val -115727"/>
              <a:gd name="adj2" fmla="val 4375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</a:rPr>
              <a:t>Simple data type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black"/>
                </a:solidFill>
              </a:rPr>
              <a:t>Const</a:t>
            </a:r>
            <a:r>
              <a:rPr lang="en-US" sz="1600" dirty="0">
                <a:solidFill>
                  <a:prstClr val="black"/>
                </a:solidFill>
              </a:rPr>
              <a:t>/</a:t>
            </a:r>
            <a:r>
              <a:rPr lang="en-US" sz="1600" dirty="0" err="1">
                <a:solidFill>
                  <a:prstClr val="black"/>
                </a:solidFill>
              </a:rPr>
              <a:t>Var</a:t>
            </a:r>
            <a:r>
              <a:rPr lang="en-US" sz="1600" dirty="0">
                <a:solidFill>
                  <a:prstClr val="black"/>
                </a:solidFill>
              </a:rPr>
              <a:t> can hold one value at a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4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assignment statement takes the form: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Expression is evaluated and its value is assigned to the variable on the left side</a:t>
            </a:r>
          </a:p>
          <a:p>
            <a:pPr algn="just"/>
            <a:r>
              <a:rPr lang="en-US" dirty="0"/>
              <a:t>In C++, ‘</a:t>
            </a:r>
            <a:r>
              <a:rPr lang="en-US" b="1" dirty="0"/>
              <a:t>=‘</a:t>
            </a:r>
            <a:r>
              <a:rPr lang="en-US" dirty="0"/>
              <a:t> is called the assignment operator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Value can be assigned by taking input from user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0" y="1812208"/>
            <a:ext cx="35194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loud Callout 7"/>
          <p:cNvSpPr/>
          <p:nvPr/>
        </p:nvSpPr>
        <p:spPr>
          <a:xfrm>
            <a:off x="6779142" y="1117371"/>
            <a:ext cx="2364858" cy="1455491"/>
          </a:xfrm>
          <a:prstGeom prst="cloudCallout">
            <a:avLst>
              <a:gd name="adj1" fmla="val -88498"/>
              <a:gd name="adj2" fmla="val 15386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black"/>
                </a:solidFill>
              </a:rPr>
              <a:t>Should match datatype of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5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Statement (cont'd.)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Example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int</a:t>
            </a:r>
            <a:r>
              <a:rPr lang="en-US" sz="1600" dirty="0"/>
              <a:t> num1, num2;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double sales;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char </a:t>
            </a:r>
            <a:r>
              <a:rPr lang="en-US" sz="1600" dirty="0" err="1"/>
              <a:t>ch</a:t>
            </a:r>
            <a:r>
              <a:rPr lang="en-US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float average;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string </a:t>
            </a:r>
            <a:r>
              <a:rPr lang="en-US" sz="1600" dirty="0" err="1"/>
              <a:t>str</a:t>
            </a:r>
            <a:r>
              <a:rPr lang="en-US" sz="1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num1 =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num2 = 4 * 5 - 10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sale = 0.03 * 50000;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ch</a:t>
            </a:r>
            <a:r>
              <a:rPr lang="en-US" sz="1600" dirty="0"/>
              <a:t> = ‘A’;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/>
              <a:t>str</a:t>
            </a:r>
            <a:r>
              <a:rPr lang="en-US" sz="1600" dirty="0"/>
              <a:t> = “It is sunny day”;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================================================================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/>
              <a:t>Example 2: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num1 = 18 ;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num1 = num1 + 27 ;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num2 = num1 ;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num3 = num2 / 5 ;</a:t>
            </a:r>
          </a:p>
          <a:p>
            <a:pPr>
              <a:spcBef>
                <a:spcPts val="0"/>
              </a:spcBef>
              <a:buFont typeface="+mj-lt"/>
              <a:buAutoNum type="arabicPeriod"/>
            </a:pPr>
            <a:r>
              <a:rPr lang="en-US" sz="1600" dirty="0"/>
              <a:t>num3 = num3 / 4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aa-ET" altLang="en-US" smtClean="0">
                <a:solidFill>
                  <a:srgbClr val="000000"/>
                </a:solidFill>
              </a:rPr>
              <a:t>16/09/2019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05208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3759</TotalTime>
  <Words>928</Words>
  <Application>Microsoft Office PowerPoint</Application>
  <PresentationFormat>On-screen Show (4:3)</PresentationFormat>
  <Paragraphs>243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Courier New</vt:lpstr>
      <vt:lpstr>Wingdings 3</vt:lpstr>
      <vt:lpstr>1_Wisp</vt:lpstr>
      <vt:lpstr>CS118 – Programming Fundamentals</vt:lpstr>
      <vt:lpstr>string Type</vt:lpstr>
      <vt:lpstr>Using the string Data Type in a Program</vt:lpstr>
      <vt:lpstr>Using string datatype</vt:lpstr>
      <vt:lpstr>Allocating Memory with Constants and Variables</vt:lpstr>
      <vt:lpstr>Contd..</vt:lpstr>
      <vt:lpstr>Variable</vt:lpstr>
      <vt:lpstr>Assignment Statement</vt:lpstr>
      <vt:lpstr>Assignment Statement (cont'd.)</vt:lpstr>
      <vt:lpstr>Variable and memory</vt:lpstr>
      <vt:lpstr>Saving and Using the Value of an Expression</vt:lpstr>
      <vt:lpstr>Declaring &amp; Initializing Variables</vt:lpstr>
      <vt:lpstr>Input Statement</vt:lpstr>
      <vt:lpstr>Two ways to initialize a variable</vt:lpstr>
      <vt:lpstr>Example</vt:lpstr>
      <vt:lpstr>PowerPoint Presentation</vt:lpstr>
      <vt:lpstr>Cont.</vt:lpstr>
      <vt:lpstr>Output</vt:lpstr>
      <vt:lpstr>Practice of Cout&lt;&lt;</vt:lpstr>
      <vt:lpstr>PowerPoint Presentation</vt:lpstr>
      <vt:lpstr>Output</vt:lpstr>
      <vt:lpstr>Increment and Decrement Operators</vt:lpstr>
      <vt:lpstr>More on Assignment Statements</vt:lpstr>
      <vt:lpstr>Example</vt:lpstr>
      <vt:lpstr>Programming Example: Variables and Constants</vt:lpstr>
      <vt:lpstr>Programming Example: Main Algorithm</vt:lpstr>
      <vt:lpstr>Writing a complete program</vt:lpstr>
      <vt:lpstr>Programming Example: Sample Run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Ebad Majeed</cp:lastModifiedBy>
  <cp:revision>1559</cp:revision>
  <cp:lastPrinted>2017-09-07T06:56:55Z</cp:lastPrinted>
  <dcterms:created xsi:type="dcterms:W3CDTF">2017-08-16T18:35:02Z</dcterms:created>
  <dcterms:modified xsi:type="dcterms:W3CDTF">2019-09-16T02:57:02Z</dcterms:modified>
</cp:coreProperties>
</file>