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6"/>
  </p:notesMasterIdLst>
  <p:sldIdLst>
    <p:sldId id="256" r:id="rId2"/>
    <p:sldId id="332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280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4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09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September </a:t>
            </a:r>
            <a:r>
              <a:rPr lang="en-US" sz="1200" dirty="0" smtClean="0"/>
              <a:t>18,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Expression with relational operators</a:t>
            </a:r>
          </a:p>
          <a:p>
            <a:pPr lvl="1" algn="just"/>
            <a:r>
              <a:rPr lang="en-US" dirty="0"/>
              <a:t>Depends on machine’s collating sequence</a:t>
            </a:r>
          </a:p>
          <a:p>
            <a:pPr lvl="1" algn="just"/>
            <a:r>
              <a:rPr lang="en-US" dirty="0"/>
              <a:t>ASCII character set</a:t>
            </a:r>
          </a:p>
          <a:p>
            <a:pPr algn="just"/>
            <a:r>
              <a:rPr lang="en-US" dirty="0"/>
              <a:t>Logical (Boolean) expressions</a:t>
            </a:r>
          </a:p>
          <a:p>
            <a:pPr lvl="1" algn="just"/>
            <a:r>
              <a:rPr lang="en-US" dirty="0"/>
              <a:t>Expressions such as 4 &lt; 6 and 'R' &gt; 'T’</a:t>
            </a:r>
          </a:p>
          <a:p>
            <a:pPr lvl="1" algn="just"/>
            <a:r>
              <a:rPr lang="en-US" dirty="0"/>
              <a:t>Returns an integer value of 1 if the logical expression evaluates to true</a:t>
            </a:r>
          </a:p>
          <a:p>
            <a:pPr lvl="1" algn="just"/>
            <a:r>
              <a:rPr lang="en-US" dirty="0"/>
              <a:t>Returns an integer value of 0 otherwise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characters</a:t>
            </a:r>
          </a:p>
          <a:p>
            <a:pPr lvl="1"/>
            <a:r>
              <a:rPr lang="en-US" dirty="0"/>
              <a:t>Respective ASCIII values are compared</a:t>
            </a:r>
          </a:p>
          <a:p>
            <a:r>
              <a:rPr lang="en-US" dirty="0"/>
              <a:t>'R' &gt; 'T' is false   	(82 &gt; 84)</a:t>
            </a:r>
          </a:p>
          <a:p>
            <a:r>
              <a:rPr lang="en-US" dirty="0"/>
              <a:t>'+' &lt; '*' is false  	(43 &lt; 42)</a:t>
            </a:r>
          </a:p>
          <a:p>
            <a:r>
              <a:rPr lang="en-US" dirty="0"/>
              <a:t>'A' &lt;= 'a' is true 	(65&lt;97)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and Equality Operators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relational operators have very low precedence and associate left-to-right</a:t>
            </a:r>
          </a:p>
          <a:p>
            <a:pPr algn="just"/>
            <a:r>
              <a:rPr lang="en-US" dirty="0"/>
              <a:t>The equality operators have very-very low precedence and associate left-to-right</a:t>
            </a:r>
          </a:p>
          <a:p>
            <a:pPr algn="just"/>
            <a:r>
              <a:rPr lang="en-US" dirty="0"/>
              <a:t>Some examples:</a:t>
            </a:r>
          </a:p>
          <a:p>
            <a:pPr marL="0" indent="0" algn="ctr">
              <a:buNone/>
            </a:pPr>
            <a:r>
              <a:rPr lang="en-US" sz="3200" dirty="0"/>
              <a:t>17 &lt; x				foo == 3.14</a:t>
            </a:r>
          </a:p>
          <a:p>
            <a:pPr marL="0" indent="0" algn="ctr">
              <a:buNone/>
            </a:pPr>
            <a:r>
              <a:rPr lang="en-US" sz="3200" dirty="0"/>
              <a:t>age != 21		x+1 &gt;= 4*y-z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3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Operators			Precedence</a:t>
            </a:r>
          </a:p>
          <a:p>
            <a:pPr marL="0" indent="0">
              <a:buNone/>
            </a:pPr>
            <a:r>
              <a:rPr lang="en-US" sz="2800" dirty="0"/>
              <a:t>()				highest (applied first)</a:t>
            </a:r>
          </a:p>
          <a:p>
            <a:pPr marL="0" indent="0">
              <a:buNone/>
            </a:pPr>
            <a:r>
              <a:rPr lang="en-US" sz="2800" dirty="0"/>
              <a:t>* / %			</a:t>
            </a:r>
          </a:p>
          <a:p>
            <a:pPr marL="0" indent="0">
              <a:buNone/>
            </a:pPr>
            <a:r>
              <a:rPr lang="en-US" sz="2800" dirty="0"/>
              <a:t>+ -				</a:t>
            </a:r>
          </a:p>
          <a:p>
            <a:pPr marL="0" indent="0">
              <a:buNone/>
            </a:pPr>
            <a:r>
              <a:rPr lang="en-US" sz="2800" dirty="0"/>
              <a:t>&lt; &lt;= &gt; &gt;=		</a:t>
            </a:r>
          </a:p>
          <a:p>
            <a:pPr marL="0" indent="0">
              <a:buNone/>
            </a:pPr>
            <a:r>
              <a:rPr lang="en-US" sz="2800" dirty="0"/>
              <a:t>== !=			</a:t>
            </a:r>
          </a:p>
          <a:p>
            <a:pPr marL="0" indent="0">
              <a:buNone/>
            </a:pPr>
            <a:r>
              <a:rPr lang="en-US" sz="2800" dirty="0"/>
              <a:t>=						</a:t>
            </a:r>
          </a:p>
          <a:p>
            <a:pPr marL="0" indent="0">
              <a:buNone/>
            </a:pPr>
            <a:r>
              <a:rPr lang="en-US" sz="2800" dirty="0"/>
              <a:t>				lowest (applied last)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669280" y="2194560"/>
            <a:ext cx="0" cy="2209800"/>
          </a:xfrm>
          <a:prstGeom prst="line">
            <a:avLst/>
          </a:prstGeom>
          <a:noFill/>
          <a:ln w="76200">
            <a:solidFill>
              <a:schemeClr val="bg2">
                <a:lumMod val="50000"/>
              </a:schemeClr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4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Logical (Boolean) Operators and Logical Expressions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604520" y="1523365"/>
          <a:ext cx="82296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238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||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038600"/>
            <a:ext cx="8568875" cy="16462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9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&amp; OR operators work just like AND/OR-Gate as you studied in Physics in intermediate</a:t>
            </a:r>
          </a:p>
          <a:p>
            <a:r>
              <a:rPr lang="en-US" dirty="0"/>
              <a:t>AND = True </a:t>
            </a:r>
            <a:r>
              <a:rPr lang="en-US" dirty="0" err="1"/>
              <a:t>iff</a:t>
            </a:r>
            <a:r>
              <a:rPr lang="en-US" dirty="0"/>
              <a:t> all conditions are TRUE</a:t>
            </a:r>
          </a:p>
          <a:p>
            <a:r>
              <a:rPr lang="en-US" dirty="0"/>
              <a:t>OR  	 = False </a:t>
            </a:r>
            <a:r>
              <a:rPr lang="en-US" dirty="0" err="1"/>
              <a:t>iff</a:t>
            </a:r>
            <a:r>
              <a:rPr lang="en-US" dirty="0"/>
              <a:t> all results are FASLE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254" y="1372689"/>
            <a:ext cx="7815421" cy="1007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872" y="4757058"/>
            <a:ext cx="7593377" cy="18328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of precedence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0893" y="1801684"/>
            <a:ext cx="8323876" cy="39436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8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26" y="975359"/>
            <a:ext cx="7469145" cy="17254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Suppose you have the following declarations</a:t>
            </a:r>
          </a:p>
          <a:p>
            <a:pPr marL="0" indent="0">
              <a:buNone/>
            </a:pPr>
            <a:r>
              <a:rPr lang="en-US" sz="1800" dirty="0"/>
              <a:t>bool found = true 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age = 20 ;</a:t>
            </a:r>
          </a:p>
          <a:p>
            <a:pPr marL="0" indent="0">
              <a:buNone/>
            </a:pPr>
            <a:r>
              <a:rPr lang="en-US" sz="1800" dirty="0"/>
              <a:t>double hours = 45.30 ;</a:t>
            </a:r>
          </a:p>
          <a:p>
            <a:pPr marL="0" indent="0">
              <a:buNone/>
            </a:pPr>
            <a:r>
              <a:rPr lang="en-US" sz="1800" dirty="0"/>
              <a:t>double overtime = 15.00 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count = 20;</a:t>
            </a:r>
          </a:p>
          <a:p>
            <a:pPr marL="0" indent="0">
              <a:buNone/>
            </a:pPr>
            <a:r>
              <a:rPr lang="en-US" sz="1800" dirty="0"/>
              <a:t>char </a:t>
            </a:r>
            <a:r>
              <a:rPr lang="en-US" sz="1800" dirty="0" err="1"/>
              <a:t>ch</a:t>
            </a:r>
            <a:r>
              <a:rPr lang="en-US" sz="1800" dirty="0"/>
              <a:t> = 'B';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99667"/>
              </p:ext>
            </p:extLst>
          </p:nvPr>
        </p:nvGraphicFramePr>
        <p:xfrm>
          <a:off x="228599" y="2809605"/>
          <a:ext cx="8806171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230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/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dirty="0"/>
                        <a:t>Because found is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!found is </a:t>
                      </a:r>
                      <a:r>
                        <a:rPr lang="en-US" b="1" baseline="0" dirty="0"/>
                        <a:t>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hours &gt; 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dirty="0"/>
                        <a:t>Because hours is 45.3</a:t>
                      </a:r>
                      <a:r>
                        <a:rPr lang="en-US" baseline="0" dirty="0"/>
                        <a:t> and 45.3 &gt; 40.0 is </a:t>
                      </a:r>
                      <a:r>
                        <a:rPr lang="en-US" b="1" baseline="0" dirty="0"/>
                        <a:t>true</a:t>
                      </a:r>
                      <a:r>
                        <a:rPr lang="en-US" baseline="0" dirty="0"/>
                        <a:t>, the expression hours &gt; 40.0 evaluates to </a:t>
                      </a:r>
                      <a:r>
                        <a:rPr lang="en-US" b="1" baseline="0" dirty="0"/>
                        <a:t>true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dirty="0"/>
                        <a:t>Age is 20,</a:t>
                      </a:r>
                      <a:r>
                        <a:rPr lang="en-US" baseline="0" dirty="0"/>
                        <a:t> which is non zero so age is </a:t>
                      </a:r>
                      <a:r>
                        <a:rPr lang="en-US" b="1" baseline="0" dirty="0"/>
                        <a:t>true. </a:t>
                      </a:r>
                      <a:r>
                        <a:rPr lang="en-US" b="0" baseline="0" dirty="0"/>
                        <a:t>Therefore !age is </a:t>
                      </a:r>
                      <a:r>
                        <a:rPr lang="en-US" b="1" baseline="0" dirty="0"/>
                        <a:t>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!found &amp;&amp; (age &gt;=18)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dirty="0"/>
                        <a:t>!found</a:t>
                      </a:r>
                      <a:r>
                        <a:rPr lang="en-US" baseline="0" dirty="0"/>
                        <a:t> is </a:t>
                      </a:r>
                      <a:r>
                        <a:rPr lang="en-US" b="1" baseline="0" dirty="0"/>
                        <a:t>false; </a:t>
                      </a:r>
                      <a:r>
                        <a:rPr lang="en-US" b="0" baseline="0" dirty="0"/>
                        <a:t>age &gt;= 18 is 20 &gt;= 18 is </a:t>
                      </a:r>
                      <a:r>
                        <a:rPr lang="en-US" b="1" baseline="0" dirty="0"/>
                        <a:t>true. </a:t>
                      </a:r>
                      <a:r>
                        <a:rPr lang="en-US" b="0" baseline="0" dirty="0"/>
                        <a:t>Therefore !found &amp;&amp; (age &gt;=18) is </a:t>
                      </a:r>
                      <a:r>
                        <a:rPr lang="en-US" b="1" baseline="0" dirty="0"/>
                        <a:t>false</a:t>
                      </a:r>
                      <a:r>
                        <a:rPr lang="en-US" b="0" baseline="0" dirty="0"/>
                        <a:t> &amp;&amp; </a:t>
                      </a:r>
                      <a:r>
                        <a:rPr lang="en-US" b="1" baseline="0" dirty="0"/>
                        <a:t>true</a:t>
                      </a:r>
                      <a:r>
                        <a:rPr lang="en-US" b="0" baseline="0" dirty="0"/>
                        <a:t>, which evaluates to </a:t>
                      </a:r>
                      <a:r>
                        <a:rPr lang="en-US" b="1" baseline="0" dirty="0"/>
                        <a:t>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9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911" y="2431462"/>
          <a:ext cx="903807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3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r>
                        <a:rPr lang="en-US" sz="16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/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hours</a:t>
                      </a:r>
                      <a:r>
                        <a:rPr lang="en-US" sz="1600" baseline="0" dirty="0"/>
                        <a:t> + </a:t>
                      </a:r>
                      <a:r>
                        <a:rPr lang="en-US" sz="1600" baseline="0" dirty="0" err="1"/>
                        <a:t>overTime</a:t>
                      </a:r>
                      <a:r>
                        <a:rPr lang="en-US" sz="1600" baseline="0" dirty="0"/>
                        <a:t> &lt;= 75.0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sz="1600" b="0" dirty="0"/>
                        <a:t>hours + </a:t>
                      </a:r>
                      <a:r>
                        <a:rPr lang="en-US" sz="1600" b="0" dirty="0" err="1"/>
                        <a:t>overTime</a:t>
                      </a:r>
                      <a:r>
                        <a:rPr lang="en-US" sz="1600" b="0" dirty="0"/>
                        <a:t> is 45.30 + 15.00</a:t>
                      </a:r>
                      <a:r>
                        <a:rPr lang="en-US" sz="1600" b="0" baseline="0" dirty="0"/>
                        <a:t> = 60.30 and 60.30 &lt;= 75.0 is true, it follows that hours + overtime &lt;= 75 evaluates to </a:t>
                      </a:r>
                      <a:r>
                        <a:rPr lang="en-US" sz="1600" b="1" baseline="0" dirty="0"/>
                        <a:t>true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(count &gt;= 0) &amp;&amp; (count &lt;=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sz="1600" dirty="0"/>
                        <a:t>Now</a:t>
                      </a:r>
                      <a:r>
                        <a:rPr lang="en-US" sz="1600" baseline="0" dirty="0"/>
                        <a:t> count is 20, Because 20 &gt;= 0 is </a:t>
                      </a:r>
                      <a:r>
                        <a:rPr lang="en-US" sz="1600" b="1" baseline="0" dirty="0"/>
                        <a:t>true</a:t>
                      </a:r>
                      <a:r>
                        <a:rPr lang="en-US" sz="1600" baseline="0" dirty="0"/>
                        <a:t>, count &gt;=0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. Also 20 &lt;= 100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, count &lt;=100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. Therefore (count &gt;= 20) &amp;&amp; (count &lt;= 100)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 &amp;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, which evaluates to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(‘A’ &lt;= </a:t>
                      </a:r>
                      <a:r>
                        <a:rPr lang="en-US" sz="1600" dirty="0" err="1"/>
                        <a:t>ch</a:t>
                      </a:r>
                      <a:r>
                        <a:rPr lang="en-US" sz="1600" dirty="0"/>
                        <a:t> &amp;&amp; </a:t>
                      </a:r>
                      <a:r>
                        <a:rPr lang="en-US" sz="1600" dirty="0" err="1"/>
                        <a:t>ch</a:t>
                      </a:r>
                      <a:r>
                        <a:rPr lang="en-US" sz="1600" dirty="0"/>
                        <a:t> &lt;= ‘Z’)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sz="1600" dirty="0"/>
                        <a:t>Here </a:t>
                      </a:r>
                      <a:r>
                        <a:rPr lang="en-US" sz="1600" dirty="0" err="1"/>
                        <a:t>ch</a:t>
                      </a:r>
                      <a:r>
                        <a:rPr lang="en-US" sz="1600" dirty="0"/>
                        <a:t> is ‘B’.</a:t>
                      </a:r>
                      <a:r>
                        <a:rPr lang="en-US" sz="1600" baseline="0" dirty="0"/>
                        <a:t> Because ‘A’ &lt;= ‘B’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, ‘A’ &lt;= </a:t>
                      </a:r>
                      <a:r>
                        <a:rPr lang="en-US" sz="1600" baseline="0" dirty="0" err="1"/>
                        <a:t>ch</a:t>
                      </a:r>
                      <a:r>
                        <a:rPr lang="en-US" sz="1600" baseline="0" dirty="0"/>
                        <a:t> evaluates to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. Also, because ‘B’ &lt;= ‘Z’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, </a:t>
                      </a:r>
                      <a:r>
                        <a:rPr lang="en-US" sz="1600" baseline="0" dirty="0" err="1"/>
                        <a:t>ch</a:t>
                      </a:r>
                      <a:r>
                        <a:rPr lang="en-US" sz="1600" baseline="0" dirty="0"/>
                        <a:t> &lt;= ‘Z’ evaluates to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. Therefore </a:t>
                      </a:r>
                      <a:r>
                        <a:rPr lang="en-US" sz="1600" dirty="0"/>
                        <a:t>(‘A’ &lt;= </a:t>
                      </a:r>
                      <a:r>
                        <a:rPr lang="en-US" sz="1600" dirty="0" err="1"/>
                        <a:t>ch</a:t>
                      </a:r>
                      <a:r>
                        <a:rPr lang="en-US" sz="1600" dirty="0"/>
                        <a:t> &amp;&amp; </a:t>
                      </a:r>
                      <a:r>
                        <a:rPr lang="en-US" sz="1600" dirty="0" err="1"/>
                        <a:t>ch</a:t>
                      </a:r>
                      <a:r>
                        <a:rPr lang="en-US" sz="1600" dirty="0"/>
                        <a:t> &lt;= ‘Z’) is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dirty="0"/>
                        <a:t> &amp;&amp;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 evaluates to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600" baseline="0" dirty="0"/>
                        <a:t>.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44126" y="1"/>
            <a:ext cx="7469145" cy="256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/>
              <a:t>bool found = true ;</a:t>
            </a:r>
          </a:p>
          <a:p>
            <a:pPr marL="0" indent="0">
              <a:buFont typeface="Wingdings 3" charset="2"/>
              <a:buNone/>
            </a:pPr>
            <a:r>
              <a:rPr lang="en-US" sz="1800" dirty="0" err="1"/>
              <a:t>int</a:t>
            </a:r>
            <a:r>
              <a:rPr lang="en-US" sz="1800" dirty="0"/>
              <a:t> age = 20 ;</a:t>
            </a:r>
          </a:p>
          <a:p>
            <a:pPr marL="0" indent="0">
              <a:buFont typeface="Wingdings 3" charset="2"/>
              <a:buNone/>
            </a:pPr>
            <a:r>
              <a:rPr lang="en-US" sz="1800" dirty="0"/>
              <a:t>double hours = 45.30 ;</a:t>
            </a:r>
          </a:p>
          <a:p>
            <a:pPr marL="0" indent="0">
              <a:buFont typeface="Wingdings 3" charset="2"/>
              <a:buNone/>
            </a:pPr>
            <a:r>
              <a:rPr lang="en-US" sz="1800" dirty="0"/>
              <a:t>double </a:t>
            </a:r>
            <a:r>
              <a:rPr lang="en-US" sz="1800" dirty="0" err="1"/>
              <a:t>overTime</a:t>
            </a:r>
            <a:r>
              <a:rPr lang="en-US" sz="1800" dirty="0"/>
              <a:t> = 15.00 ;</a:t>
            </a:r>
          </a:p>
          <a:p>
            <a:pPr marL="0" indent="0">
              <a:buFont typeface="Wingdings 3" charset="2"/>
              <a:buNone/>
            </a:pPr>
            <a:r>
              <a:rPr lang="en-US" sz="1800" dirty="0" err="1"/>
              <a:t>int</a:t>
            </a:r>
            <a:r>
              <a:rPr lang="en-US" sz="1800" dirty="0"/>
              <a:t> count = 20;</a:t>
            </a:r>
          </a:p>
          <a:p>
            <a:pPr marL="0" indent="0">
              <a:buFont typeface="Wingdings 3" charset="2"/>
              <a:buNone/>
            </a:pPr>
            <a:r>
              <a:rPr lang="en-US" sz="1800" dirty="0"/>
              <a:t>char </a:t>
            </a:r>
            <a:r>
              <a:rPr lang="en-US" sz="1800" dirty="0" err="1"/>
              <a:t>ch</a:t>
            </a:r>
            <a:r>
              <a:rPr lang="en-US" sz="1800" dirty="0"/>
              <a:t> = 'B';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7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condition is represented by a logical (Boolean) expression that can be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algn="just"/>
            <a:r>
              <a:rPr lang="en-US" dirty="0"/>
              <a:t>Relational operators: </a:t>
            </a:r>
          </a:p>
          <a:p>
            <a:pPr lvl="1" algn="just"/>
            <a:r>
              <a:rPr lang="en-US" dirty="0"/>
              <a:t>Allow comparisons</a:t>
            </a:r>
          </a:p>
          <a:p>
            <a:pPr lvl="1" algn="just"/>
            <a:r>
              <a:rPr lang="en-US" dirty="0"/>
              <a:t>Require two operands (binary)</a:t>
            </a:r>
          </a:p>
          <a:p>
            <a:pPr lvl="1" algn="just"/>
            <a:r>
              <a:rPr lang="en-US" dirty="0"/>
              <a:t>Evaluate to true or 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the output of following statement in C++ and why?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&lt;&lt;a &lt;&lt;a++ &lt;&lt; ++a &lt;&lt;++a + a++ 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1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 (cont'd.)</a:t>
            </a: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8" y="2158545"/>
            <a:ext cx="8090286" cy="322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8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Operators and Simple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use the relational operators with all three simple data types:</a:t>
            </a:r>
          </a:p>
          <a:p>
            <a:pPr lvl="1" algn="just"/>
            <a:r>
              <a:rPr lang="en-US" dirty="0"/>
              <a:t>8 &lt; 15 evaluates to </a:t>
            </a:r>
            <a:r>
              <a:rPr lang="en-US" b="1" dirty="0"/>
              <a:t>true</a:t>
            </a:r>
          </a:p>
          <a:p>
            <a:pPr lvl="1" algn="just"/>
            <a:r>
              <a:rPr lang="en-US" dirty="0"/>
              <a:t>6 != 6 evaluates to </a:t>
            </a:r>
            <a:r>
              <a:rPr lang="en-US" b="1" dirty="0"/>
              <a:t>false</a:t>
            </a:r>
          </a:p>
          <a:p>
            <a:pPr lvl="1" algn="just"/>
            <a:r>
              <a:rPr lang="en-US" dirty="0"/>
              <a:t>2.5 &gt; 5.8 evaluates to </a:t>
            </a:r>
            <a:r>
              <a:rPr lang="en-US" b="1" dirty="0"/>
              <a:t>false</a:t>
            </a:r>
          </a:p>
          <a:p>
            <a:pPr lvl="1" algn="just"/>
            <a:r>
              <a:rPr lang="en-US" dirty="0"/>
              <a:t>5.9 &lt;= 7.5 evaluates to </a:t>
            </a:r>
            <a:r>
              <a:rPr lang="en-US" b="1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3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Operators and the</a:t>
            </a:r>
            <a:br>
              <a:rPr lang="en-US" sz="3600" dirty="0"/>
            </a:br>
            <a:r>
              <a:rPr lang="en-US" sz="3600" b="0" dirty="0"/>
              <a:t>string</a:t>
            </a:r>
            <a:r>
              <a:rPr lang="en-US" sz="3600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Relational operators can be applied to strings</a:t>
            </a:r>
          </a:p>
          <a:p>
            <a:pPr algn="just"/>
            <a:r>
              <a:rPr lang="en-US" dirty="0"/>
              <a:t>Strings are compared character by character, starting with the first character</a:t>
            </a:r>
          </a:p>
          <a:p>
            <a:pPr algn="just"/>
            <a:r>
              <a:rPr lang="en-US" dirty="0"/>
              <a:t>Comparison continues until either a mismatch is found or all characters are found equal</a:t>
            </a:r>
          </a:p>
          <a:p>
            <a:pPr algn="just"/>
            <a:r>
              <a:rPr lang="en-US" dirty="0"/>
              <a:t>If two strings of different lengths are compared </a:t>
            </a:r>
            <a:r>
              <a:rPr lang="en-US" dirty="0" smtClean="0"/>
              <a:t>then </a:t>
            </a:r>
            <a:r>
              <a:rPr lang="en-US" dirty="0"/>
              <a:t>the comparison is equal to the last character of the shorter string</a:t>
            </a:r>
          </a:p>
          <a:p>
            <a:pPr lvl="1" algn="just"/>
            <a:r>
              <a:rPr lang="en-US" dirty="0"/>
              <a:t>The shorter string is less than the larger string</a:t>
            </a:r>
          </a:p>
          <a:p>
            <a:pPr marL="457200" lvl="1" indent="0" algn="just">
              <a:buNone/>
            </a:pPr>
            <a:r>
              <a:rPr lang="en-US" dirty="0"/>
              <a:t>		Bill &gt;= Billy    //False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Operators and the</a:t>
            </a:r>
            <a:br>
              <a:rPr lang="en-US" sz="3600" dirty="0"/>
            </a:br>
            <a:r>
              <a:rPr lang="en-US" sz="3600" b="0" dirty="0"/>
              <a:t>string</a:t>
            </a:r>
            <a:r>
              <a:rPr lang="en-US" sz="3600" dirty="0"/>
              <a:t> Type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declarations:</a:t>
            </a:r>
          </a:p>
          <a:p>
            <a:pPr marL="0" indent="0">
              <a:buNone/>
            </a:pPr>
            <a:r>
              <a:rPr lang="en-US" dirty="0"/>
              <a:t>	string str1 = "Hello";</a:t>
            </a:r>
          </a:p>
          <a:p>
            <a:pPr marL="0" indent="0">
              <a:buNone/>
            </a:pPr>
            <a:r>
              <a:rPr lang="en-US" dirty="0"/>
              <a:t>	string str2 = "Hi";</a:t>
            </a:r>
          </a:p>
          <a:p>
            <a:pPr marL="0" indent="0">
              <a:buNone/>
            </a:pPr>
            <a:r>
              <a:rPr lang="en-US" dirty="0"/>
              <a:t>	string str3 = "Air";</a:t>
            </a:r>
          </a:p>
          <a:p>
            <a:pPr marL="0" indent="0">
              <a:buNone/>
            </a:pPr>
            <a:r>
              <a:rPr lang="en-US" dirty="0"/>
              <a:t>	string str4 = "Bill";</a:t>
            </a:r>
          </a:p>
          <a:p>
            <a:pPr marL="0" indent="0">
              <a:buNone/>
            </a:pPr>
            <a:r>
              <a:rPr lang="en-US" dirty="0"/>
              <a:t>	string str4 = "Big";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7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Operators and the</a:t>
            </a:r>
            <a:br>
              <a:rPr lang="en-US" sz="3600" dirty="0"/>
            </a:br>
            <a:r>
              <a:rPr lang="en-US" sz="3600" b="0" dirty="0"/>
              <a:t>string </a:t>
            </a:r>
            <a:r>
              <a:rPr lang="en-US" sz="3600" dirty="0"/>
              <a:t>Type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" y="1021080"/>
            <a:ext cx="64627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607945"/>
            <a:ext cx="6462078" cy="40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83944"/>
            <a:ext cx="222535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string str1 = "Hello";</a:t>
            </a:r>
          </a:p>
          <a:p>
            <a:r>
              <a:rPr lang="en-US" dirty="0"/>
              <a:t>string str2 = "Hi";</a:t>
            </a:r>
          </a:p>
          <a:p>
            <a:r>
              <a:rPr lang="en-US" dirty="0"/>
              <a:t>string str3 = "Air";</a:t>
            </a:r>
          </a:p>
          <a:p>
            <a:r>
              <a:rPr lang="en-US" dirty="0"/>
              <a:t>string str4 = "Bill";</a:t>
            </a:r>
          </a:p>
          <a:p>
            <a:r>
              <a:rPr lang="en-US" dirty="0"/>
              <a:t>string str4 = "Big";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Operators and the</a:t>
            </a:r>
            <a:br>
              <a:rPr lang="en-US" sz="3600" dirty="0"/>
            </a:br>
            <a:r>
              <a:rPr lang="en-US" sz="3600" b="0" dirty="0"/>
              <a:t>string</a:t>
            </a:r>
            <a:r>
              <a:rPr lang="en-US" sz="3600" dirty="0"/>
              <a:t> Type (cont'd.)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69" y="2339975"/>
            <a:ext cx="53435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20840" y="83944"/>
            <a:ext cx="222535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string str1 = "Hello";</a:t>
            </a:r>
          </a:p>
          <a:p>
            <a:r>
              <a:rPr lang="en-US" dirty="0"/>
              <a:t>string str2 = "Hi";</a:t>
            </a:r>
          </a:p>
          <a:p>
            <a:r>
              <a:rPr lang="en-US" dirty="0"/>
              <a:t>string str3 = "Air";</a:t>
            </a:r>
          </a:p>
          <a:p>
            <a:r>
              <a:rPr lang="en-US" dirty="0"/>
              <a:t>string str4 = "Bill";</a:t>
            </a:r>
          </a:p>
          <a:p>
            <a:r>
              <a:rPr lang="en-US" dirty="0"/>
              <a:t>string str4 = "Big";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9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Logical (Boolean) Operators and Logical Expressions (cont'd.)</a:t>
            </a: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2" y="1241304"/>
            <a:ext cx="7399338" cy="539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4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Logical (Boolean) Operators and Logical Expressions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34" y="1193062"/>
            <a:ext cx="7431996" cy="56180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6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/>
              <a:t>int</a:t>
            </a:r>
            <a:r>
              <a:rPr lang="en-US" sz="3600" dirty="0"/>
              <a:t> Data Type and Logical (Boolean)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Earlier versions of C++ did not provide built-in data types that had Boolean values</a:t>
            </a:r>
          </a:p>
          <a:p>
            <a:pPr algn="just"/>
            <a:r>
              <a:rPr lang="en-US" dirty="0"/>
              <a:t>Logical expressions evaluate to either 1 or 0</a:t>
            </a:r>
          </a:p>
          <a:p>
            <a:pPr lvl="1" algn="just"/>
            <a:r>
              <a:rPr lang="en-US" dirty="0"/>
              <a:t>The value of a logical expression was stored in a variable of the data type </a:t>
            </a:r>
            <a:r>
              <a:rPr lang="en-US" b="1" dirty="0" err="1"/>
              <a:t>int</a:t>
            </a:r>
            <a:endParaRPr lang="en-US" b="1" dirty="0"/>
          </a:p>
          <a:p>
            <a:pPr algn="just"/>
            <a:r>
              <a:rPr lang="en-US" dirty="0"/>
              <a:t>You can use the </a:t>
            </a:r>
            <a:r>
              <a:rPr lang="en-US" b="1" dirty="0" err="1"/>
              <a:t>int</a:t>
            </a:r>
            <a:r>
              <a:rPr lang="en-US" dirty="0"/>
              <a:t> data type to manipulate logical (Boolean)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7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/>
              <a:t>int</a:t>
            </a:r>
            <a:r>
              <a:rPr lang="en-US" sz="3600" dirty="0"/>
              <a:t> Data Type and Logical (Boolean) Expressions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91" y="1772475"/>
            <a:ext cx="8052480" cy="32705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3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</a:t>
            </a:r>
          </a:p>
        </p:txBody>
      </p:sp>
      <p:pic>
        <p:nvPicPr>
          <p:cNvPr id="11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906" y="1358234"/>
            <a:ext cx="3810000" cy="4762500"/>
          </a:xfrm>
        </p:spPr>
      </p:pic>
      <p:sp>
        <p:nvSpPr>
          <p:cNvPr id="63" name="Oval 62">
            <a:extLst>
              <a:ext uri="{FF2B5EF4-FFF2-40B4-BE49-F238E27FC236}">
                <a16:creationId xmlns="" xmlns:a16="http://schemas.microsoft.com/office/drawing/2014/main" id="{F5B8748E-2DE6-4276-A78A-E7A797EBEDE9}"/>
              </a:ext>
            </a:extLst>
          </p:cNvPr>
          <p:cNvSpPr/>
          <p:nvPr/>
        </p:nvSpPr>
        <p:spPr>
          <a:xfrm>
            <a:off x="3841518" y="6139547"/>
            <a:ext cx="1008993" cy="58707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aa-ET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95AF7C24-0820-4352-9E4B-FC8D328843AE}"/>
              </a:ext>
            </a:extLst>
          </p:cNvPr>
          <p:cNvGrpSpPr/>
          <p:nvPr/>
        </p:nvGrpSpPr>
        <p:grpSpPr>
          <a:xfrm>
            <a:off x="3410602" y="831815"/>
            <a:ext cx="5579559" cy="5307732"/>
            <a:chOff x="3410602" y="831815"/>
            <a:chExt cx="5579559" cy="5307732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3DA46FE-3250-4AC4-A2CA-EF3A82732FAE}"/>
                </a:ext>
              </a:extLst>
            </p:cNvPr>
            <p:cNvSpPr/>
            <p:nvPr/>
          </p:nvSpPr>
          <p:spPr>
            <a:xfrm>
              <a:off x="3878308" y="831815"/>
              <a:ext cx="1008993" cy="58707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="" xmlns:a16="http://schemas.microsoft.com/office/drawing/2014/main" id="{F8980269-4202-4933-B674-A14D09B6B22D}"/>
                </a:ext>
              </a:extLst>
            </p:cNvPr>
            <p:cNvSpPr/>
            <p:nvPr/>
          </p:nvSpPr>
          <p:spPr>
            <a:xfrm>
              <a:off x="3736414" y="1765738"/>
              <a:ext cx="1182415" cy="460950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a, b, c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C7510BB6-C209-48FE-846B-9411B2AAB231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4382805" y="1418893"/>
              <a:ext cx="2435" cy="3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7FF02162-4A9B-4EBA-81C1-34890ABD4EB8}"/>
                </a:ext>
              </a:extLst>
            </p:cNvPr>
            <p:cNvSpPr/>
            <p:nvPr/>
          </p:nvSpPr>
          <p:spPr>
            <a:xfrm>
              <a:off x="3578757" y="2538248"/>
              <a:ext cx="1513496" cy="63062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disc = b</a:t>
              </a:r>
              <a:r>
                <a:rPr lang="en-US" sz="12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4ac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4306E76-A131-452A-8CD2-0674E1977ACE}"/>
                </a:ext>
              </a:extLst>
            </p:cNvPr>
            <p:cNvCxnSpPr>
              <a:cxnSpLocks/>
              <a:stCxn id="9" idx="4"/>
              <a:endCxn id="15" idx="0"/>
            </p:cNvCxnSpPr>
            <p:nvPr/>
          </p:nvCxnSpPr>
          <p:spPr>
            <a:xfrm>
              <a:off x="4327622" y="2226688"/>
              <a:ext cx="7883" cy="31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Diamond 18">
              <a:extLst>
                <a:ext uri="{FF2B5EF4-FFF2-40B4-BE49-F238E27FC236}">
                  <a16:creationId xmlns="" xmlns:a16="http://schemas.microsoft.com/office/drawing/2014/main" id="{0F8B2B02-7FBD-49A3-8119-DAB3F1714D73}"/>
                </a:ext>
              </a:extLst>
            </p:cNvPr>
            <p:cNvSpPr/>
            <p:nvPr/>
          </p:nvSpPr>
          <p:spPr>
            <a:xfrm>
              <a:off x="3894072" y="3515707"/>
              <a:ext cx="900000" cy="864000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disc &lt; 0 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E218959F-7E60-44F1-9FBE-C64A4FE1F6DA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4335505" y="3168869"/>
              <a:ext cx="8567" cy="346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Diamond 22">
              <a:extLst>
                <a:ext uri="{FF2B5EF4-FFF2-40B4-BE49-F238E27FC236}">
                  <a16:creationId xmlns="" xmlns:a16="http://schemas.microsoft.com/office/drawing/2014/main" id="{EB7CD8AE-A40B-4734-AD83-E92AFF5AB360}"/>
                </a:ext>
              </a:extLst>
            </p:cNvPr>
            <p:cNvSpPr/>
            <p:nvPr/>
          </p:nvSpPr>
          <p:spPr>
            <a:xfrm>
              <a:off x="5649280" y="3526213"/>
              <a:ext cx="900000" cy="864000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disc = 0 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9A34C828-7BA7-48B1-A313-0BAA8746B1D2}"/>
                </a:ext>
                <a:ext uri="{C183D7F6-B498-43B3-948B-1728B52AA6E4}">
                  <adec:decorative xmlns="" xmlns:adec="http://schemas.microsoft.com/office/drawing/2017/decorative" val="0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>
              <a:off x="4794072" y="3947707"/>
              <a:ext cx="855208" cy="1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040F9EF-1C93-46B0-8058-6B72E280BCCC}"/>
                </a:ext>
              </a:extLst>
            </p:cNvPr>
            <p:cNvSpPr txBox="1"/>
            <p:nvPr/>
          </p:nvSpPr>
          <p:spPr>
            <a:xfrm>
              <a:off x="5108018" y="3657599"/>
              <a:ext cx="62785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FFABDBC-DA2D-4891-B215-7EFF29A970AB}"/>
                </a:ext>
              </a:extLst>
            </p:cNvPr>
            <p:cNvSpPr txBox="1"/>
            <p:nvPr/>
          </p:nvSpPr>
          <p:spPr>
            <a:xfrm>
              <a:off x="6994630" y="3683880"/>
              <a:ext cx="62785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F180933C-FFB1-4FD1-ABCC-2800B962CCA0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4338132" y="4379707"/>
              <a:ext cx="5940" cy="43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Parallelogram 42">
              <a:extLst>
                <a:ext uri="{FF2B5EF4-FFF2-40B4-BE49-F238E27FC236}">
                  <a16:creationId xmlns="" xmlns:a16="http://schemas.microsoft.com/office/drawing/2014/main" id="{3142A61E-8DF7-4AE5-94AE-7EE4207D240A}"/>
                </a:ext>
              </a:extLst>
            </p:cNvPr>
            <p:cNvSpPr/>
            <p:nvPr/>
          </p:nvSpPr>
          <p:spPr>
            <a:xfrm>
              <a:off x="3410602" y="4818992"/>
              <a:ext cx="1855060" cy="81369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“No solution”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="" xmlns:a16="http://schemas.microsoft.com/office/drawing/2014/main" id="{2AA38A89-6440-45CA-A091-60E03521DC47}"/>
                </a:ext>
              </a:extLst>
            </p:cNvPr>
            <p:cNvSpPr/>
            <p:nvPr/>
          </p:nvSpPr>
          <p:spPr>
            <a:xfrm>
              <a:off x="5363701" y="4832073"/>
              <a:ext cx="1471158" cy="790108"/>
            </a:xfrm>
            <a:prstGeom prst="parallelogram">
              <a:avLst/>
            </a:prstGeom>
            <a:solidFill>
              <a:schemeClr val="l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</a:p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(-b) / 4ac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="" xmlns:a16="http://schemas.microsoft.com/office/drawing/2014/main" id="{C56DEE4C-ED50-47CF-B13A-387F56B79953}"/>
                </a:ext>
              </a:extLst>
            </p:cNvPr>
            <p:cNvSpPr/>
            <p:nvPr/>
          </p:nvSpPr>
          <p:spPr>
            <a:xfrm>
              <a:off x="6880605" y="4827454"/>
              <a:ext cx="2109556" cy="805234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</a:p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X1 = (-b + sqrt (disc)) / 4ac</a:t>
              </a:r>
            </a:p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X2 = (-b - sqrt (disc)) / 4ac</a:t>
              </a:r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aa-ET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EC051FA0-D3CD-4727-9E79-7503FABFC719}"/>
                </a:ext>
              </a:extLst>
            </p:cNvPr>
            <p:cNvCxnSpPr>
              <a:cxnSpLocks/>
              <a:stCxn id="23" idx="2"/>
              <a:endCxn id="44" idx="0"/>
            </p:cNvCxnSpPr>
            <p:nvPr/>
          </p:nvCxnSpPr>
          <p:spPr>
            <a:xfrm>
              <a:off x="6099280" y="4390213"/>
              <a:ext cx="0" cy="4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5907F02E-76DA-44A7-8138-75E7B9E26CC0}"/>
                </a:ext>
              </a:extLst>
            </p:cNvPr>
            <p:cNvCxnSpPr>
              <a:cxnSpLocks/>
              <a:stCxn id="43" idx="4"/>
              <a:endCxn id="63" idx="0"/>
            </p:cNvCxnSpPr>
            <p:nvPr/>
          </p:nvCxnSpPr>
          <p:spPr>
            <a:xfrm>
              <a:off x="4338132" y="5632688"/>
              <a:ext cx="7883" cy="5068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="" xmlns:a16="http://schemas.microsoft.com/office/drawing/2014/main" id="{8782BFB1-1A52-4E9D-B9AE-FF6B6486C5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35507" y="6006663"/>
              <a:ext cx="3599877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97D5E980-520F-4FF3-973E-1894B20CFDCC}"/>
                </a:ext>
              </a:extLst>
            </p:cNvPr>
            <p:cNvCxnSpPr>
              <a:stCxn id="45" idx="4"/>
            </p:cNvCxnSpPr>
            <p:nvPr/>
          </p:nvCxnSpPr>
          <p:spPr>
            <a:xfrm>
              <a:off x="7935383" y="5632688"/>
              <a:ext cx="0" cy="3934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="" xmlns:a16="http://schemas.microsoft.com/office/drawing/2014/main" id="{8D0B92BD-F22D-410C-92D0-4D1B7022368D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6099280" y="5622181"/>
              <a:ext cx="0" cy="36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="" xmlns:a16="http://schemas.microsoft.com/office/drawing/2014/main" id="{D48DD914-98A2-430A-9DA7-C8248251F9D9}"/>
                </a:ext>
              </a:extLst>
            </p:cNvPr>
            <p:cNvCxnSpPr>
              <a:stCxn id="23" idx="3"/>
              <a:endCxn id="45" idx="0"/>
            </p:cNvCxnSpPr>
            <p:nvPr/>
          </p:nvCxnSpPr>
          <p:spPr>
            <a:xfrm>
              <a:off x="6549280" y="3958213"/>
              <a:ext cx="1386103" cy="8692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0" dirty="0"/>
              <a:t>bool</a:t>
            </a:r>
            <a:r>
              <a:rPr lang="en-US" sz="3600" dirty="0"/>
              <a:t> Data Type and Logical (Boolean)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type </a:t>
            </a:r>
            <a:r>
              <a:rPr lang="en-US" b="1" dirty="0"/>
              <a:t>bool </a:t>
            </a:r>
            <a:r>
              <a:rPr lang="en-US" dirty="0"/>
              <a:t>has logical (Boolean) values </a:t>
            </a:r>
            <a:r>
              <a:rPr lang="en-US" b="1" dirty="0"/>
              <a:t>true </a:t>
            </a:r>
            <a:r>
              <a:rPr lang="en-US" dirty="0"/>
              <a:t>and </a:t>
            </a:r>
            <a:r>
              <a:rPr lang="en-US" b="1" dirty="0"/>
              <a:t>false</a:t>
            </a:r>
          </a:p>
          <a:p>
            <a:r>
              <a:rPr lang="en-US" b="1" dirty="0"/>
              <a:t>bool, true</a:t>
            </a:r>
            <a:r>
              <a:rPr lang="en-US" dirty="0"/>
              <a:t>, and </a:t>
            </a:r>
            <a:r>
              <a:rPr lang="en-US" b="1" dirty="0"/>
              <a:t>false </a:t>
            </a:r>
            <a:r>
              <a:rPr lang="en-US" dirty="0"/>
              <a:t>are reserved words</a:t>
            </a:r>
          </a:p>
          <a:p>
            <a:r>
              <a:rPr lang="en-US" dirty="0"/>
              <a:t>The identifier </a:t>
            </a:r>
            <a:r>
              <a:rPr lang="en-US" b="1" dirty="0"/>
              <a:t>true </a:t>
            </a:r>
            <a:r>
              <a:rPr lang="en-US" dirty="0"/>
              <a:t>has the value </a:t>
            </a:r>
            <a:r>
              <a:rPr lang="en-US" b="1" dirty="0"/>
              <a:t>1</a:t>
            </a:r>
            <a:r>
              <a:rPr lang="en-US" dirty="0"/>
              <a:t> </a:t>
            </a:r>
          </a:p>
          <a:p>
            <a:r>
              <a:rPr lang="en-US" dirty="0"/>
              <a:t>The identifier </a:t>
            </a:r>
            <a:r>
              <a:rPr lang="en-US" b="1" dirty="0"/>
              <a:t>false </a:t>
            </a:r>
            <a:r>
              <a:rPr lang="en-US" dirty="0"/>
              <a:t>has the value </a:t>
            </a:r>
            <a:r>
              <a:rPr lang="en-US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7699" y="4452647"/>
            <a:ext cx="416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legalAge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(age&gt;=21);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18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Example:</a:t>
            </a: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395" y="967545"/>
            <a:ext cx="7889196" cy="53551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07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188" y="1064531"/>
            <a:ext cx="8137288" cy="54179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7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Selection: </a:t>
            </a:r>
            <a:r>
              <a:rPr lang="en-US" b="0" dirty="0"/>
              <a:t>if</a:t>
            </a:r>
            <a:r>
              <a:rPr lang="en-US" dirty="0"/>
              <a:t> and </a:t>
            </a:r>
            <a:r>
              <a:rPr lang="en-US" b="0" dirty="0"/>
              <a:t>if...else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Selection</a:t>
            </a:r>
          </a:p>
          <a:p>
            <a:r>
              <a:rPr lang="en-US" dirty="0"/>
              <a:t>Two-Way Selection</a:t>
            </a:r>
          </a:p>
          <a:p>
            <a:r>
              <a:rPr lang="en-US" dirty="0"/>
              <a:t>Compound (Block of) Statements</a:t>
            </a:r>
          </a:p>
          <a:p>
            <a:r>
              <a:rPr lang="en-US" dirty="0"/>
              <a:t>Multiple Selections: Nested </a:t>
            </a:r>
            <a:r>
              <a:rPr lang="en-US" b="1" dirty="0"/>
              <a:t>if</a:t>
            </a:r>
          </a:p>
          <a:p>
            <a:pPr algn="just"/>
            <a:r>
              <a:rPr lang="en-US" dirty="0"/>
              <a:t>Comparing </a:t>
            </a:r>
            <a:r>
              <a:rPr lang="en-US" b="1" dirty="0"/>
              <a:t>if...else </a:t>
            </a:r>
            <a:r>
              <a:rPr lang="en-US" dirty="0"/>
              <a:t>Statements with a Series of </a:t>
            </a:r>
            <a:r>
              <a:rPr lang="en-US" b="1" dirty="0"/>
              <a:t>if</a:t>
            </a:r>
            <a:r>
              <a:rPr lang="en-US" dirty="0"/>
              <a:t>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syntax of one-way selection is:</a:t>
            </a:r>
          </a:p>
          <a:p>
            <a:pPr marL="0" indent="0" algn="just">
              <a:buNone/>
            </a:pPr>
            <a:r>
              <a:rPr lang="en-US" sz="2800" dirty="0"/>
              <a:t> 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statement is executed if the value of the expression is </a:t>
            </a:r>
            <a:r>
              <a:rPr lang="en-US" sz="2800" b="1" dirty="0"/>
              <a:t>true</a:t>
            </a:r>
          </a:p>
          <a:p>
            <a:pPr algn="just"/>
            <a:r>
              <a:rPr lang="en-US" sz="2800" dirty="0"/>
              <a:t>The statement is bypassed if the value is </a:t>
            </a:r>
            <a:r>
              <a:rPr lang="en-US" sz="2800" b="1" dirty="0"/>
              <a:t>false</a:t>
            </a:r>
            <a:r>
              <a:rPr lang="en-US" sz="2800" dirty="0"/>
              <a:t>; program goes to the next statement</a:t>
            </a:r>
          </a:p>
          <a:p>
            <a:pPr algn="just"/>
            <a:r>
              <a:rPr lang="en-US" sz="2800" b="1" dirty="0"/>
              <a:t>i</a:t>
            </a:r>
            <a:r>
              <a:rPr lang="en-US" sz="2800" dirty="0"/>
              <a:t>f is a reserved word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1765657"/>
            <a:ext cx="25590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23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219" y="1984156"/>
            <a:ext cx="8035224" cy="3578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98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2310087"/>
            <a:ext cx="8323263" cy="2926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12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4" y="71979"/>
            <a:ext cx="7399336" cy="668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1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 (cont'd.)</a:t>
            </a:r>
          </a:p>
        </p:txBody>
      </p:sp>
      <p:pic>
        <p:nvPicPr>
          <p:cNvPr id="9" name="Content Placeholder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874073"/>
            <a:ext cx="8208226" cy="261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1" y="3518263"/>
            <a:ext cx="8176253" cy="31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Two-way selection takes the form: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expression is true, statement1 is executed; otherwise, statement2 is executed</a:t>
            </a:r>
          </a:p>
          <a:p>
            <a:r>
              <a:rPr lang="en-US" sz="2800" dirty="0"/>
              <a:t>statement1 and statement2 are any C++ statements</a:t>
            </a:r>
          </a:p>
          <a:p>
            <a:r>
              <a:rPr lang="en-US" sz="2800" b="1" dirty="0"/>
              <a:t>else</a:t>
            </a:r>
            <a:r>
              <a:rPr lang="en-US" sz="2800" dirty="0"/>
              <a:t> is a reserved word</a:t>
            </a:r>
          </a:p>
          <a:p>
            <a:endParaRPr lang="en-US" sz="28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92231"/>
            <a:ext cx="23622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computer can proceed:</a:t>
            </a:r>
          </a:p>
          <a:p>
            <a:pPr lvl="1" algn="just"/>
            <a:r>
              <a:rPr lang="en-US" b="1" dirty="0"/>
              <a:t>In sequence</a:t>
            </a:r>
          </a:p>
          <a:p>
            <a:pPr lvl="1" algn="just"/>
            <a:r>
              <a:rPr lang="en-US" b="1" dirty="0"/>
              <a:t>Selectively (branch): </a:t>
            </a:r>
            <a:r>
              <a:rPr lang="en-US" dirty="0"/>
              <a:t>making a choice</a:t>
            </a:r>
          </a:p>
          <a:p>
            <a:pPr lvl="1" algn="just"/>
            <a:r>
              <a:rPr lang="en-US" b="1" dirty="0"/>
              <a:t>Repetitively (iteratively): </a:t>
            </a:r>
            <a:r>
              <a:rPr lang="en-US" dirty="0"/>
              <a:t>looping</a:t>
            </a:r>
          </a:p>
          <a:p>
            <a:pPr algn="just"/>
            <a:r>
              <a:rPr lang="en-US" dirty="0"/>
              <a:t>Some statements are executed only if certain conditions are met </a:t>
            </a:r>
          </a:p>
          <a:p>
            <a:pPr algn="just"/>
            <a:r>
              <a:rPr lang="en-US" dirty="0"/>
              <a:t>A condition is met if it evaluates to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36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49" y="1946274"/>
            <a:ext cx="8472964" cy="365442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6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 (cont'd.)</a:t>
            </a: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2" y="1619704"/>
            <a:ext cx="8291698" cy="43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0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26" y="1700668"/>
            <a:ext cx="8059611" cy="41456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06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(Block of)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Compound statement (block of statements):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compound statement is a single statement</a:t>
            </a:r>
          </a:p>
          <a:p>
            <a:endParaRPr lang="en-US" sz="2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818993"/>
            <a:ext cx="2310756" cy="246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33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Compound (Block of) Statements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(age &gt; 18)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"Eligible to vote."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"No longer a minor."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"Not eligible to vote."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"Still a minor."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32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Selections: Nested </a:t>
            </a:r>
            <a:r>
              <a:rPr lang="en-US" b="0" dirty="0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Nesting:</a:t>
            </a:r>
            <a:r>
              <a:rPr lang="en-US" dirty="0"/>
              <a:t> One control statement in another</a:t>
            </a:r>
          </a:p>
          <a:p>
            <a:r>
              <a:rPr lang="en-US" dirty="0"/>
              <a:t>An </a:t>
            </a:r>
            <a:r>
              <a:rPr lang="en-US" b="1" dirty="0"/>
              <a:t>else</a:t>
            </a:r>
            <a:r>
              <a:rPr lang="en-US" dirty="0"/>
              <a:t> is associated with the most recent </a:t>
            </a:r>
            <a:r>
              <a:rPr lang="en-US" b="1" dirty="0"/>
              <a:t>if</a:t>
            </a:r>
            <a:r>
              <a:rPr lang="en-US" dirty="0"/>
              <a:t> that has not been paired with an </a:t>
            </a:r>
            <a:r>
              <a:rPr lang="en-US" b="1" dirty="0"/>
              <a:t>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96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Selections: Nested </a:t>
            </a:r>
            <a:r>
              <a:rPr lang="en-US" sz="3600" b="0" dirty="0"/>
              <a:t>if</a:t>
            </a:r>
            <a:r>
              <a:rPr lang="en-US" sz="3600" dirty="0"/>
              <a:t>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757147"/>
            <a:ext cx="8323263" cy="4032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7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Selections: Nested if (cont'd.)</a:t>
            </a:r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9" y="2599418"/>
            <a:ext cx="8465264" cy="234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10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Selections: Nested if (cont'd.)</a:t>
            </a: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5" y="1799317"/>
            <a:ext cx="8285532" cy="394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55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if-else</a:t>
            </a:r>
            <a:r>
              <a:rPr lang="en-US" dirty="0"/>
              <a:t> Pairing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that all the variables are properly declared and consider the following statements: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(gender == 'M')			//Line 1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(age &lt; 21)			//Line 2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policyRate</a:t>
            </a:r>
            <a:r>
              <a:rPr lang="en-US" sz="1400" dirty="0"/>
              <a:t> = 0.05;	//Line 3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400" dirty="0"/>
              <a:t>			//Line 4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policyRate</a:t>
            </a:r>
            <a:r>
              <a:rPr lang="en-US" sz="1400" dirty="0"/>
              <a:t> = 0.035;	//Line 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 (gender = 'F')		//Line 6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(age</a:t>
            </a:r>
            <a:r>
              <a:rPr lang="en-US" sz="1400" dirty="0"/>
              <a:t> &lt; 21)			//Line 7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policyRate</a:t>
            </a:r>
            <a:r>
              <a:rPr lang="en-US" sz="1400" dirty="0"/>
              <a:t> = 0.04;	//Line 8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400" dirty="0"/>
              <a:t>			//Line 9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400" dirty="0" err="1"/>
              <a:t>policyRate</a:t>
            </a:r>
            <a:r>
              <a:rPr lang="en-US" sz="1400" dirty="0"/>
              <a:t> = 0.03;	//Line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600" dirty="0"/>
              <a:t>In this code, the </a:t>
            </a:r>
            <a:r>
              <a:rPr lang="en-US" sz="1600" dirty="0">
                <a:solidFill>
                  <a:srgbClr val="0070C0"/>
                </a:solidFill>
              </a:rPr>
              <a:t>else </a:t>
            </a:r>
            <a:r>
              <a:rPr lang="en-US" sz="1600" dirty="0"/>
              <a:t>in Line 4 is paired with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2. Note that for the 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in Line 4, the most recent incomplete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2. The 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in Line 6 is paired with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1. The 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in Line 9 is paired with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7. Once again the indentation does not determine the pairing, but it communicates the pairing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93" y="1301658"/>
            <a:ext cx="8323876" cy="49436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70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Comparing </a:t>
            </a:r>
            <a:r>
              <a:rPr lang="en-US" sz="3600" b="0" dirty="0"/>
              <a:t>if…else</a:t>
            </a:r>
            <a:r>
              <a:rPr lang="en-US" sz="3600" dirty="0"/>
              <a:t> Statements with a Series of </a:t>
            </a:r>
            <a:r>
              <a:rPr lang="en-US" sz="3600" b="0" dirty="0"/>
              <a:t>if</a:t>
            </a:r>
            <a:r>
              <a:rPr lang="en-US" sz="3600" dirty="0"/>
              <a:t> Statements</a:t>
            </a:r>
          </a:p>
        </p:txBody>
      </p:sp>
      <p:pic>
        <p:nvPicPr>
          <p:cNvPr id="9" name="Content Placeholder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9" y="1235774"/>
            <a:ext cx="6886815" cy="26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80495" y="3942368"/>
            <a:ext cx="4842232" cy="27886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06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Short-circuit evaluation:</a:t>
            </a:r>
            <a:r>
              <a:rPr lang="en-US" dirty="0"/>
              <a:t> evaluation of a logical expression stops as soon as the value of the expression is known</a:t>
            </a:r>
          </a:p>
          <a:p>
            <a:pPr algn="just"/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US" b="1" dirty="0"/>
              <a:t>Assume x = 21, y=5, z = 3, </a:t>
            </a:r>
            <a:r>
              <a:rPr lang="en-US" b="1" dirty="0" err="1"/>
              <a:t>ch</a:t>
            </a:r>
            <a:r>
              <a:rPr lang="en-US" b="1" dirty="0"/>
              <a:t> = ‘B’</a:t>
            </a:r>
          </a:p>
          <a:p>
            <a:pPr marL="0" indent="0" algn="just">
              <a:buNone/>
            </a:pPr>
            <a:r>
              <a:rPr lang="en-US" dirty="0"/>
              <a:t>	(x &gt;= 20) || ( y == 10)	//Line 1</a:t>
            </a:r>
          </a:p>
          <a:p>
            <a:pPr marL="0" indent="0" algn="just">
              <a:buNone/>
            </a:pPr>
            <a:r>
              <a:rPr lang="en-US" dirty="0"/>
              <a:t>	(</a:t>
            </a:r>
            <a:r>
              <a:rPr lang="en-US" dirty="0" err="1"/>
              <a:t>ch</a:t>
            </a:r>
            <a:r>
              <a:rPr lang="en-US" dirty="0"/>
              <a:t> == 'A') &amp;&amp; (z </a:t>
            </a:r>
            <a:r>
              <a:rPr lang="en-US"/>
              <a:t>&lt; 7)</a:t>
            </a:r>
            <a:r>
              <a:rPr lang="en-US" dirty="0"/>
              <a:t>	//Line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95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Comparing Floating-Point Numbers for Equality: A Precaution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Comparison of floating-point numbers for equality may not behave as you would expect</a:t>
            </a:r>
          </a:p>
          <a:p>
            <a:pPr algn="just"/>
            <a:r>
              <a:rPr lang="en-US" b="1" dirty="0"/>
              <a:t>Example:</a:t>
            </a:r>
          </a:p>
          <a:p>
            <a:pPr lvl="1" algn="just"/>
            <a:r>
              <a:rPr lang="en-US" dirty="0"/>
              <a:t>1.0 </a:t>
            </a:r>
            <a:r>
              <a:rPr lang="en-US"/>
              <a:t>== 3.0/7.0 + 2.0/7.0 + 2.0/7.0 </a:t>
            </a:r>
            <a:r>
              <a:rPr lang="en-US" dirty="0"/>
              <a:t>evaluates to false</a:t>
            </a:r>
          </a:p>
          <a:p>
            <a:pPr lvl="1" algn="just"/>
            <a:r>
              <a:rPr lang="en-US" dirty="0"/>
              <a:t>Why</a:t>
            </a:r>
            <a:r>
              <a:rPr lang="en-US"/>
              <a:t>?  3.0/7.0 + 2.0/7.0 + 2.0/7.0 </a:t>
            </a:r>
            <a:r>
              <a:rPr lang="en-US" dirty="0"/>
              <a:t>= 0.99999999999999989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use a tolerance value</a:t>
            </a:r>
          </a:p>
          <a:p>
            <a:pPr lvl="1" algn="just"/>
            <a:r>
              <a:rPr lang="en-US" dirty="0"/>
              <a:t>Example: </a:t>
            </a:r>
            <a:r>
              <a:rPr lang="en-US" dirty="0" err="1"/>
              <a:t>fabs</a:t>
            </a:r>
            <a:r>
              <a:rPr lang="en-US" dirty="0"/>
              <a:t>(x – y) &lt; 0.000001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01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1218" y="142188"/>
            <a:ext cx="8323551" cy="6545633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double x =1.0;</a:t>
            </a:r>
          </a:p>
          <a:p>
            <a:pPr marL="0" indent="0">
              <a:buNone/>
            </a:pPr>
            <a:r>
              <a:rPr lang="en-US" dirty="0"/>
              <a:t>	double y = 3.0 / 7.0 + 2.0 / 7.0 + 2.0 / 7.0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showpoint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(17);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"3.0 / 7.0 + 2.0 / 7.0 + 2.0 / 7.0 = "</a:t>
            </a:r>
          </a:p>
          <a:p>
            <a:pPr marL="0" indent="0">
              <a:buNone/>
            </a:pPr>
            <a:r>
              <a:rPr lang="en-US" dirty="0"/>
              <a:t>		&lt;&lt; 3.0 / 7.0 + 2.0 / 7.0 + 2.0 / 7.0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"x = " &lt;&lt; x &lt;&lt; </a:t>
            </a:r>
            <a:r>
              <a:rPr lang="en-US" dirty="0" err="1"/>
              <a:t>endl</a:t>
            </a:r>
            <a:r>
              <a:rPr lang="en-US" dirty="0"/>
              <a:t> &lt;&lt; "y =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if(x == y)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"x and y are same"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"x and y are not same"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fabs</a:t>
            </a:r>
            <a:r>
              <a:rPr lang="en-US" dirty="0"/>
              <a:t>(x-y)&lt;0.000001)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"x and y are same within the tolerance 0.000001"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 "x and y are not same within the tolerance 0.000001"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3171" y="158175"/>
            <a:ext cx="54102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Sample Run:</a:t>
            </a:r>
          </a:p>
          <a:p>
            <a:r>
              <a:rPr lang="en-US" sz="1600" dirty="0"/>
              <a:t>3.0 </a:t>
            </a:r>
            <a:r>
              <a:rPr lang="en-US" sz="1600"/>
              <a:t>/ 7.0 </a:t>
            </a:r>
            <a:r>
              <a:rPr lang="en-US" sz="1600" dirty="0"/>
              <a:t>+ 2.0 </a:t>
            </a:r>
            <a:r>
              <a:rPr lang="en-US" sz="1600"/>
              <a:t>/ 7.0 </a:t>
            </a:r>
            <a:r>
              <a:rPr lang="en-US" sz="1600" dirty="0"/>
              <a:t>+ 2.0 </a:t>
            </a:r>
            <a:r>
              <a:rPr lang="en-US" sz="1600"/>
              <a:t>/ 7.0 </a:t>
            </a:r>
            <a:r>
              <a:rPr lang="en-US" sz="1600" dirty="0"/>
              <a:t>= 0.99999999999999989</a:t>
            </a:r>
          </a:p>
          <a:p>
            <a:r>
              <a:rPr lang="en-US" sz="1600" dirty="0"/>
              <a:t>x = 1.00000000000000000</a:t>
            </a:r>
          </a:p>
          <a:p>
            <a:r>
              <a:rPr lang="en-US" sz="1600" dirty="0"/>
              <a:t>y = 0.99999999999999989</a:t>
            </a:r>
          </a:p>
          <a:p>
            <a:r>
              <a:rPr lang="en-US" sz="1600" dirty="0"/>
              <a:t>x and y are not the same.</a:t>
            </a:r>
          </a:p>
          <a:p>
            <a:r>
              <a:rPr lang="en-US" sz="1600" dirty="0"/>
              <a:t>x and y are the same </a:t>
            </a:r>
            <a:r>
              <a:rPr lang="en-US" sz="1400" dirty="0"/>
              <a:t>within</a:t>
            </a:r>
            <a:r>
              <a:rPr lang="en-US" sz="1600" dirty="0"/>
              <a:t> the tolerance 0.000001.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92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understand the nature of conditional statements and how to use them. </a:t>
            </a:r>
          </a:p>
          <a:p>
            <a:r>
              <a:rPr lang="en-US" dirty="0"/>
              <a:t>Consider the following three statements: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8240667" cy="28302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Decision Making: Equality and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 structure</a:t>
            </a:r>
          </a:p>
          <a:p>
            <a:r>
              <a:rPr lang="en-US" dirty="0"/>
              <a:t>Decision based on truth or false of condition</a:t>
            </a:r>
          </a:p>
          <a:p>
            <a:pPr lvl="1"/>
            <a:r>
              <a:rPr lang="en-US" dirty="0"/>
              <a:t>If condition met, body executed</a:t>
            </a:r>
          </a:p>
          <a:p>
            <a:pPr lvl="1"/>
            <a:r>
              <a:rPr lang="en-US" dirty="0"/>
              <a:t>Else, body not executed</a:t>
            </a:r>
          </a:p>
          <a:p>
            <a:pPr marL="0" indent="0">
              <a:buNone/>
            </a:pPr>
            <a:r>
              <a:rPr lang="en-US" b="1" dirty="0"/>
              <a:t>Equality and relational operators</a:t>
            </a:r>
          </a:p>
          <a:p>
            <a:r>
              <a:rPr lang="en-US" dirty="0"/>
              <a:t>Equality operators</a:t>
            </a:r>
          </a:p>
          <a:p>
            <a:pPr lvl="1"/>
            <a:r>
              <a:rPr lang="en-US" dirty="0"/>
              <a:t>Same level of precedence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Same level of precedence</a:t>
            </a:r>
          </a:p>
          <a:p>
            <a:r>
              <a:rPr lang="en-US" dirty="0"/>
              <a:t>Associate left to right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Decision Making: Equality and Relational Operators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93890" y="1894765"/>
          <a:ext cx="7962282" cy="42700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53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20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8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63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9835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Standard algebraic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equality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operator or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relational operator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C++ equality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or relational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operator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Example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of C++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condition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Meaning of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C++ condition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973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Relational operators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221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&gt;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&gt;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is greater than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221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&lt;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&lt;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is less than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2496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800">
                          <a:effectLst/>
                          <a:sym typeface="Symbol" panose="05050102010706020507" pitchFamily="18" charset="2"/>
                        </a:rPr>
                        <a:t>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&gt;=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&gt;=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is greater than or equal to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237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800">
                          <a:effectLst/>
                          <a:sym typeface="Symbol" panose="05050102010706020507" pitchFamily="18" charset="2"/>
                        </a:rPr>
                        <a:t>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x &lt;= 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is less than or equal to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Equality operators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221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==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==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x is equal to 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827"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800">
                          <a:effectLst/>
                          <a:sym typeface="Symbol" panose="05050102010706020507" pitchFamily="18" charset="2"/>
                        </a:rPr>
                        <a:t>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!=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>
                          <a:effectLst/>
                        </a:rPr>
                        <a:t>x != 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600" dirty="0">
                          <a:effectLst/>
                        </a:rPr>
                        <a:t>x is not equal to 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1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Operators and Simple Data Types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5944" y="2550432"/>
            <a:ext cx="8313774" cy="24461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18/09/2019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12739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3955</TotalTime>
  <Words>1692</Words>
  <Application>Microsoft Office PowerPoint</Application>
  <PresentationFormat>On-screen Show (4:3)</PresentationFormat>
  <Paragraphs>396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AvantGarde</vt:lpstr>
      <vt:lpstr>Calibri</vt:lpstr>
      <vt:lpstr>Century Gothic</vt:lpstr>
      <vt:lpstr>Courier New</vt:lpstr>
      <vt:lpstr>Symbol</vt:lpstr>
      <vt:lpstr>Times</vt:lpstr>
      <vt:lpstr>Times New Roman</vt:lpstr>
      <vt:lpstr>Wingdings 3</vt:lpstr>
      <vt:lpstr>1_Wisp</vt:lpstr>
      <vt:lpstr>CS118 – Programming Fundamentals</vt:lpstr>
      <vt:lpstr>Quiz: 01</vt:lpstr>
      <vt:lpstr>Control Structures</vt:lpstr>
      <vt:lpstr>Control Structures</vt:lpstr>
      <vt:lpstr>Control Structures (cont'd.)</vt:lpstr>
      <vt:lpstr>Control Structures (cont'd.)</vt:lpstr>
      <vt:lpstr>Decision Making: Equality and Relational Operators</vt:lpstr>
      <vt:lpstr>Decision Making: Equality and Relational Operators</vt:lpstr>
      <vt:lpstr>Relational Operators and Simple Data Types</vt:lpstr>
      <vt:lpstr>Comparing Characters</vt:lpstr>
      <vt:lpstr>Comparison of Characters</vt:lpstr>
      <vt:lpstr>Relational and Equality Operators (cont.)</vt:lpstr>
      <vt:lpstr>Precedence</vt:lpstr>
      <vt:lpstr>Logical (Boolean) Operators and Logical Expressions</vt:lpstr>
      <vt:lpstr>Conti… </vt:lpstr>
      <vt:lpstr>Order of precedence </vt:lpstr>
      <vt:lpstr>PowerPoint Presentation</vt:lpstr>
      <vt:lpstr>PowerPoint Presentation</vt:lpstr>
      <vt:lpstr>Relational Operators</vt:lpstr>
      <vt:lpstr>Relational Operators (cont'd.)</vt:lpstr>
      <vt:lpstr>Relational Operators and Simple Data Types</vt:lpstr>
      <vt:lpstr>Relational Operators and the string Type</vt:lpstr>
      <vt:lpstr>Relational Operators and the string Type (cont'd.)</vt:lpstr>
      <vt:lpstr>Relational Operators and the string Type (cont'd.)</vt:lpstr>
      <vt:lpstr>Relational Operators and the string Type (cont'd.)</vt:lpstr>
      <vt:lpstr>Logical (Boolean) Operators and Logical Expressions (cont'd.)</vt:lpstr>
      <vt:lpstr>Logical (Boolean) Operators and Logical Expressions (cont'd.)</vt:lpstr>
      <vt:lpstr>int Data Type and Logical (Boolean) Expressions</vt:lpstr>
      <vt:lpstr>int Data Type and Logical (Boolean) Expressions</vt:lpstr>
      <vt:lpstr>The bool Data Type and Logical (Boolean) Expressions</vt:lpstr>
      <vt:lpstr>Programming Example:</vt:lpstr>
      <vt:lpstr>PowerPoint Presentation</vt:lpstr>
      <vt:lpstr>Selection: if and if...else</vt:lpstr>
      <vt:lpstr>One-Way Selection</vt:lpstr>
      <vt:lpstr>One-Way Selection (cont'd.)</vt:lpstr>
      <vt:lpstr>One-Way Selection (cont'd.)</vt:lpstr>
      <vt:lpstr>PowerPoint Presentation</vt:lpstr>
      <vt:lpstr>One-Way Selection (cont'd.)</vt:lpstr>
      <vt:lpstr>Two-Way Selection</vt:lpstr>
      <vt:lpstr>Two-Way Selection (cont'd.)</vt:lpstr>
      <vt:lpstr>Two-Way Selection (cont'd.)</vt:lpstr>
      <vt:lpstr>Two-Way Selection (cont'd.)</vt:lpstr>
      <vt:lpstr>Compound (Block of) Statements</vt:lpstr>
      <vt:lpstr>Compound (Block of) Statements (cont'd.)</vt:lpstr>
      <vt:lpstr>Multiple Selections: Nested if</vt:lpstr>
      <vt:lpstr>Multiple Selections: Nested if (cont'd.)</vt:lpstr>
      <vt:lpstr>Multiple Selections: Nested if (cont'd.)</vt:lpstr>
      <vt:lpstr>Multiple Selections: Nested if (cont'd.)</vt:lpstr>
      <vt:lpstr>if-else Pairing</vt:lpstr>
      <vt:lpstr>Comparing if…else Statements with a Series of if Statements</vt:lpstr>
      <vt:lpstr>Short-Circuit Evaluation</vt:lpstr>
      <vt:lpstr>Comparing Floating-Point Numbers for Equality: A Precaution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1573</cp:revision>
  <cp:lastPrinted>2017-09-07T06:56:55Z</cp:lastPrinted>
  <dcterms:created xsi:type="dcterms:W3CDTF">2017-08-16T18:35:02Z</dcterms:created>
  <dcterms:modified xsi:type="dcterms:W3CDTF">2019-09-18T02:29:47Z</dcterms:modified>
</cp:coreProperties>
</file>