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4"/>
  </p:notesMasterIdLst>
  <p:sldIdLst>
    <p:sldId id="281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25" r:id="rId16"/>
    <p:sldId id="32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97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October 14,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Structures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000" i="1" dirty="0">
                <a:solidFill>
                  <a:srgbClr val="FF0000"/>
                </a:solidFill>
              </a:rPr>
              <a:t>Input the ten quiz grades and count passes and failures</a:t>
            </a:r>
          </a:p>
          <a:p>
            <a:pPr marL="0" indent="0">
              <a:buNone/>
            </a:pPr>
            <a:r>
              <a:rPr lang="en-US" dirty="0"/>
              <a:t>		to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While student counter is less than or equal to ten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Input the next exam results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If the student passed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	Add one to passes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Else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	Add one to failures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	Add one to student counter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Structures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Refine</a:t>
            </a: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Print a summary of the exam results and decide if 	tuition should be raised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	to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Print the number of passes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Print the number of failures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If more than eight students passed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Print “Raise tuition”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"/>
            <a:ext cx="8323551" cy="6267608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passes = 0; 	//number of passes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failures = 0; 	//number of failures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stdCounter</a:t>
            </a:r>
            <a:r>
              <a:rPr lang="en-US" dirty="0"/>
              <a:t> = 1;	//student counter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 ;		//one exam result</a:t>
            </a:r>
          </a:p>
          <a:p>
            <a:pPr marL="0" indent="0">
              <a:buNone/>
            </a:pPr>
            <a:r>
              <a:rPr lang="en-US" dirty="0"/>
              <a:t>	//process 10 users using counter-controlled loop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stdCounter</a:t>
            </a:r>
            <a:r>
              <a:rPr lang="en-US" dirty="0"/>
              <a:t> &lt;= 10)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//prompt user for input and obtain value from user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"Exam Result ( 1 = pass , 2 = fail): ";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result;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//if 1 increment passes</a:t>
            </a:r>
          </a:p>
          <a:p>
            <a:pPr marL="0" indent="0">
              <a:buNone/>
            </a:pPr>
            <a:r>
              <a:rPr lang="en-US" dirty="0"/>
              <a:t>		if(result == 1) //if-else nested in while loop</a:t>
            </a:r>
          </a:p>
          <a:p>
            <a:pPr marL="0" indent="0">
              <a:buNone/>
            </a:pPr>
            <a:r>
              <a:rPr lang="en-US" dirty="0"/>
              <a:t>			++passes;</a:t>
            </a:r>
          </a:p>
          <a:p>
            <a:pPr marL="0" indent="0">
              <a:buNone/>
            </a:pPr>
            <a:r>
              <a:rPr lang="en-US" dirty="0"/>
              <a:t>		else	//if result not one increment failures</a:t>
            </a:r>
          </a:p>
          <a:p>
            <a:pPr marL="0" indent="0">
              <a:buNone/>
            </a:pPr>
            <a:r>
              <a:rPr lang="en-US" dirty="0"/>
              <a:t>			++failures;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//increment student counter so that loop can terminate</a:t>
            </a:r>
          </a:p>
          <a:p>
            <a:pPr marL="0" indent="0">
              <a:buNone/>
            </a:pPr>
            <a:r>
              <a:rPr lang="en-US" dirty="0"/>
              <a:t>		++</a:t>
            </a:r>
            <a:r>
              <a:rPr lang="en-US" dirty="0" err="1"/>
              <a:t>stdCounter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}//end while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000" dirty="0"/>
              <a:t>	//termination phase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"Passes = " &lt;&lt; passes 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"Failures = " &lt;&lt; failures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// if more than 8 students passed then raise </a:t>
            </a:r>
            <a:r>
              <a:rPr lang="en-US" sz="2000" dirty="0" err="1"/>
              <a:t>tution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if(passes &gt; 8)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"Raise </a:t>
            </a:r>
            <a:r>
              <a:rPr lang="en-US" sz="2000" dirty="0" err="1"/>
              <a:t>Tution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return(0);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047288"/>
            <a:ext cx="7394348" cy="54523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take 10 integers from user, print the sum of all integers at the end, if user enters a negative number; simply ignore that input by displaying an error message.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b/w break and continue in a loop?</a:t>
            </a:r>
          </a:p>
          <a:p>
            <a:r>
              <a:rPr lang="en-US" dirty="0" smtClean="0"/>
              <a:t>What will be the output of this program: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25; </a:t>
            </a:r>
            <a:r>
              <a:rPr lang="en-US" dirty="0" err="1" smtClean="0"/>
              <a:t>i</a:t>
            </a:r>
            <a:r>
              <a:rPr lang="en-US" dirty="0" smtClean="0"/>
              <a:t>/2)</a:t>
            </a:r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j=0; j&lt;=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3"/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&lt;&lt;“ ”;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2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Bugs by Avoiding Patches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patch </a:t>
            </a:r>
          </a:p>
          <a:p>
            <a:pPr lvl="1" algn="just"/>
            <a:r>
              <a:rPr lang="en-US" dirty="0"/>
              <a:t>Piece of code written on top of an existing piece of code </a:t>
            </a:r>
          </a:p>
          <a:p>
            <a:pPr lvl="1" algn="just"/>
            <a:r>
              <a:rPr lang="en-US" dirty="0"/>
              <a:t>Intended to fix a bug in the original code</a:t>
            </a:r>
          </a:p>
          <a:p>
            <a:pPr algn="just"/>
            <a:r>
              <a:rPr lang="en-US" dirty="0"/>
              <a:t>Some programmers address the symptom of the problem by adding a software patch</a:t>
            </a:r>
          </a:p>
          <a:p>
            <a:pPr algn="just"/>
            <a:r>
              <a:rPr lang="en-US" dirty="0"/>
              <a:t>Should instead resolve underlying issue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Loops are harder to debug than sequence and selection structures</a:t>
            </a:r>
          </a:p>
          <a:p>
            <a:pPr algn="just"/>
            <a:r>
              <a:rPr lang="en-US" dirty="0"/>
              <a:t>Use loop invariant</a:t>
            </a:r>
          </a:p>
          <a:p>
            <a:pPr lvl="1" algn="just"/>
            <a:r>
              <a:rPr lang="en-US" dirty="0"/>
              <a:t>Set of statements that remains true each time the loop body is executed</a:t>
            </a:r>
          </a:p>
          <a:p>
            <a:pPr algn="just"/>
            <a:r>
              <a:rPr lang="en-US" dirty="0"/>
              <a:t>Most common error associated with loops is off-by-one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Nested Control Structures</a:t>
            </a:r>
            <a:br>
              <a:rPr lang="en-US" sz="3600" dirty="0"/>
            </a:br>
            <a:r>
              <a:rPr lang="en-US" sz="3600" dirty="0"/>
              <a:t>(Nested 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nested loop is a loop inside the body of another loop</a:t>
            </a:r>
          </a:p>
          <a:p>
            <a:r>
              <a:rPr lang="en-US" sz="2800" dirty="0"/>
              <a:t>Example:</a:t>
            </a:r>
          </a:p>
          <a:p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(row = 1; row &lt;= 3; row++)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 = 1; col &lt;= 3; col++)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row * col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158465" y="2562492"/>
            <a:ext cx="1836964" cy="2743200"/>
            <a:chOff x="3888" y="2064"/>
            <a:chExt cx="1200" cy="1728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888" y="23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11" y="3792"/>
              <a:ext cx="1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5088" y="230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888" y="206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baseline="0" dirty="0"/>
                <a:t>    </a:t>
              </a:r>
              <a:r>
                <a:rPr lang="en-US" b="1" baseline="0" dirty="0">
                  <a:solidFill>
                    <a:schemeClr val="accent2"/>
                  </a:solidFill>
                </a:rPr>
                <a:t>outer loop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98869" y="3233603"/>
            <a:ext cx="1676400" cy="1600198"/>
            <a:chOff x="6803568" y="4038600"/>
            <a:chExt cx="1676400" cy="1600198"/>
          </a:xfrm>
        </p:grpSpPr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6868884" y="4495798"/>
              <a:ext cx="1066800" cy="1143000"/>
              <a:chOff x="4128" y="2832"/>
              <a:chExt cx="672" cy="720"/>
            </a:xfrm>
          </p:grpSpPr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4176" y="35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4800" y="283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803568" y="4038600"/>
              <a:ext cx="1676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baseline="0" dirty="0">
                  <a:solidFill>
                    <a:schemeClr val="accent2"/>
                  </a:solidFill>
                </a:rPr>
                <a:t>inner loop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70" y="55102"/>
            <a:ext cx="3305175" cy="1550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694222"/>
            <a:ext cx="4300538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4042473"/>
            <a:ext cx="3709210" cy="471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070" y="5405367"/>
            <a:ext cx="2454680" cy="39472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What is the out put of following code segment?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(count++ &lt;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loop repeats statements."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What is the out put of following code segment?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(--count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count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What is the out put of following code segment?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5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(count--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count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What is the out put of following code segment?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1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(count++ &lt;=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count * (count - 2)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4" y="146954"/>
            <a:ext cx="8841966" cy="663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43" y="761997"/>
            <a:ext cx="923925" cy="443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721" y="3344166"/>
            <a:ext cx="895350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126" y="4294419"/>
            <a:ext cx="1072733" cy="492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850" y="5361215"/>
            <a:ext cx="933497" cy="51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5200" y="150706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loop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5200" y="253887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092295"/>
            <a:ext cx="8323226" cy="5362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31" y="1992085"/>
            <a:ext cx="3926942" cy="585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02" y="4520611"/>
            <a:ext cx="2590800" cy="11566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711218" y="120949"/>
            <a:ext cx="83235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input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35 75 44 -1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output of the following code? Assume all variables are properly declared.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num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/>
              <a:t> (j = 0; j &lt;= 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num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sum = sum + </a:t>
            </a:r>
            <a:r>
              <a:rPr lang="en-US" sz="1600" dirty="0" err="1"/>
              <a:t>num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cout &lt;&lt; "Sum = " &lt;&lt; sum &lt;&lt; endl</a:t>
            </a:r>
            <a:r>
              <a:rPr lang="en-US" sz="2800" dirty="0"/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8" y="3282043"/>
            <a:ext cx="5486400" cy="3193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817265"/>
            <a:ext cx="1690687" cy="1751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711" y="5029200"/>
            <a:ext cx="2124808" cy="552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957943"/>
            <a:ext cx="5402262" cy="3960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30" y="5334000"/>
            <a:ext cx="4125446" cy="704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45" y="1133121"/>
            <a:ext cx="6922586" cy="4854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71" y="1203619"/>
            <a:ext cx="3180229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296" y="5054777"/>
            <a:ext cx="4368027" cy="15703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6" y="65316"/>
            <a:ext cx="7058632" cy="6687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9" y="195941"/>
            <a:ext cx="3356982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26" y="1846942"/>
            <a:ext cx="3108600" cy="1515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995" y="4285879"/>
            <a:ext cx="3631031" cy="16891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42188"/>
            <a:ext cx="6931753" cy="4773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181967"/>
            <a:ext cx="2514600" cy="7503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12" y="116821"/>
            <a:ext cx="7361690" cy="6081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15" y="2438400"/>
            <a:ext cx="4670285" cy="13239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6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has three looping (repetition) structures:</a:t>
            </a:r>
          </a:p>
          <a:p>
            <a:pPr algn="just"/>
            <a:r>
              <a:rPr lang="en-US" b="1" dirty="0"/>
              <a:t>while, for</a:t>
            </a:r>
            <a:r>
              <a:rPr lang="en-US" dirty="0"/>
              <a:t>, and </a:t>
            </a:r>
            <a:r>
              <a:rPr lang="en-US" b="1" dirty="0"/>
              <a:t>do…while</a:t>
            </a:r>
          </a:p>
          <a:p>
            <a:pPr algn="just"/>
            <a:r>
              <a:rPr lang="en-US" b="1" dirty="0"/>
              <a:t>while, for</a:t>
            </a:r>
            <a:r>
              <a:rPr lang="en-US" dirty="0"/>
              <a:t>, and </a:t>
            </a:r>
            <a:r>
              <a:rPr lang="en-US" b="1" dirty="0"/>
              <a:t>do </a:t>
            </a:r>
            <a:r>
              <a:rPr lang="en-US" dirty="0"/>
              <a:t>are reserved words</a:t>
            </a:r>
          </a:p>
          <a:p>
            <a:pPr algn="just"/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for </a:t>
            </a:r>
            <a:r>
              <a:rPr lang="en-US" dirty="0"/>
              <a:t>loops are called pretest loops</a:t>
            </a:r>
          </a:p>
          <a:p>
            <a:pPr algn="just"/>
            <a:r>
              <a:rPr lang="en-US" b="1" dirty="0"/>
              <a:t>do...while </a:t>
            </a:r>
            <a:r>
              <a:rPr lang="en-US" dirty="0"/>
              <a:t>loop is called a posttest loop</a:t>
            </a:r>
          </a:p>
          <a:p>
            <a:pPr algn="just"/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for </a:t>
            </a:r>
            <a:r>
              <a:rPr lang="en-US" dirty="0"/>
              <a:t>may not execute at all, but </a:t>
            </a:r>
            <a:r>
              <a:rPr lang="en-US" b="1" dirty="0"/>
              <a:t>do...while </a:t>
            </a:r>
            <a:r>
              <a:rPr lang="en-US" dirty="0"/>
              <a:t>always executes at least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7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create the following pattern: 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the following code: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5 ; ++i)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&lt;= i; ++j)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while</a:t>
            </a:r>
            <a:r>
              <a:rPr lang="en-US" dirty="0"/>
              <a:t>: expression is the decision maker, and the statement is the body of the loop</a:t>
            </a:r>
          </a:p>
          <a:p>
            <a:pPr algn="just"/>
            <a:r>
              <a:rPr lang="en-US" dirty="0"/>
              <a:t>A while loop can be:</a:t>
            </a:r>
          </a:p>
          <a:p>
            <a:pPr lvl="1" algn="just"/>
            <a:r>
              <a:rPr lang="en-US" dirty="0"/>
              <a:t>Counter-controlled</a:t>
            </a:r>
          </a:p>
          <a:p>
            <a:pPr lvl="1" algn="just"/>
            <a:r>
              <a:rPr lang="en-US" dirty="0"/>
              <a:t>Sentinel-controlled</a:t>
            </a:r>
          </a:p>
          <a:p>
            <a:pPr lvl="1" algn="just"/>
            <a:r>
              <a:rPr lang="en-US" dirty="0"/>
              <a:t>Flag-controlled</a:t>
            </a:r>
          </a:p>
          <a:p>
            <a:pPr lvl="1" algn="just"/>
            <a:r>
              <a:rPr lang="en-US" dirty="0"/>
              <a:t>EOF-controlled</a:t>
            </a:r>
          </a:p>
          <a:p>
            <a:pPr algn="just"/>
            <a:r>
              <a:rPr lang="en-US" dirty="0"/>
              <a:t>In the Windows console environment, the end-of-file marker is entered using </a:t>
            </a:r>
            <a:r>
              <a:rPr lang="en-US" dirty="0" err="1"/>
              <a:t>Ctrl+z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76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for</a:t>
            </a:r>
            <a:r>
              <a:rPr lang="en-US" dirty="0"/>
              <a:t> loop: simplifies the writing of a counter-controlled while loop</a:t>
            </a:r>
          </a:p>
          <a:p>
            <a:pPr lvl="1" algn="just"/>
            <a:r>
              <a:rPr lang="en-US" dirty="0"/>
              <a:t>Putting a semicolon at the end of the for loop is a semantic error</a:t>
            </a:r>
          </a:p>
          <a:p>
            <a:pPr algn="just"/>
            <a:r>
              <a:rPr lang="en-US" dirty="0"/>
              <a:t>Executing a </a:t>
            </a:r>
            <a:r>
              <a:rPr lang="en-US" b="1" dirty="0"/>
              <a:t>break </a:t>
            </a:r>
            <a:r>
              <a:rPr lang="en-US" dirty="0"/>
              <a:t>statement in the body of a loop immediately terminates the loop</a:t>
            </a:r>
          </a:p>
          <a:p>
            <a:pPr algn="just"/>
            <a:r>
              <a:rPr lang="en-US" dirty="0"/>
              <a:t>Executing a </a:t>
            </a:r>
            <a:r>
              <a:rPr lang="en-US" b="1" dirty="0"/>
              <a:t>continue </a:t>
            </a:r>
            <a:r>
              <a:rPr lang="en-US" dirty="0"/>
              <a:t>statement in the body of a loop skips to the next iteration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2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Control Structures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result if we replace the first for statement with the following?</a:t>
            </a:r>
          </a:p>
          <a:p>
            <a:pPr marL="0" lvl="0" indent="0">
              <a:buClr>
                <a:srgbClr val="1CADE4"/>
              </a:buClr>
              <a:buNone/>
            </a:pP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5; i &gt;= 1 ; i--)</a:t>
            </a:r>
          </a:p>
          <a:p>
            <a:pPr marL="0" lvl="0" indent="0">
              <a:buClr>
                <a:srgbClr val="1CADE4"/>
              </a:buClr>
              <a:buNone/>
            </a:pPr>
            <a:endParaRPr lang="nn-NO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Answer:</a:t>
            </a:r>
          </a:p>
          <a:p>
            <a:pPr marL="0" indent="0">
              <a:buNone/>
            </a:pPr>
            <a:r>
              <a:rPr lang="en-US" sz="2800" dirty="0"/>
              <a:t>*****</a:t>
            </a:r>
          </a:p>
          <a:p>
            <a:pPr marL="0" indent="0">
              <a:buNone/>
            </a:pPr>
            <a:r>
              <a:rPr lang="en-US" sz="2800" dirty="0"/>
              <a:t>****</a:t>
            </a:r>
          </a:p>
          <a:p>
            <a:pPr marL="0" indent="0">
              <a:buNone/>
            </a:pPr>
            <a:r>
              <a:rPr lang="en-US" sz="2800" dirty="0"/>
              <a:t>***</a:t>
            </a:r>
          </a:p>
          <a:p>
            <a:pPr marL="0" indent="0">
              <a:buNone/>
            </a:pPr>
            <a:r>
              <a:rPr lang="en-US" sz="2800" dirty="0"/>
              <a:t>**</a:t>
            </a:r>
          </a:p>
          <a:p>
            <a:pPr marL="0" indent="0">
              <a:buNone/>
            </a:pPr>
            <a:r>
              <a:rPr lang="en-US" sz="2800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9613" y="1224642"/>
            <a:ext cx="8325156" cy="220873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24469" y="3700072"/>
            <a:ext cx="8310300" cy="249735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5; i++)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&lt;= 10;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j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Nested Loops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Inner loop goes </a:t>
            </a:r>
            <a:r>
              <a:rPr lang="en-US" b="1" dirty="0"/>
              <a:t>through all its repetitions </a:t>
            </a:r>
            <a:r>
              <a:rPr lang="en-US" dirty="0"/>
              <a:t>for each repetition of outer loop</a:t>
            </a:r>
          </a:p>
          <a:p>
            <a:pPr algn="just"/>
            <a:r>
              <a:rPr lang="en-US" dirty="0"/>
              <a:t>Inner loop repetitions complete </a:t>
            </a:r>
            <a:r>
              <a:rPr lang="en-US" b="1" dirty="0"/>
              <a:t>sooner</a:t>
            </a:r>
            <a:r>
              <a:rPr lang="en-US" dirty="0"/>
              <a:t> than outer loop</a:t>
            </a:r>
          </a:p>
          <a:p>
            <a:pPr algn="just"/>
            <a:r>
              <a:rPr lang="en-US" dirty="0"/>
              <a:t>Total number of repetitions for inner loop is product of number of repetitions of the two loops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=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</a:tabLst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1; y &lt;= 3; ++y)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1; x &lt;= 3; ++x)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* y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Structures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Problem statement</a:t>
            </a:r>
          </a:p>
          <a:p>
            <a:pPr marL="326898" lvl="2" indent="0" algn="just">
              <a:buNone/>
            </a:pPr>
            <a:r>
              <a:rPr lang="en-US" sz="2400" i="1" dirty="0"/>
              <a:t>A college has a list of test results (1 = pass, 2 = fail) for 10 students. Write a program that analyzes the results. If more than 8 students pass, print “Raise Tuition”.</a:t>
            </a:r>
          </a:p>
          <a:p>
            <a:r>
              <a:rPr lang="en-US" sz="2800" b="1" dirty="0"/>
              <a:t>Notice</a:t>
            </a:r>
            <a:r>
              <a:rPr lang="en-US" sz="2800" dirty="0"/>
              <a:t> </a:t>
            </a:r>
            <a:r>
              <a:rPr lang="en-US" sz="2800" b="1" dirty="0"/>
              <a:t>that</a:t>
            </a:r>
          </a:p>
          <a:p>
            <a:pPr lvl="1"/>
            <a:r>
              <a:rPr lang="en-US" sz="2400" b="1" dirty="0"/>
              <a:t>Program processes 10 results</a:t>
            </a:r>
          </a:p>
          <a:p>
            <a:pPr lvl="2"/>
            <a:r>
              <a:rPr lang="en-US" sz="2000" dirty="0"/>
              <a:t>Fixed number, use counter-controlled loop</a:t>
            </a:r>
          </a:p>
          <a:p>
            <a:pPr lvl="1"/>
            <a:r>
              <a:rPr lang="en-US" sz="2400" b="1" dirty="0"/>
              <a:t>Two counters can be used</a:t>
            </a:r>
          </a:p>
          <a:p>
            <a:pPr lvl="2"/>
            <a:r>
              <a:rPr lang="en-US" sz="2000" dirty="0"/>
              <a:t>One counts number that passed</a:t>
            </a:r>
          </a:p>
          <a:p>
            <a:pPr lvl="2"/>
            <a:r>
              <a:rPr lang="en-US" sz="2000" dirty="0"/>
              <a:t>Another counts number that fail</a:t>
            </a:r>
          </a:p>
          <a:p>
            <a:pPr lvl="1"/>
            <a:r>
              <a:rPr lang="en-US" sz="2400" b="1" dirty="0"/>
              <a:t>Each test result is 1 or 2</a:t>
            </a:r>
          </a:p>
          <a:p>
            <a:pPr lvl="2"/>
            <a:r>
              <a:rPr lang="en-US" sz="2000" dirty="0"/>
              <a:t>If not 1, assume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Structures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Top level outline</a:t>
            </a:r>
          </a:p>
          <a:p>
            <a:pPr marL="326898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i="1" dirty="0"/>
              <a:t>Analyze exam results and decide if tuition should be raised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First refinement</a:t>
            </a:r>
          </a:p>
          <a:p>
            <a:pPr marL="326898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i="1" dirty="0"/>
              <a:t>Initialize variables</a:t>
            </a:r>
          </a:p>
          <a:p>
            <a:pPr marL="326898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i="1" dirty="0"/>
              <a:t>Input the ten quiz grades and count passes and failures</a:t>
            </a:r>
          </a:p>
          <a:p>
            <a:pPr marL="326898" lvl="2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i="1" dirty="0"/>
              <a:t>Print a summary of the exam results and decide if tuition should be raised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Refine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FF0000"/>
                </a:solidFill>
              </a:rPr>
              <a:t>	Initialize variables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/>
              <a:t>Initialize passes to zero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	Initialize failures to zero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	Initialize student counter to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14/10/2019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4816</TotalTime>
  <Words>843</Words>
  <Application>Microsoft Office PowerPoint</Application>
  <PresentationFormat>On-screen Show (4:3)</PresentationFormat>
  <Paragraphs>260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Times New Roman</vt:lpstr>
      <vt:lpstr>Wingdings 3</vt:lpstr>
      <vt:lpstr>1_Wisp</vt:lpstr>
      <vt:lpstr>CS118 – Programming Fundamentals</vt:lpstr>
      <vt:lpstr>Nested Control Structures (Nested Loops)</vt:lpstr>
      <vt:lpstr>Nested Control Structures</vt:lpstr>
      <vt:lpstr>Nested Control Structures (cont'd.)</vt:lpstr>
      <vt:lpstr>Example</vt:lpstr>
      <vt:lpstr>Notes on Nested Loops</vt:lpstr>
      <vt:lpstr>Output = ?</vt:lpstr>
      <vt:lpstr>loop Structures</vt:lpstr>
      <vt:lpstr>loop Structures</vt:lpstr>
      <vt:lpstr>loop Structures</vt:lpstr>
      <vt:lpstr>loop Structures</vt:lpstr>
      <vt:lpstr>PowerPoint Presentation</vt:lpstr>
      <vt:lpstr>PowerPoint Presentation</vt:lpstr>
      <vt:lpstr>PowerPoint Presentation</vt:lpstr>
      <vt:lpstr>Quiz: 01</vt:lpstr>
      <vt:lpstr>Quiz: 02</vt:lpstr>
      <vt:lpstr>Avoiding Bugs by Avoiding Patches</vt:lpstr>
      <vt:lpstr>Debugging Loops</vt:lpstr>
      <vt:lpstr>Examples</vt:lpstr>
      <vt:lpstr>Example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 (cont'd.)</vt:lpstr>
      <vt:lpstr>Summary (cont'd.)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1631</cp:revision>
  <cp:lastPrinted>2017-09-07T06:56:55Z</cp:lastPrinted>
  <dcterms:created xsi:type="dcterms:W3CDTF">2017-08-16T18:35:02Z</dcterms:created>
  <dcterms:modified xsi:type="dcterms:W3CDTF">2019-10-16T03:53:18Z</dcterms:modified>
</cp:coreProperties>
</file>