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55"/>
  </p:notesMasterIdLst>
  <p:sldIdLst>
    <p:sldId id="281" r:id="rId2"/>
    <p:sldId id="298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318" r:id="rId38"/>
    <p:sldId id="319" r:id="rId39"/>
    <p:sldId id="320" r:id="rId40"/>
    <p:sldId id="321" r:id="rId41"/>
    <p:sldId id="322" r:id="rId42"/>
    <p:sldId id="323" r:id="rId43"/>
    <p:sldId id="324" r:id="rId44"/>
    <p:sldId id="325" r:id="rId45"/>
    <p:sldId id="326" r:id="rId46"/>
    <p:sldId id="327" r:id="rId47"/>
    <p:sldId id="328" r:id="rId48"/>
    <p:sldId id="329" r:id="rId49"/>
    <p:sldId id="330" r:id="rId50"/>
    <p:sldId id="331" r:id="rId51"/>
    <p:sldId id="332" r:id="rId52"/>
    <p:sldId id="333" r:id="rId53"/>
    <p:sldId id="297" r:id="rId5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249" autoAdjust="0"/>
  </p:normalViewPr>
  <p:slideViewPr>
    <p:cSldViewPr snapToGrid="0">
      <p:cViewPr varScale="1">
        <p:scale>
          <a:sx n="75" d="100"/>
          <a:sy n="75" d="100"/>
        </p:scale>
        <p:origin x="414" y="54"/>
      </p:cViewPr>
      <p:guideLst/>
    </p:cSldViewPr>
  </p:slideViewPr>
  <p:outlineViewPr>
    <p:cViewPr>
      <p:scale>
        <a:sx n="33" d="100"/>
        <a:sy n="33" d="100"/>
      </p:scale>
      <p:origin x="0" y="-121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86A7654-4E2B-4822-BAE0-8BF48C8D095C}" type="datetimeFigureOut">
              <a:rPr lang="en-US" smtClean="0"/>
              <a:t>10/21/2019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D701400-B431-4047-89AC-DA61F7C3E0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90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67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B7CAE1D-35F2-417B-A61B-C094CC2C7DFE}" type="datetime1">
              <a:rPr lang="en-US" smtClean="0"/>
              <a:t>10/21/2019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59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895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07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21/10/2019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0EB7319F-4077-44B4-9A6C-FEF1EF56DF15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40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21/10/2019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92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21/10/2019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7146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21/10/2019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18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21/10/2019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6372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21/10/2019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80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21/10/2019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17B6-24F4-4090-A44B-3393AA32DD5C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224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21/10/2019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F4FB-256D-429C-81CA-F531534D6146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947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142188"/>
            <a:ext cx="8323551" cy="81575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18" y="1280277"/>
            <a:ext cx="8323551" cy="4987331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600"/>
            </a:lvl4pPr>
            <a:lvl5pPr>
              <a:spcBef>
                <a:spcPts val="600"/>
              </a:spcBef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86261" y="6322697"/>
            <a:ext cx="1348509" cy="370171"/>
          </a:xfrm>
        </p:spPr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21/10/2019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1218" y="6322697"/>
            <a:ext cx="6227641" cy="3651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88"/>
            <a:ext cx="702307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1" y="782633"/>
            <a:ext cx="584978" cy="365125"/>
          </a:xfrm>
        </p:spPr>
        <p:txBody>
          <a:bodyPr/>
          <a:lstStyle/>
          <a:p>
            <a:fld id="{C50AD498-1756-4FAA-884D-721A5EF92E83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120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21/10/2019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C59533-E7C0-4494-9DC9-3F44FD5B228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33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0321" y="1280278"/>
            <a:ext cx="4126722" cy="4915891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9565" y="1281539"/>
            <a:ext cx="4126157" cy="4915891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3010" y="6368709"/>
            <a:ext cx="1361760" cy="370171"/>
          </a:xfrm>
        </p:spPr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21/10/2019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02365" y="6365849"/>
            <a:ext cx="6236494" cy="3651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59" y="711190"/>
            <a:ext cx="70230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162" y="782633"/>
            <a:ext cx="584978" cy="365125"/>
          </a:xfrm>
        </p:spPr>
        <p:txBody>
          <a:bodyPr/>
          <a:lstStyle/>
          <a:p>
            <a:fld id="{4B01923B-769F-4373-B3D8-C2DA6094E9C2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4468" y="142188"/>
            <a:ext cx="8310301" cy="81575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575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21/10/2019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E6CBD27-9711-4E21-8679-3436A2D8D267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71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21/10/2019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7EDB-9B1E-42BE-B450-001CA8028EA4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866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21/10/2019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2233-7D2A-45E8-BFA2-E1C56202CBE5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30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21/10/2019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D973-3C1B-4A83-87AE-CB7A258334E1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365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21/10/2019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1426E4D-2F12-42DC-9E77-4F2E38723F64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1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8939" y="6135089"/>
            <a:ext cx="1289841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21/10/2019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1077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72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CS118 – Programming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200" dirty="0"/>
              <a:t>Lecture # 16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Monday, October </a:t>
            </a:r>
            <a:r>
              <a:rPr lang="en-US" sz="1200" dirty="0" smtClean="0"/>
              <a:t>21, </a:t>
            </a:r>
            <a:r>
              <a:rPr lang="en-US" sz="1200" dirty="0"/>
              <a:t>2019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FALL 2019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FAST – NUCES, Faisalabad Campus</a:t>
            </a:r>
          </a:p>
          <a:p>
            <a:pPr algn="r">
              <a:spcBef>
                <a:spcPts val="0"/>
              </a:spcBef>
            </a:pPr>
            <a:r>
              <a:rPr lang="en-US" sz="2000" b="1" dirty="0" smtClean="0"/>
              <a:t>Course instructor:</a:t>
            </a:r>
          </a:p>
          <a:p>
            <a:pPr algn="r">
              <a:spcBef>
                <a:spcPts val="0"/>
              </a:spcBef>
            </a:pPr>
            <a:r>
              <a:rPr lang="en-US" sz="2000" b="1" dirty="0" smtClean="0"/>
              <a:t>Ebad Majeed</a:t>
            </a:r>
          </a:p>
          <a:p>
            <a:pPr algn="r">
              <a:spcBef>
                <a:spcPts val="0"/>
              </a:spcBef>
            </a:pPr>
            <a:r>
              <a:rPr lang="en-US" sz="2000" b="1" dirty="0" smtClean="0"/>
              <a:t>Slides Credit:</a:t>
            </a:r>
          </a:p>
          <a:p>
            <a:pPr algn="r">
              <a:spcBef>
                <a:spcPts val="0"/>
              </a:spcBef>
            </a:pPr>
            <a:r>
              <a:rPr lang="en-US" sz="2000" b="1" dirty="0" err="1" smtClean="0"/>
              <a:t>Rizwan</a:t>
            </a:r>
            <a:r>
              <a:rPr lang="en-US" sz="2000" b="1" dirty="0" smtClean="0"/>
              <a:t> </a:t>
            </a:r>
            <a:r>
              <a:rPr lang="en-US" sz="2000" b="1" dirty="0"/>
              <a:t>Ul Haq</a:t>
            </a:r>
          </a:p>
        </p:txBody>
      </p:sp>
    </p:spTree>
    <p:extLst>
      <p:ext uri="{BB962C8B-B14F-4D97-AF65-F5344CB8AC3E}">
        <p14:creationId xmlns:p14="http://schemas.microsoft.com/office/powerpoint/2010/main" val="370576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Predefined Functions (cont'd.)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floor function </a:t>
            </a:r>
            <a:r>
              <a:rPr lang="en-US" b="1" dirty="0"/>
              <a:t>floor(x) </a:t>
            </a:r>
            <a:r>
              <a:rPr lang="en-US" dirty="0"/>
              <a:t>calculates largest whole number not greater than x </a:t>
            </a:r>
          </a:p>
          <a:p>
            <a:pPr lvl="1" algn="just"/>
            <a:r>
              <a:rPr lang="en-US" dirty="0"/>
              <a:t>floor(48.79) is 48.0 </a:t>
            </a:r>
          </a:p>
          <a:p>
            <a:pPr lvl="1" algn="just"/>
            <a:r>
              <a:rPr lang="en-US" dirty="0"/>
              <a:t>Type double </a:t>
            </a:r>
          </a:p>
          <a:p>
            <a:pPr lvl="1" algn="just"/>
            <a:r>
              <a:rPr lang="en-US" dirty="0"/>
              <a:t>Has only one parameter</a:t>
            </a:r>
          </a:p>
          <a:p>
            <a:pPr algn="just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21/10/2019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736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Predefined Functions (cont'd.)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722" y="1013191"/>
            <a:ext cx="8548218" cy="5520594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21/10/2019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136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Predefined Functions (cont'd.)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219" y="776006"/>
            <a:ext cx="8323226" cy="5994964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21/10/2019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290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Predefined Functions (cont'd.)</a:t>
            </a:r>
          </a:p>
        </p:txBody>
      </p:sp>
      <p:sp>
        <p:nvSpPr>
          <p:cNvPr id="8" name="Rectangle 7"/>
          <p:cNvSpPr/>
          <p:nvPr/>
        </p:nvSpPr>
        <p:spPr>
          <a:xfrm>
            <a:off x="2237014" y="3526983"/>
            <a:ext cx="1981200" cy="2286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2959" y="828095"/>
            <a:ext cx="7543801" cy="599681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Example 6-1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//How to use predefined function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5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5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cmath</a:t>
            </a:r>
            <a:r>
              <a:rPr lang="en-US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5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cctype</a:t>
            </a:r>
            <a:r>
              <a:rPr lang="en-US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5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cstdlib</a:t>
            </a:r>
            <a:r>
              <a:rPr lang="en-US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u, v;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"Line 1: Uppercase a is “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&lt;&lt; </a:t>
            </a:r>
            <a:r>
              <a:rPr lang="en-US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(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toupper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'a'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&lt;&lt;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			</a:t>
            </a:r>
            <a:r>
              <a:rPr lang="en-US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//Line 1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u = 4.2 ;			</a:t>
            </a:r>
            <a:r>
              <a:rPr lang="en-US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//Line 2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v = 3.0 ;			</a:t>
            </a:r>
            <a:r>
              <a:rPr lang="en-US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//Line 3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"Line 4: "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u &lt;&lt; </a:t>
            </a:r>
            <a:r>
              <a:rPr lang="en-US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to the power of “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&lt;&lt; v &lt;&lt; </a:t>
            </a:r>
            <a:r>
              <a:rPr lang="en-US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= "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pow(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u,v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&lt;&lt;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	</a:t>
            </a:r>
            <a:r>
              <a:rPr lang="en-US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//Line 4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"Line 5 : 5.0 to the power of 4 = "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&lt;&lt; pow(5.0,4) &lt;&lt;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		</a:t>
            </a:r>
            <a:r>
              <a:rPr lang="en-US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//Line 5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l-PL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 = u + pow(3.0, 3);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pl-PL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//Line 6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"Line 7: u = "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u &lt;&lt;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	</a:t>
            </a:r>
            <a:r>
              <a:rPr lang="en-US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//Line 7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x = -15 ;			</a:t>
            </a:r>
            <a:r>
              <a:rPr lang="en-US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//Line 8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"Line 9: Absolute value of "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x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&lt;&lt; </a:t>
            </a:r>
            <a:r>
              <a:rPr lang="en-US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= "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abs(x) &lt;&lt;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	</a:t>
            </a:r>
            <a:r>
              <a:rPr lang="en-US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//Line 9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050" dirty="0"/>
          </a:p>
        </p:txBody>
      </p:sp>
      <p:sp>
        <p:nvSpPr>
          <p:cNvPr id="6" name="Rectangle 5"/>
          <p:cNvSpPr/>
          <p:nvPr/>
        </p:nvSpPr>
        <p:spPr>
          <a:xfrm>
            <a:off x="1904999" y="3383280"/>
            <a:ext cx="1414975" cy="228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21/10/2019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526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Predefined Functions (cont'd.)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6-1 sample run: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47666" b="61146"/>
          <a:stretch/>
        </p:blipFill>
        <p:spPr>
          <a:xfrm>
            <a:off x="1201296" y="1616673"/>
            <a:ext cx="6787125" cy="2635287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21/10/2019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682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User-Defined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Value-returning functions:</a:t>
            </a:r>
            <a:r>
              <a:rPr lang="en-US" dirty="0"/>
              <a:t> have a return type</a:t>
            </a:r>
          </a:p>
          <a:p>
            <a:pPr lvl="1" algn="just"/>
            <a:r>
              <a:rPr lang="en-US" dirty="0"/>
              <a:t>Return a value of a specific data type using the </a:t>
            </a:r>
            <a:r>
              <a:rPr lang="en-US" b="1" dirty="0"/>
              <a:t>return</a:t>
            </a:r>
            <a:r>
              <a:rPr lang="en-US" dirty="0"/>
              <a:t> statement function, called the type of the function</a:t>
            </a:r>
          </a:p>
          <a:p>
            <a:pPr lvl="1" algn="just"/>
            <a:r>
              <a:rPr lang="en-US" dirty="0"/>
              <a:t>You need to add the following items :</a:t>
            </a:r>
          </a:p>
          <a:p>
            <a:pPr lvl="2" algn="just"/>
            <a:r>
              <a:rPr lang="en-US" dirty="0"/>
              <a:t>The name of the function</a:t>
            </a:r>
          </a:p>
          <a:p>
            <a:pPr lvl="2" algn="just"/>
            <a:r>
              <a:rPr lang="en-US" dirty="0"/>
              <a:t>The number of parameters, if any</a:t>
            </a:r>
          </a:p>
          <a:p>
            <a:pPr lvl="2" algn="just"/>
            <a:r>
              <a:rPr lang="en-US" dirty="0"/>
              <a:t>The data type of each parameter</a:t>
            </a:r>
          </a:p>
          <a:p>
            <a:pPr lvl="2" algn="just"/>
            <a:r>
              <a:rPr lang="en-US" dirty="0"/>
              <a:t>The data type of the value computed (that is, the value returned) by the Function</a:t>
            </a:r>
          </a:p>
          <a:p>
            <a:pPr algn="just"/>
            <a:r>
              <a:rPr lang="en-US" b="1" dirty="0"/>
              <a:t>Void functions:</a:t>
            </a:r>
            <a:r>
              <a:rPr lang="en-US" dirty="0"/>
              <a:t> do not have a return type</a:t>
            </a:r>
          </a:p>
          <a:p>
            <a:pPr lvl="1" algn="just"/>
            <a:r>
              <a:rPr lang="en-US" dirty="0"/>
              <a:t>Do not use a return statement to return a value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21/10/2019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554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Return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If a function returns a value, the type of the value must be indicated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b="1" dirty="0" err="1"/>
              <a:t>int</a:t>
            </a:r>
            <a:r>
              <a:rPr lang="en-US" b="1" dirty="0"/>
              <a:t> main()</a:t>
            </a:r>
          </a:p>
          <a:p>
            <a:pPr algn="just"/>
            <a:r>
              <a:rPr lang="en-US" dirty="0"/>
              <a:t>If a function does not return a value, its return type is void</a:t>
            </a:r>
          </a:p>
          <a:p>
            <a:pPr marL="0" indent="0" algn="just">
              <a:buNone/>
            </a:pPr>
            <a:r>
              <a:rPr lang="en-US" b="1" dirty="0"/>
              <a:t>	void </a:t>
            </a:r>
            <a:r>
              <a:rPr lang="en-US" b="1" dirty="0" err="1"/>
              <a:t>printHeading</a:t>
            </a:r>
            <a:r>
              <a:rPr lang="en-US" b="1" dirty="0"/>
              <a:t>()</a:t>
            </a:r>
          </a:p>
          <a:p>
            <a:pPr marL="0" indent="0" algn="just">
              <a:buNone/>
            </a:pPr>
            <a:r>
              <a:rPr lang="en-US" b="1" dirty="0"/>
              <a:t>	{	</a:t>
            </a:r>
          </a:p>
          <a:p>
            <a:pPr marL="0" indent="0" algn="just">
              <a:buNone/>
            </a:pPr>
            <a:r>
              <a:rPr lang="en-US" b="1" dirty="0"/>
              <a:t>		</a:t>
            </a:r>
            <a:r>
              <a:rPr lang="en-US" b="1" dirty="0" err="1"/>
              <a:t>cout</a:t>
            </a:r>
            <a:r>
              <a:rPr lang="en-US" b="1" dirty="0"/>
              <a:t> &lt;&lt; "\</a:t>
            </a:r>
            <a:r>
              <a:rPr lang="en-US" b="1" dirty="0" err="1"/>
              <a:t>tMonthly</a:t>
            </a:r>
            <a:r>
              <a:rPr lang="en-US" b="1" dirty="0"/>
              <a:t> Sales\n";</a:t>
            </a:r>
          </a:p>
          <a:p>
            <a:pPr marL="0" indent="0" algn="just">
              <a:buNone/>
            </a:pPr>
            <a:r>
              <a:rPr lang="en-US" b="1" dirty="0"/>
              <a:t>	}</a:t>
            </a:r>
          </a:p>
          <a:p>
            <a:pPr algn="just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21/10/2019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793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and Calling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b="1" dirty="0"/>
              <a:t>Function call:</a:t>
            </a:r>
            <a:r>
              <a:rPr lang="en-US" dirty="0"/>
              <a:t> Statement that causes a function to execute</a:t>
            </a:r>
          </a:p>
          <a:p>
            <a:pPr algn="just"/>
            <a:r>
              <a:rPr lang="en-US" b="1" dirty="0"/>
              <a:t>Function definition:</a:t>
            </a:r>
            <a:r>
              <a:rPr lang="en-US" dirty="0"/>
              <a:t> Statements that make up a function</a:t>
            </a:r>
          </a:p>
          <a:p>
            <a:pPr marL="0" indent="0">
              <a:buNone/>
            </a:pPr>
            <a:endParaRPr lang="en-US" sz="18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abs(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Similarly the function abs might have the following definition:</a:t>
            </a:r>
          </a:p>
          <a:p>
            <a:pPr marL="0" indent="0">
              <a:buNone/>
            </a:pPr>
            <a:endParaRPr lang="en-US" sz="18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abs(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(number &lt; 0)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 =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-number;</a:t>
            </a:r>
          </a:p>
          <a:p>
            <a:pPr marL="0" indent="0">
              <a:buNone/>
              <a:tabLst>
                <a:tab pos="457200" algn="l"/>
              </a:tabLst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457200" algn="l"/>
              </a:tabLst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8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21/10/2019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599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Definition includes </a:t>
            </a:r>
          </a:p>
          <a:p>
            <a:pPr lvl="1" algn="just"/>
            <a:r>
              <a:rPr lang="en-US" b="1" dirty="0"/>
              <a:t>return type:</a:t>
            </a:r>
            <a:r>
              <a:rPr lang="en-US" dirty="0"/>
              <a:t> Data type of the value the function returns to the part of the program that called it</a:t>
            </a:r>
          </a:p>
          <a:p>
            <a:pPr lvl="1" algn="just"/>
            <a:r>
              <a:rPr lang="en-US" b="1" dirty="0"/>
              <a:t>name: </a:t>
            </a:r>
            <a:r>
              <a:rPr lang="en-US" dirty="0"/>
              <a:t>Name of the function.  Function names follow same rules as variable names</a:t>
            </a:r>
          </a:p>
          <a:p>
            <a:pPr lvl="1" algn="just"/>
            <a:r>
              <a:rPr lang="en-US" b="1" dirty="0"/>
              <a:t>parameter list:</a:t>
            </a:r>
            <a:r>
              <a:rPr lang="en-US" dirty="0"/>
              <a:t> Variables that hold the values passed to the function</a:t>
            </a:r>
          </a:p>
          <a:p>
            <a:pPr lvl="1" algn="just"/>
            <a:r>
              <a:rPr lang="en-US" b="1" dirty="0"/>
              <a:t>body:</a:t>
            </a:r>
            <a:r>
              <a:rPr lang="en-US" dirty="0"/>
              <a:t> Statements that perform the function’s task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21/10/2019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849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Syntax: Value-Returning function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functionType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functionName</a:t>
            </a:r>
            <a:r>
              <a:rPr lang="en-US" sz="2000" dirty="0">
                <a:latin typeface="Consolas" panose="020B0609020204030204" pitchFamily="49" charset="0"/>
              </a:rPr>
              <a:t>(formal parameter list)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2000" dirty="0">
                <a:latin typeface="Consolas" panose="020B0609020204030204" pitchFamily="49" charset="0"/>
              </a:rPr>
              <a:t>	statements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21/10/2019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408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In this week/classes, you will:</a:t>
            </a:r>
          </a:p>
          <a:p>
            <a:pPr algn="just"/>
            <a:r>
              <a:rPr lang="en-US" dirty="0"/>
              <a:t>Learn about standard (predefined) functions and discover how to use them in a program</a:t>
            </a:r>
          </a:p>
          <a:p>
            <a:pPr algn="just"/>
            <a:r>
              <a:rPr lang="en-US" dirty="0"/>
              <a:t>Learn about user-defined functions</a:t>
            </a:r>
          </a:p>
          <a:p>
            <a:pPr algn="just"/>
            <a:r>
              <a:rPr lang="en-US" dirty="0"/>
              <a:t>Examine value-returning functions, including actual and formal parameters</a:t>
            </a:r>
          </a:p>
          <a:p>
            <a:pPr algn="just"/>
            <a:r>
              <a:rPr lang="en-US" dirty="0"/>
              <a:t>Explore how to construct and use a value-returning, user-defined function in a program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21/10/2019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24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Syntax: Formal Parameter List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53" y="2057400"/>
            <a:ext cx="8826708" cy="10871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28798" y="3733800"/>
            <a:ext cx="6477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"/>
              </a:rPr>
              <a:t>int</a:t>
            </a:r>
            <a:r>
              <a:rPr lang="en-US" dirty="0">
                <a:latin typeface="Courier"/>
              </a:rPr>
              <a:t> abs(int number)</a:t>
            </a:r>
            <a:br>
              <a:rPr lang="en-US" dirty="0">
                <a:latin typeface="Courier"/>
              </a:rPr>
            </a:br>
            <a:r>
              <a:rPr lang="en-US" dirty="0">
                <a:latin typeface="Courier"/>
              </a:rPr>
              <a:t>{</a:t>
            </a:r>
            <a:br>
              <a:rPr lang="en-US" dirty="0">
                <a:latin typeface="Courier"/>
              </a:rPr>
            </a:br>
            <a:r>
              <a:rPr lang="en-US" dirty="0">
                <a:latin typeface="Courier"/>
              </a:rPr>
              <a:t>    if(number&lt;0)</a:t>
            </a:r>
            <a:br>
              <a:rPr lang="en-US" dirty="0">
                <a:latin typeface="Courier"/>
              </a:rPr>
            </a:br>
            <a:r>
              <a:rPr lang="en-US" dirty="0">
                <a:latin typeface="Courier"/>
              </a:rPr>
              <a:t>     number=-number;</a:t>
            </a:r>
          </a:p>
          <a:p>
            <a:r>
              <a:rPr lang="en-US" dirty="0">
                <a:latin typeface="Courier"/>
              </a:rPr>
              <a:t>   return  number;</a:t>
            </a:r>
            <a:br>
              <a:rPr lang="en-US" dirty="0">
                <a:latin typeface="Courier"/>
              </a:rPr>
            </a:br>
            <a:r>
              <a:rPr lang="en-US" dirty="0">
                <a:latin typeface="Courier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0815" y="3087141"/>
            <a:ext cx="2310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Function Return Type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27621" y="3185617"/>
            <a:ext cx="2310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Function parameter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69234" y="3071917"/>
            <a:ext cx="2310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Function name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14998" y="3944112"/>
            <a:ext cx="2310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Formal parameter list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0769" y="5796231"/>
            <a:ext cx="2310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Formal Body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4700" y="3475615"/>
            <a:ext cx="2310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Formal Heading</a:t>
            </a:r>
          </a:p>
        </p:txBody>
      </p:sp>
      <p:cxnSp>
        <p:nvCxnSpPr>
          <p:cNvPr id="17" name="Straight Arrow Connector 16"/>
          <p:cNvCxnSpPr>
            <a:stCxn id="11" idx="2"/>
          </p:cNvCxnSpPr>
          <p:nvPr/>
        </p:nvCxnSpPr>
        <p:spPr>
          <a:xfrm>
            <a:off x="1816307" y="3425695"/>
            <a:ext cx="393491" cy="388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</p:cNvCxnSpPr>
          <p:nvPr/>
        </p:nvCxnSpPr>
        <p:spPr>
          <a:xfrm flipH="1">
            <a:off x="2765683" y="3410471"/>
            <a:ext cx="1459043" cy="403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2"/>
          </p:cNvCxnSpPr>
          <p:nvPr/>
        </p:nvCxnSpPr>
        <p:spPr>
          <a:xfrm flipH="1">
            <a:off x="3901188" y="3524171"/>
            <a:ext cx="2781925" cy="224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1"/>
          </p:cNvCxnSpPr>
          <p:nvPr/>
        </p:nvCxnSpPr>
        <p:spPr>
          <a:xfrm flipH="1" flipV="1">
            <a:off x="3809998" y="4023798"/>
            <a:ext cx="1905000" cy="89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2"/>
          </p:cNvCxnSpPr>
          <p:nvPr/>
        </p:nvCxnSpPr>
        <p:spPr>
          <a:xfrm>
            <a:off x="1610192" y="3814169"/>
            <a:ext cx="218606" cy="109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0"/>
          </p:cNvCxnSpPr>
          <p:nvPr/>
        </p:nvCxnSpPr>
        <p:spPr>
          <a:xfrm flipV="1">
            <a:off x="1886261" y="4610963"/>
            <a:ext cx="323537" cy="1185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21/10/2019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50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Syntax: Actual Parameter List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703611"/>
            <a:ext cx="8686800" cy="9820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3162294"/>
            <a:ext cx="6744511" cy="873319"/>
          </a:xfrm>
          <a:prstGeom prst="rect">
            <a:avLst/>
          </a:prstGeom>
        </p:spPr>
      </p:pic>
      <p:sp>
        <p:nvSpPr>
          <p:cNvPr id="9" name="Cloud Callout 8"/>
          <p:cNvSpPr/>
          <p:nvPr/>
        </p:nvSpPr>
        <p:spPr>
          <a:xfrm>
            <a:off x="3733800" y="4048119"/>
            <a:ext cx="2895600" cy="1981200"/>
          </a:xfrm>
          <a:prstGeom prst="cloudCallout">
            <a:avLst>
              <a:gd name="adj1" fmla="val 66996"/>
              <a:gd name="adj2" fmla="val -6802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Can be zero parameter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21/10/2019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1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/>
              <a:t>Actual Parameter Vs Formal Parameter</a:t>
            </a:r>
            <a:endParaRPr lang="en-US" sz="36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568" y="2174875"/>
            <a:ext cx="8460528" cy="31972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261" y="5543138"/>
            <a:ext cx="6849141" cy="920981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21/10/2019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001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l="46667" t="45403" r="17778" b="19655"/>
          <a:stretch/>
        </p:blipFill>
        <p:spPr>
          <a:xfrm>
            <a:off x="8910" y="-1"/>
            <a:ext cx="6517675" cy="38698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/>
          <a:srcRect l="54444" t="36207" r="23889" b="36207"/>
          <a:stretch/>
        </p:blipFill>
        <p:spPr>
          <a:xfrm>
            <a:off x="5181600" y="3809999"/>
            <a:ext cx="3962400" cy="3048001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21/10/2019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7492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function header consists of </a:t>
            </a:r>
          </a:p>
          <a:p>
            <a:pPr lvl="1"/>
            <a:r>
              <a:rPr lang="en-US" dirty="0"/>
              <a:t>the function return type</a:t>
            </a:r>
          </a:p>
          <a:p>
            <a:pPr lvl="1"/>
            <a:r>
              <a:rPr lang="en-US" dirty="0"/>
              <a:t>the function name</a:t>
            </a:r>
          </a:p>
          <a:p>
            <a:pPr lvl="1"/>
            <a:r>
              <a:rPr lang="en-US" dirty="0"/>
              <a:t>the function parameter list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b="1" dirty="0"/>
              <a:t>		</a:t>
            </a:r>
            <a:r>
              <a:rPr lang="en-US" b="1" dirty="0" err="1"/>
              <a:t>int</a:t>
            </a:r>
            <a:r>
              <a:rPr lang="en-US" b="1" dirty="0"/>
              <a:t> main()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21/10/2019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5899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Calling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To call a function, use the function name followed by () and ;</a:t>
            </a:r>
          </a:p>
          <a:p>
            <a:pPr marL="0" indent="0" algn="just">
              <a:buNone/>
            </a:pPr>
            <a:r>
              <a:rPr lang="en-US" dirty="0"/>
              <a:t>		</a:t>
            </a:r>
            <a:r>
              <a:rPr lang="en-US" b="1" dirty="0" err="1"/>
              <a:t>printHeading</a:t>
            </a:r>
            <a:r>
              <a:rPr lang="en-US" b="1" dirty="0"/>
              <a:t>();</a:t>
            </a:r>
          </a:p>
          <a:p>
            <a:pPr algn="just"/>
            <a:r>
              <a:rPr lang="en-US" dirty="0"/>
              <a:t>When a function is called, the program  executes the </a:t>
            </a:r>
            <a:r>
              <a:rPr lang="en-US" b="1" dirty="0"/>
              <a:t>body of the function</a:t>
            </a:r>
          </a:p>
          <a:p>
            <a:pPr algn="just"/>
            <a:r>
              <a:rPr lang="en-US" dirty="0"/>
              <a:t>After the </a:t>
            </a:r>
            <a:r>
              <a:rPr lang="en-US" b="1" dirty="0"/>
              <a:t>function terminates</a:t>
            </a:r>
            <a:r>
              <a:rPr lang="en-US" dirty="0"/>
              <a:t>, execution resumes in the calling function at the </a:t>
            </a:r>
            <a:r>
              <a:rPr lang="en-US" b="1" dirty="0"/>
              <a:t>point of call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main()</a:t>
            </a:r>
            <a:r>
              <a:rPr lang="en-US" dirty="0"/>
              <a:t> is automatically called when the program starts </a:t>
            </a:r>
          </a:p>
          <a:p>
            <a:pPr algn="just"/>
            <a:r>
              <a:rPr lang="en-US" b="1" dirty="0"/>
              <a:t>main() </a:t>
            </a:r>
            <a:r>
              <a:rPr lang="en-US" dirty="0"/>
              <a:t>can call any number of functions</a:t>
            </a:r>
          </a:p>
          <a:p>
            <a:pPr algn="just"/>
            <a:r>
              <a:rPr lang="en-US" dirty="0"/>
              <a:t>Functions can call other functions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21/10/2019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765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Call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8733" y="3310151"/>
            <a:ext cx="6328196" cy="926672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21/10/2019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988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Call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Value of </a:t>
            </a:r>
            <a:r>
              <a:rPr lang="en-US" b="1" dirty="0"/>
              <a:t>argument</a:t>
            </a:r>
            <a:r>
              <a:rPr lang="en-US" dirty="0"/>
              <a:t> is </a:t>
            </a:r>
            <a:r>
              <a:rPr lang="en-US" b="1" dirty="0"/>
              <a:t>copied</a:t>
            </a:r>
            <a:r>
              <a:rPr lang="en-US" dirty="0"/>
              <a:t> into parameter when the function is called</a:t>
            </a:r>
          </a:p>
          <a:p>
            <a:pPr algn="just"/>
            <a:r>
              <a:rPr lang="en-US" dirty="0"/>
              <a:t>Function can have </a:t>
            </a:r>
            <a:r>
              <a:rPr lang="en-US" b="1" dirty="0"/>
              <a:t>&gt;= 0</a:t>
            </a:r>
            <a:r>
              <a:rPr lang="en-US" dirty="0"/>
              <a:t> parameter(s)</a:t>
            </a:r>
          </a:p>
          <a:p>
            <a:pPr algn="just"/>
            <a:r>
              <a:rPr lang="en-US" dirty="0"/>
              <a:t>There must be a </a:t>
            </a:r>
            <a:r>
              <a:rPr lang="en-US" b="1" dirty="0"/>
              <a:t>data type </a:t>
            </a:r>
            <a:r>
              <a:rPr lang="en-US" dirty="0"/>
              <a:t>listed in the </a:t>
            </a:r>
            <a:r>
              <a:rPr lang="en-US" b="1" dirty="0"/>
              <a:t>prototype () </a:t>
            </a:r>
            <a:r>
              <a:rPr lang="en-US" dirty="0"/>
              <a:t>and an argument declaration in the </a:t>
            </a:r>
            <a:r>
              <a:rPr lang="en-US" b="1" dirty="0"/>
              <a:t>function heading ()</a:t>
            </a:r>
            <a:r>
              <a:rPr lang="en-US" dirty="0"/>
              <a:t> for each parameter</a:t>
            </a:r>
          </a:p>
          <a:p>
            <a:pPr algn="just"/>
            <a:r>
              <a:rPr lang="en-US" dirty="0"/>
              <a:t>Arguments will be </a:t>
            </a:r>
            <a:r>
              <a:rPr lang="en-US" b="1" dirty="0"/>
              <a:t>promoted/demoted </a:t>
            </a:r>
            <a:r>
              <a:rPr lang="en-US" dirty="0"/>
              <a:t>as necessary to match parameters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21/10/2019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246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Calling Functions with Multiple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When calling a function with multiple arguments:</a:t>
            </a:r>
          </a:p>
          <a:p>
            <a:pPr lvl="1" algn="just"/>
            <a:r>
              <a:rPr lang="en-US" dirty="0"/>
              <a:t>The number of arguments in the call must match the function prototype and definition</a:t>
            </a:r>
          </a:p>
          <a:p>
            <a:pPr lvl="1" algn="just"/>
            <a:r>
              <a:rPr lang="en-US" dirty="0"/>
              <a:t>The first argument will be copied into the first parameter, the second argument into the second parameter, etc.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21/10/2019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1228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Calling Functions with Multiple Arguments – an Illustration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displayData</a:t>
            </a:r>
            <a:r>
              <a:rPr lang="en-US" dirty="0"/>
              <a:t>(height, weight);	</a:t>
            </a:r>
            <a:r>
              <a:rPr lang="en-US" b="1" dirty="0"/>
              <a:t>//Call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displayData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h, </a:t>
            </a:r>
            <a:r>
              <a:rPr lang="en-US" dirty="0" err="1"/>
              <a:t>int</a:t>
            </a:r>
            <a:r>
              <a:rPr lang="en-US" dirty="0"/>
              <a:t> w)	</a:t>
            </a:r>
            <a:r>
              <a:rPr lang="en-US" b="1" dirty="0"/>
              <a:t>//heading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"Height = " &lt;&lt; h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"Weight = " &lt;&lt; w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21/10/2019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263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Modular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Modular programming:</a:t>
            </a:r>
            <a:r>
              <a:rPr lang="en-US" dirty="0"/>
              <a:t> Breaking a program up into smaller, manageable functions or modules</a:t>
            </a:r>
          </a:p>
          <a:p>
            <a:pPr algn="just"/>
            <a:r>
              <a:rPr lang="en-US" b="1" dirty="0"/>
              <a:t>Function: </a:t>
            </a:r>
            <a:r>
              <a:rPr lang="en-US" dirty="0"/>
              <a:t>A collection of statements to perform a task</a:t>
            </a:r>
          </a:p>
          <a:p>
            <a:pPr algn="just"/>
            <a:r>
              <a:rPr lang="en-US" b="1" dirty="0"/>
              <a:t>Motivation for modular programming </a:t>
            </a:r>
          </a:p>
          <a:p>
            <a:pPr lvl="1" algn="just"/>
            <a:r>
              <a:rPr lang="en-US" dirty="0"/>
              <a:t>Improves maintainability of programs</a:t>
            </a:r>
          </a:p>
          <a:p>
            <a:pPr lvl="1" algn="just"/>
            <a:r>
              <a:rPr lang="en-US" dirty="0"/>
              <a:t>Simplifies the process of writing programs</a:t>
            </a:r>
          </a:p>
          <a:p>
            <a:pPr algn="just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21/10/2019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1551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Value-Returning Functions -- 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abs(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(number &lt; 0)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 =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-number;</a:t>
            </a:r>
          </a:p>
          <a:p>
            <a:pPr marL="0" indent="0">
              <a:buNone/>
              <a:tabLst>
                <a:tab pos="457200" algn="l"/>
              </a:tabLs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21/10/2019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9617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return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Once a value-returning function computes the value, the function returns this value via the return statement</a:t>
            </a:r>
          </a:p>
          <a:p>
            <a:pPr lvl="1" algn="just"/>
            <a:r>
              <a:rPr lang="en-US" dirty="0"/>
              <a:t>It passes this value outside the function via the return statement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21/10/2019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333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Syntax: </a:t>
            </a:r>
            <a:r>
              <a:rPr lang="en-US" b="0" dirty="0"/>
              <a:t>return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return</a:t>
            </a:r>
            <a:r>
              <a:rPr lang="en-US" dirty="0"/>
              <a:t> statement has the following syntax: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C++, </a:t>
            </a:r>
            <a:r>
              <a:rPr lang="en-US" b="1" dirty="0"/>
              <a:t>return</a:t>
            </a:r>
            <a:r>
              <a:rPr lang="en-US" dirty="0"/>
              <a:t> is a reserved word</a:t>
            </a:r>
          </a:p>
          <a:p>
            <a:r>
              <a:rPr lang="en-US" dirty="0"/>
              <a:t>When a </a:t>
            </a:r>
            <a:r>
              <a:rPr lang="en-US" b="1" dirty="0"/>
              <a:t>return</a:t>
            </a:r>
            <a:r>
              <a:rPr lang="en-US" dirty="0"/>
              <a:t> statement executes</a:t>
            </a:r>
          </a:p>
          <a:p>
            <a:pPr lvl="1"/>
            <a:r>
              <a:rPr lang="en-US" dirty="0"/>
              <a:t>Function immediately terminates</a:t>
            </a:r>
          </a:p>
          <a:p>
            <a:pPr lvl="1"/>
            <a:r>
              <a:rPr lang="en-US" dirty="0"/>
              <a:t>Control goes back to the caller</a:t>
            </a:r>
          </a:p>
          <a:p>
            <a:r>
              <a:rPr lang="en-US" dirty="0"/>
              <a:t>When a </a:t>
            </a:r>
            <a:r>
              <a:rPr lang="en-US" b="1" dirty="0"/>
              <a:t>return</a:t>
            </a:r>
            <a:r>
              <a:rPr lang="en-US" dirty="0"/>
              <a:t> statement executes in the function main, the program terminates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e.g</a:t>
            </a:r>
            <a:r>
              <a:rPr lang="en-US" dirty="0"/>
              <a:t>      return 0;</a:t>
            </a:r>
          </a:p>
          <a:p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546" y="1829168"/>
            <a:ext cx="2429784" cy="654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21/10/2019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6255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Returning a Value From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return</a:t>
            </a:r>
            <a:r>
              <a:rPr lang="en-US" dirty="0"/>
              <a:t> statement can be used to return a value from the function to </a:t>
            </a:r>
            <a:r>
              <a:rPr lang="en-US" b="1" dirty="0"/>
              <a:t>the module that made the function call</a:t>
            </a:r>
          </a:p>
          <a:p>
            <a:pPr algn="just"/>
            <a:r>
              <a:rPr lang="en-US" b="1" dirty="0"/>
              <a:t>Prototype and definition must indicate data type </a:t>
            </a:r>
            <a:r>
              <a:rPr lang="en-US" dirty="0"/>
              <a:t>of return value (not void)</a:t>
            </a:r>
          </a:p>
          <a:p>
            <a:pPr algn="just"/>
            <a:r>
              <a:rPr lang="en-US" dirty="0"/>
              <a:t>Calling function should use return value</a:t>
            </a:r>
          </a:p>
          <a:p>
            <a:pPr lvl="1" algn="just"/>
            <a:r>
              <a:rPr lang="en-US" dirty="0"/>
              <a:t>assign it to a variable</a:t>
            </a:r>
          </a:p>
          <a:p>
            <a:pPr lvl="1" algn="just"/>
            <a:r>
              <a:rPr lang="en-US" dirty="0"/>
              <a:t>send it to </a:t>
            </a:r>
            <a:r>
              <a:rPr lang="en-US" dirty="0" err="1"/>
              <a:t>cout</a:t>
            </a:r>
            <a:endParaRPr lang="en-US" dirty="0"/>
          </a:p>
          <a:p>
            <a:pPr lvl="1" algn="just"/>
            <a:r>
              <a:rPr lang="en-US" dirty="0"/>
              <a:t>use it in an arithmetic computation</a:t>
            </a:r>
          </a:p>
          <a:p>
            <a:pPr lvl="1" algn="just"/>
            <a:r>
              <a:rPr lang="en-US" dirty="0"/>
              <a:t>use it in a relational expression</a:t>
            </a:r>
          </a:p>
          <a:p>
            <a:pPr lvl="1" algn="just"/>
            <a:r>
              <a:rPr lang="en-US" dirty="0"/>
              <a:t>Pass it as a parameter to another function</a:t>
            </a:r>
          </a:p>
          <a:p>
            <a:pPr algn="just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21/10/2019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6955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Syntax: </a:t>
            </a:r>
            <a:r>
              <a:rPr lang="en-US" b="0" dirty="0"/>
              <a:t>return</a:t>
            </a:r>
            <a:r>
              <a:rPr lang="en-US" dirty="0"/>
              <a:t> Statement (cont’d.)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218" y="782633"/>
            <a:ext cx="4257675" cy="4114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896" y="3452450"/>
            <a:ext cx="3512847" cy="14939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889" y="5136835"/>
            <a:ext cx="7620000" cy="1571625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21/10/2019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8407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218" y="782632"/>
            <a:ext cx="8073553" cy="37268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90" y="4558850"/>
            <a:ext cx="8543925" cy="2128971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21/10/2019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8190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Function to compare three numbers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426" y="2490168"/>
            <a:ext cx="7882811" cy="2566638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21/10/2019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7924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Returning a Boolean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Function can return </a:t>
            </a:r>
            <a:r>
              <a:rPr lang="en-US" b="1" dirty="0"/>
              <a:t>true</a:t>
            </a:r>
            <a:r>
              <a:rPr lang="en-US" dirty="0"/>
              <a:t> or </a:t>
            </a:r>
            <a:r>
              <a:rPr lang="en-US" b="1" dirty="0"/>
              <a:t>false</a:t>
            </a:r>
          </a:p>
          <a:p>
            <a:pPr algn="just"/>
            <a:r>
              <a:rPr lang="en-US" dirty="0"/>
              <a:t>Declare return type in function prototype and heading as </a:t>
            </a:r>
            <a:r>
              <a:rPr lang="en-US" b="1" dirty="0"/>
              <a:t>bool </a:t>
            </a:r>
          </a:p>
          <a:p>
            <a:pPr algn="just"/>
            <a:r>
              <a:rPr lang="en-US" dirty="0"/>
              <a:t>Function body must contain </a:t>
            </a:r>
            <a:r>
              <a:rPr lang="en-US" b="1" dirty="0"/>
              <a:t>return</a:t>
            </a:r>
            <a:r>
              <a:rPr lang="en-US" dirty="0"/>
              <a:t> statement(s) that return </a:t>
            </a:r>
            <a:r>
              <a:rPr lang="en-US" b="1" dirty="0"/>
              <a:t>true</a:t>
            </a:r>
            <a:r>
              <a:rPr lang="en-US" dirty="0"/>
              <a:t> or </a:t>
            </a:r>
            <a:r>
              <a:rPr lang="en-US" b="1" dirty="0"/>
              <a:t>false</a:t>
            </a:r>
          </a:p>
          <a:p>
            <a:pPr algn="just"/>
            <a:r>
              <a:rPr lang="en-US" dirty="0"/>
              <a:t>Calling function can use return value in a </a:t>
            </a:r>
            <a:r>
              <a:rPr lang="en-US" b="1" dirty="0"/>
              <a:t>relational</a:t>
            </a:r>
            <a:r>
              <a:rPr lang="en-US" dirty="0"/>
              <a:t> </a:t>
            </a:r>
            <a:r>
              <a:rPr lang="en-US" b="1" dirty="0"/>
              <a:t>expression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21/10/2019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0081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Boolean </a:t>
            </a:r>
            <a:r>
              <a:rPr lang="en-US" b="0" dirty="0"/>
              <a:t>return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isValid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);        // prototype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isValid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val</a:t>
            </a:r>
            <a:r>
              <a:rPr lang="en-US" sz="2000" dirty="0">
                <a:latin typeface="Consolas" panose="020B0609020204030204" pitchFamily="49" charset="0"/>
              </a:rPr>
              <a:t>)     // heading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min = 0, max = 100;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(</a:t>
            </a:r>
            <a:r>
              <a:rPr lang="en-US" sz="2000" dirty="0" err="1">
                <a:latin typeface="Consolas" panose="020B0609020204030204" pitchFamily="49" charset="0"/>
              </a:rPr>
              <a:t>val</a:t>
            </a:r>
            <a:r>
              <a:rPr lang="en-US" sz="2000" dirty="0">
                <a:latin typeface="Consolas" panose="020B0609020204030204" pitchFamily="49" charset="0"/>
              </a:rPr>
              <a:t> &gt;= min &amp;&amp; </a:t>
            </a:r>
            <a:r>
              <a:rPr lang="en-US" sz="2000" dirty="0" err="1">
                <a:latin typeface="Consolas" panose="020B0609020204030204" pitchFamily="49" charset="0"/>
              </a:rPr>
              <a:t>val</a:t>
            </a:r>
            <a:r>
              <a:rPr lang="en-US" sz="2000" dirty="0">
                <a:latin typeface="Consolas" panose="020B0609020204030204" pitchFamily="49" charset="0"/>
              </a:rPr>
              <a:t> &lt;= max)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true;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false;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(</a:t>
            </a:r>
            <a:r>
              <a:rPr lang="en-US" sz="2000" dirty="0" err="1">
                <a:latin typeface="Consolas" panose="020B0609020204030204" pitchFamily="49" charset="0"/>
              </a:rPr>
              <a:t>isValid</a:t>
            </a:r>
            <a:r>
              <a:rPr lang="en-US" sz="2000" dirty="0">
                <a:latin typeface="Consolas" panose="020B0609020204030204" pitchFamily="49" charset="0"/>
              </a:rPr>
              <a:t>(score))       // call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…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21/10/2019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901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</a:t>
            </a:r>
            <a:r>
              <a:rPr lang="en-US" b="0" dirty="0"/>
              <a:t>Prototypes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compiler must know the following about a function before it is called</a:t>
            </a:r>
          </a:p>
          <a:p>
            <a:pPr lvl="1" algn="just"/>
            <a:r>
              <a:rPr lang="en-US" dirty="0"/>
              <a:t>name</a:t>
            </a:r>
          </a:p>
          <a:p>
            <a:pPr lvl="1" algn="just"/>
            <a:r>
              <a:rPr lang="en-US" dirty="0"/>
              <a:t>return type</a:t>
            </a:r>
          </a:p>
          <a:p>
            <a:pPr lvl="1" algn="just"/>
            <a:r>
              <a:rPr lang="en-US" dirty="0"/>
              <a:t>number of parameters</a:t>
            </a:r>
          </a:p>
          <a:p>
            <a:pPr lvl="1" algn="just"/>
            <a:r>
              <a:rPr lang="en-US" dirty="0"/>
              <a:t>data type of each parameter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21/10/2019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36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Boss to worker analogy</a:t>
            </a:r>
          </a:p>
          <a:p>
            <a:pPr lvl="1" algn="just"/>
            <a:r>
              <a:rPr lang="en-US" dirty="0"/>
              <a:t>A boss (the calling function or caller) asks a worker (the called function) to perform a task and return (i.e., report back) the results when the task is done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21/10/2019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4558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Prototype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18" y="1280277"/>
            <a:ext cx="8432782" cy="4987331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/>
              <a:t>Function prototype: </a:t>
            </a:r>
            <a:r>
              <a:rPr lang="en-US" sz="2800" dirty="0"/>
              <a:t>Function heading without the body of the function</a:t>
            </a:r>
          </a:p>
          <a:p>
            <a:pPr algn="just"/>
            <a:r>
              <a:rPr lang="en-US" sz="2800" b="1" dirty="0"/>
              <a:t>Syntax: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It is </a:t>
            </a:r>
            <a:r>
              <a:rPr lang="en-US" sz="2800" b="1" dirty="0"/>
              <a:t>not</a:t>
            </a:r>
            <a:r>
              <a:rPr lang="en-US" sz="2800" dirty="0"/>
              <a:t> necessary to specify the </a:t>
            </a:r>
            <a:r>
              <a:rPr lang="en-US" sz="2800" b="1" dirty="0"/>
              <a:t>variable name in</a:t>
            </a:r>
            <a:r>
              <a:rPr lang="en-US" sz="2800" dirty="0"/>
              <a:t> the parameter list</a:t>
            </a:r>
          </a:p>
          <a:p>
            <a:pPr algn="just"/>
            <a:r>
              <a:rPr lang="en-US" sz="2800" dirty="0"/>
              <a:t>The </a:t>
            </a:r>
            <a:r>
              <a:rPr lang="en-US" sz="2800" b="1" dirty="0"/>
              <a:t>data</a:t>
            </a:r>
            <a:r>
              <a:rPr lang="en-US" sz="2800" dirty="0"/>
              <a:t> </a:t>
            </a:r>
            <a:r>
              <a:rPr lang="en-US" sz="2800" b="1" dirty="0"/>
              <a:t>type</a:t>
            </a:r>
            <a:r>
              <a:rPr lang="en-US" sz="2800" dirty="0"/>
              <a:t> of each </a:t>
            </a:r>
            <a:r>
              <a:rPr lang="en-US" sz="2800" b="1" dirty="0"/>
              <a:t>parameter</a:t>
            </a:r>
            <a:r>
              <a:rPr lang="en-US" sz="2800" dirty="0"/>
              <a:t> </a:t>
            </a:r>
            <a:r>
              <a:rPr lang="en-US" sz="2800" b="1" dirty="0"/>
              <a:t>must</a:t>
            </a:r>
            <a:r>
              <a:rPr lang="en-US" sz="2800" dirty="0"/>
              <a:t> be specified </a:t>
            </a:r>
          </a:p>
          <a:p>
            <a:pPr algn="just"/>
            <a:endParaRPr lang="en-US" sz="2800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784" y="2764020"/>
            <a:ext cx="63896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21/10/2019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9396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Prototype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function heading without the body of the function.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994" y="2290257"/>
            <a:ext cx="8486775" cy="4457700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21/10/2019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4889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Prototype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Place prototypes near </a:t>
            </a:r>
            <a:r>
              <a:rPr lang="en-US" b="1" dirty="0"/>
              <a:t>top</a:t>
            </a:r>
            <a:r>
              <a:rPr lang="en-US" dirty="0"/>
              <a:t> of program </a:t>
            </a:r>
          </a:p>
          <a:p>
            <a:pPr algn="just"/>
            <a:r>
              <a:rPr lang="en-US" b="1" dirty="0"/>
              <a:t>Program must include either prototype or full function definition before any call to the function</a:t>
            </a:r>
            <a:r>
              <a:rPr lang="en-US" dirty="0"/>
              <a:t>, otherwise a compiler error occurs</a:t>
            </a:r>
          </a:p>
          <a:p>
            <a:pPr algn="just"/>
            <a:r>
              <a:rPr lang="en-US" dirty="0"/>
              <a:t>When using prototypes, </a:t>
            </a:r>
            <a:r>
              <a:rPr lang="en-US" b="1" dirty="0"/>
              <a:t>function definitions can be placed in any order in the source file</a:t>
            </a:r>
            <a:r>
              <a:rPr lang="en-US" dirty="0"/>
              <a:t>. Traditionally, </a:t>
            </a:r>
            <a:r>
              <a:rPr lang="en-US" b="1" dirty="0"/>
              <a:t>main</a:t>
            </a:r>
            <a:r>
              <a:rPr lang="en-US" dirty="0"/>
              <a:t> is placed first.</a:t>
            </a:r>
          </a:p>
          <a:p>
            <a:pPr algn="just"/>
            <a:r>
              <a:rPr lang="en-US" dirty="0"/>
              <a:t>Use a </a:t>
            </a:r>
            <a:r>
              <a:rPr lang="en-US" b="1" dirty="0"/>
              <a:t>function prototype </a:t>
            </a:r>
            <a:r>
              <a:rPr lang="en-US" dirty="0"/>
              <a:t>(similar to the heading of the function</a:t>
            </a:r>
          </a:p>
          <a:p>
            <a:pPr lvl="1" algn="just"/>
            <a:r>
              <a:rPr lang="en-US" b="1" dirty="0"/>
              <a:t>Heading:   </a:t>
            </a:r>
            <a:r>
              <a:rPr lang="en-US" dirty="0"/>
              <a:t>void </a:t>
            </a:r>
            <a:r>
              <a:rPr lang="en-US" dirty="0" err="1"/>
              <a:t>printHeading</a:t>
            </a:r>
            <a:r>
              <a:rPr lang="en-US" dirty="0"/>
              <a:t>()</a:t>
            </a:r>
          </a:p>
          <a:p>
            <a:pPr lvl="1" algn="just"/>
            <a:r>
              <a:rPr lang="en-US" b="1" dirty="0"/>
              <a:t>Prototype: </a:t>
            </a:r>
            <a:r>
              <a:rPr lang="en-US" dirty="0"/>
              <a:t>void </a:t>
            </a:r>
            <a:r>
              <a:rPr lang="en-US" dirty="0" err="1"/>
              <a:t>printHeading</a:t>
            </a:r>
            <a:r>
              <a:rPr lang="en-US" dirty="0"/>
              <a:t>();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21/10/2019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5098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Prototype (Illustration)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6450" y="831268"/>
            <a:ext cx="7072764" cy="588444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21/10/2019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3392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Function Prototype (Illustration cont'd.)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105" y="843593"/>
            <a:ext cx="8227452" cy="598171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21/10/2019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7021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Program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18" y="828353"/>
            <a:ext cx="8323551" cy="5905189"/>
          </a:xfrm>
          <a:solidFill>
            <a:schemeClr val="bg1"/>
          </a:solidFill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1      // C++ Program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2      // Creating and using a programmer-defined function.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3      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4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5      using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6      using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7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8      </a:t>
            </a:r>
            <a:r>
              <a:rPr lang="en-US" dirty="0" err="1"/>
              <a:t>int</a:t>
            </a:r>
            <a:r>
              <a:rPr lang="en-US" dirty="0"/>
              <a:t> square( </a:t>
            </a:r>
            <a:r>
              <a:rPr lang="en-US" dirty="0" err="1"/>
              <a:t>int</a:t>
            </a:r>
            <a:r>
              <a:rPr lang="en-US" dirty="0"/>
              <a:t> );   // function prototype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9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10    </a:t>
            </a: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11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12       // loop 10 times and calculate and output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13       // square of x each time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14       for ( </a:t>
            </a:r>
            <a:r>
              <a:rPr lang="en-US" dirty="0" err="1"/>
              <a:t>int</a:t>
            </a:r>
            <a:r>
              <a:rPr lang="en-US" dirty="0"/>
              <a:t> x = 1; x &lt;= 10; x++ )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15          </a:t>
            </a:r>
            <a:r>
              <a:rPr lang="en-US" dirty="0" err="1"/>
              <a:t>cout</a:t>
            </a:r>
            <a:r>
              <a:rPr lang="en-US" dirty="0"/>
              <a:t> &lt;&lt; square( x ) &lt;&lt; "  ";  // function call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16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17     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18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19       return 0;  // indicates successful termination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20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21    } // end main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22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23    // square function definition returns square of an integer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24    </a:t>
            </a:r>
            <a:r>
              <a:rPr lang="en-US" dirty="0" err="1"/>
              <a:t>int</a:t>
            </a:r>
            <a:r>
              <a:rPr lang="en-US" dirty="0"/>
              <a:t> square( </a:t>
            </a:r>
            <a:r>
              <a:rPr lang="en-US" dirty="0" err="1"/>
              <a:t>int</a:t>
            </a:r>
            <a:r>
              <a:rPr lang="en-US" dirty="0"/>
              <a:t> y )  // y is a copy of argument to function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25    {                                                 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26       return y * y;     // returns square of y as an </a:t>
            </a:r>
            <a:r>
              <a:rPr lang="en-US" dirty="0" err="1"/>
              <a:t>int</a:t>
            </a:r>
            <a:r>
              <a:rPr lang="en-US" dirty="0"/>
              <a:t>                                                      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27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28    } // end function square                          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2923529" y="3367364"/>
            <a:ext cx="5490628" cy="831817"/>
            <a:chOff x="1382" y="1488"/>
            <a:chExt cx="3007" cy="393"/>
          </a:xfrm>
          <a:solidFill>
            <a:schemeClr val="bg1"/>
          </a:solidFill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2564" y="1488"/>
              <a:ext cx="1825" cy="39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/>
              <a:r>
                <a:rPr lang="en-US" sz="1600" dirty="0">
                  <a:cs typeface="Times New Roman" pitchFamily="18" charset="0"/>
                </a:rPr>
                <a:t>Parentheses </a:t>
              </a:r>
              <a:r>
                <a:rPr lang="en-US" sz="1600" b="1" dirty="0">
                  <a:latin typeface="Courier New" pitchFamily="49" charset="0"/>
                  <a:cs typeface="Times New Roman" pitchFamily="18" charset="0"/>
                </a:rPr>
                <a:t>()</a:t>
              </a:r>
              <a:r>
                <a:rPr lang="en-US" sz="1600" dirty="0">
                  <a:cs typeface="Times New Roman" pitchFamily="18" charset="0"/>
                </a:rPr>
                <a:t> cause function to be called. When done, it returns the result.</a:t>
              </a: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 flipV="1">
              <a:off x="1382" y="1754"/>
              <a:ext cx="1182" cy="69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205018" y="1263012"/>
            <a:ext cx="6209453" cy="1077913"/>
            <a:chOff x="269" y="480"/>
            <a:chExt cx="3667" cy="679"/>
          </a:xfrm>
        </p:grpSpPr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1968" y="480"/>
              <a:ext cx="1968" cy="6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/>
              <a:r>
                <a:rPr lang="en-US" sz="1600" b="1" dirty="0">
                  <a:cs typeface="Times New Roman" pitchFamily="18" charset="0"/>
                </a:rPr>
                <a:t>Function prototype: </a:t>
              </a:r>
              <a:r>
                <a:rPr lang="en-US" sz="1600" dirty="0">
                  <a:cs typeface="Times New Roman" pitchFamily="18" charset="0"/>
                </a:rPr>
                <a:t>specifies data types of arguments and return values. </a:t>
              </a:r>
              <a:r>
                <a:rPr lang="en-US" sz="1600" b="1" dirty="0">
                  <a:latin typeface="Courier New" pitchFamily="49" charset="0"/>
                  <a:cs typeface="Times New Roman" pitchFamily="18" charset="0"/>
                </a:rPr>
                <a:t>square</a:t>
              </a:r>
              <a:r>
                <a:rPr lang="en-US" sz="1600" dirty="0">
                  <a:cs typeface="Times New Roman" pitchFamily="18" charset="0"/>
                </a:rPr>
                <a:t> expects and </a:t>
              </a:r>
              <a:r>
                <a:rPr lang="en-US" sz="1600" b="1" dirty="0" err="1">
                  <a:latin typeface="Courier New" pitchFamily="49" charset="0"/>
                  <a:cs typeface="Times New Roman" pitchFamily="18" charset="0"/>
                </a:rPr>
                <a:t>int</a:t>
              </a:r>
              <a:r>
                <a:rPr lang="en-US" sz="1600" dirty="0">
                  <a:cs typeface="Times New Roman" pitchFamily="18" charset="0"/>
                </a:rPr>
                <a:t>, and returns an </a:t>
              </a:r>
              <a:r>
                <a:rPr lang="en-US" sz="1600" b="1" dirty="0">
                  <a:latin typeface="Courier New" pitchFamily="49" charset="0"/>
                  <a:cs typeface="Times New Roman" pitchFamily="18" charset="0"/>
                </a:rPr>
                <a:t>int</a:t>
              </a:r>
              <a:r>
                <a:rPr lang="en-US" sz="1600" dirty="0">
                  <a:cs typeface="Times New Roman" pitchFamily="18" charset="0"/>
                </a:rPr>
                <a:t>.</a:t>
              </a: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H="1">
              <a:off x="269" y="576"/>
              <a:ext cx="1699" cy="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3" name="Group 4"/>
          <p:cNvGrpSpPr>
            <a:grpSpLocks/>
          </p:cNvGrpSpPr>
          <p:nvPr/>
        </p:nvGrpSpPr>
        <p:grpSpPr bwMode="auto">
          <a:xfrm>
            <a:off x="2204439" y="5869764"/>
            <a:ext cx="6209719" cy="830263"/>
            <a:chOff x="776" y="812"/>
            <a:chExt cx="3640" cy="523"/>
          </a:xfrm>
          <a:solidFill>
            <a:schemeClr val="bg1"/>
          </a:solidFill>
        </p:grpSpPr>
        <p:sp>
          <p:nvSpPr>
            <p:cNvPr id="14" name="Text Box 5"/>
            <p:cNvSpPr txBox="1">
              <a:spLocks noChangeArrowheads="1"/>
            </p:cNvSpPr>
            <p:nvPr/>
          </p:nvSpPr>
          <p:spPr bwMode="auto">
            <a:xfrm>
              <a:off x="2463" y="812"/>
              <a:ext cx="1953" cy="52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/>
              <a:r>
                <a:rPr lang="en-US" sz="1600" dirty="0">
                  <a:cs typeface="Times New Roman" pitchFamily="18" charset="0"/>
                </a:rPr>
                <a:t>Definition of </a:t>
              </a:r>
              <a:r>
                <a:rPr lang="en-US" sz="1600" b="1" dirty="0">
                  <a:latin typeface="Courier New" pitchFamily="49" charset="0"/>
                  <a:cs typeface="Times New Roman" pitchFamily="18" charset="0"/>
                </a:rPr>
                <a:t>square</a:t>
              </a:r>
              <a:r>
                <a:rPr lang="en-US" sz="1600" dirty="0">
                  <a:cs typeface="Times New Roman" pitchFamily="18" charset="0"/>
                </a:rPr>
                <a:t>. </a:t>
              </a:r>
              <a:r>
                <a:rPr lang="en-US" sz="1600" b="1" dirty="0">
                  <a:latin typeface="Courier New" pitchFamily="49" charset="0"/>
                  <a:cs typeface="Times New Roman" pitchFamily="18" charset="0"/>
                </a:rPr>
                <a:t>y</a:t>
              </a:r>
              <a:r>
                <a:rPr lang="en-US" sz="1600" dirty="0">
                  <a:cs typeface="Times New Roman" pitchFamily="18" charset="0"/>
                </a:rPr>
                <a:t> is a copy of the argument passed. Returns </a:t>
              </a:r>
              <a:r>
                <a:rPr lang="en-US" sz="1600" b="1" dirty="0">
                  <a:latin typeface="Courier New" pitchFamily="49" charset="0"/>
                  <a:cs typeface="Times New Roman" pitchFamily="18" charset="0"/>
                </a:rPr>
                <a:t>y * y</a:t>
              </a:r>
              <a:r>
                <a:rPr lang="en-US" sz="1600" dirty="0">
                  <a:cs typeface="Times New Roman" pitchFamily="18" charset="0"/>
                </a:rPr>
                <a:t>, or </a:t>
              </a:r>
              <a:r>
                <a:rPr lang="en-US" sz="1600" b="1" dirty="0">
                  <a:latin typeface="Courier New" pitchFamily="49" charset="0"/>
                  <a:cs typeface="Times New Roman" pitchFamily="18" charset="0"/>
                </a:rPr>
                <a:t>y</a:t>
              </a:r>
              <a:r>
                <a:rPr lang="en-US" sz="1600" dirty="0">
                  <a:cs typeface="Times New Roman" pitchFamily="18" charset="0"/>
                </a:rPr>
                <a:t> squared.</a:t>
              </a:r>
            </a:p>
          </p:txBody>
        </p:sp>
        <p:sp>
          <p:nvSpPr>
            <p:cNvPr id="15" name="Line 6"/>
            <p:cNvSpPr>
              <a:spLocks noChangeShapeType="1"/>
            </p:cNvSpPr>
            <p:nvPr/>
          </p:nvSpPr>
          <p:spPr bwMode="auto">
            <a:xfrm flipH="1" flipV="1">
              <a:off x="776" y="929"/>
              <a:ext cx="1687" cy="27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21/10/2019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6781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18" y="1280277"/>
            <a:ext cx="8323551" cy="6138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1  4  9  16  25  36  49  64  81  100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21/10/2019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9746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Program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18" y="782633"/>
            <a:ext cx="8323551" cy="5905189"/>
          </a:xfrm>
          <a:solidFill>
            <a:schemeClr val="bg1"/>
          </a:solidFill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1      // C ++ Program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2      // Finding the maximum of three floating-point numbers.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3      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4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5      using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6      using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cin</a:t>
            </a:r>
            <a:r>
              <a:rPr lang="en-US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7      using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8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9      double maximum( double, double, double ); // function prototype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10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11    </a:t>
            </a: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12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13       double number1;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14       double number2;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15       double number3;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16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17       </a:t>
            </a:r>
            <a:r>
              <a:rPr lang="en-US" dirty="0" err="1"/>
              <a:t>cout</a:t>
            </a:r>
            <a:r>
              <a:rPr lang="en-US" dirty="0"/>
              <a:t> &lt;&lt; "Enter three floating-point numbers: 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18       </a:t>
            </a:r>
            <a:r>
              <a:rPr lang="en-US" dirty="0" err="1"/>
              <a:t>cin</a:t>
            </a:r>
            <a:r>
              <a:rPr lang="en-US" dirty="0"/>
              <a:t> &gt;&gt; number1 &gt;&gt; number2 &gt;&gt; number3;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19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20       // number1, number2 and number3 are arguments to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21       // the maximum function call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22       </a:t>
            </a:r>
            <a:r>
              <a:rPr lang="en-US" dirty="0" err="1"/>
              <a:t>cout</a:t>
            </a:r>
            <a:r>
              <a:rPr lang="en-US" dirty="0"/>
              <a:t> &lt;&lt; "Maximum is: "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23            &lt;&lt; maximum( number1, number2, number3 )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24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25       return 0;  // indicates successful termination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26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27    } // end main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28</a:t>
            </a: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3232378" y="2763904"/>
            <a:ext cx="5519738" cy="1425575"/>
            <a:chOff x="1131" y="1884"/>
            <a:chExt cx="3477" cy="898"/>
          </a:xfrm>
          <a:solidFill>
            <a:schemeClr val="bg1"/>
          </a:solidFill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2544" y="2256"/>
              <a:ext cx="2064" cy="52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dirty="0">
                  <a:cs typeface="Times New Roman" pitchFamily="18" charset="0"/>
                </a:rPr>
                <a:t>Function </a:t>
              </a:r>
              <a:r>
                <a:rPr lang="en-US" sz="1600" b="1" dirty="0">
                  <a:latin typeface="Courier New" pitchFamily="49" charset="0"/>
                  <a:cs typeface="Times New Roman" pitchFamily="18" charset="0"/>
                </a:rPr>
                <a:t>maximum</a:t>
              </a:r>
              <a:r>
                <a:rPr lang="en-US" sz="1600" dirty="0">
                  <a:cs typeface="Times New Roman" pitchFamily="18" charset="0"/>
                </a:rPr>
                <a:t> takes 3 arguments (all </a:t>
              </a:r>
              <a:r>
                <a:rPr lang="en-US" sz="1600" b="1" dirty="0">
                  <a:latin typeface="Courier New" pitchFamily="49" charset="0"/>
                  <a:cs typeface="Times New Roman" pitchFamily="18" charset="0"/>
                </a:rPr>
                <a:t>double</a:t>
              </a:r>
              <a:r>
                <a:rPr lang="en-US" sz="1600" dirty="0">
                  <a:cs typeface="Times New Roman" pitchFamily="18" charset="0"/>
                </a:rPr>
                <a:t>) and returns a </a:t>
              </a:r>
              <a:r>
                <a:rPr lang="en-US" sz="1600" b="1" dirty="0">
                  <a:latin typeface="Courier New" pitchFamily="49" charset="0"/>
                  <a:cs typeface="Times New Roman" pitchFamily="18" charset="0"/>
                </a:rPr>
                <a:t>double</a:t>
              </a:r>
              <a:r>
                <a:rPr lang="en-US" sz="1600" dirty="0">
                  <a:cs typeface="Times New Roman" pitchFamily="18" charset="0"/>
                </a:rPr>
                <a:t>.</a:t>
              </a: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 flipV="1">
              <a:off x="1131" y="1884"/>
              <a:ext cx="1413" cy="37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21/10/2019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1061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Program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29    // function maximum definition;        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30    // x, y and z are parameters           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31    double maximum( double x, double y, double z )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32    {                                      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33       double max = x;   // assume x is largest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34                                           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35       if ( y &gt; max )    // if y is larger,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36          max = y;       // assign y to max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37                                           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38       if ( z &gt; max )    // if z is larger,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39          max = z;       // assign z to max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40                                           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41       return max;       // max is largest value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42                                           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43    } // end function maximum                       </a:t>
            </a: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5029200" y="1110183"/>
            <a:ext cx="4114800" cy="838200"/>
            <a:chOff x="1584" y="288"/>
            <a:chExt cx="2592" cy="528"/>
          </a:xfrm>
          <a:solidFill>
            <a:schemeClr val="bg1"/>
          </a:solidFill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2496" y="288"/>
              <a:ext cx="1680" cy="37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sz="1600">
                  <a:cs typeface="Times New Roman" pitchFamily="18" charset="0"/>
                </a:rPr>
                <a:t>Comma separated list for multiple parameters.</a:t>
              </a: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>
              <a:off x="1584" y="384"/>
              <a:ext cx="912" cy="43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21/10/2019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929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20000"/>
              </a:spcBef>
              <a:buNone/>
            </a:pP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Enter three floating-point numbers: 99.32 37.3 27.1928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Maximum is: 99.32</a:t>
            </a:r>
          </a:p>
          <a:p>
            <a:pPr marL="0" indent="0">
              <a:spcBef>
                <a:spcPct val="20000"/>
              </a:spcBef>
              <a:buNone/>
            </a:pPr>
            <a:endParaRPr lang="en-US" dirty="0">
              <a:solidFill>
                <a:srgbClr val="000000"/>
              </a:solidFill>
              <a:cs typeface="Courier New" pitchFamily="49" charset="0"/>
            </a:endParaRPr>
          </a:p>
          <a:p>
            <a:pPr marL="0" indent="0">
              <a:spcBef>
                <a:spcPct val="20000"/>
              </a:spcBef>
              <a:buNone/>
            </a:pP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Enter three floating-point numbers: 1.1 3.333 2.22</a:t>
            </a:r>
            <a:endParaRPr lang="en-US" dirty="0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pPr marL="0" indent="0">
              <a:spcBef>
                <a:spcPct val="20000"/>
              </a:spcBef>
              <a:buNone/>
            </a:pP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Maximum is: 3.333</a:t>
            </a:r>
            <a:r>
              <a:rPr lang="en-US" dirty="0">
                <a:solidFill>
                  <a:srgbClr val="000000"/>
                </a:solidFill>
                <a:latin typeface="Courier" pitchFamily="49" charset="0"/>
                <a:cs typeface="Times New Roman" pitchFamily="18" charset="0"/>
              </a:rPr>
              <a:t> </a:t>
            </a:r>
          </a:p>
          <a:p>
            <a:pPr marL="0" indent="0">
              <a:spcBef>
                <a:spcPct val="20000"/>
              </a:spcBef>
              <a:buNone/>
            </a:pPr>
            <a:endParaRPr lang="en-US" dirty="0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pPr marL="0" indent="0">
              <a:spcBef>
                <a:spcPct val="20000"/>
              </a:spcBef>
              <a:buNone/>
            </a:pP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Enter three floating-point numbers: 27.9 14.31 88.99</a:t>
            </a:r>
            <a:endParaRPr lang="en-US" dirty="0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pPr marL="0" indent="0">
              <a:spcBef>
                <a:spcPct val="20000"/>
              </a:spcBef>
              <a:buNone/>
            </a:pP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Maximum is: 88.99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  <a:cs typeface="Times New Roman" pitchFamily="18" charset="0"/>
              </a:rPr>
              <a:t> </a:t>
            </a:r>
          </a:p>
          <a:p>
            <a:pPr marL="0" indent="0">
              <a:spcBef>
                <a:spcPct val="20000"/>
              </a:spcBef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21/10/2019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215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Functions</a:t>
            </a:r>
            <a:r>
              <a:rPr lang="en-US" dirty="0"/>
              <a:t> are like </a:t>
            </a:r>
            <a:r>
              <a:rPr lang="en-US" b="1" dirty="0"/>
              <a:t>building blocks</a:t>
            </a:r>
          </a:p>
          <a:p>
            <a:pPr algn="just"/>
            <a:r>
              <a:rPr lang="en-US" dirty="0"/>
              <a:t>They allow complicated programs to be </a:t>
            </a:r>
            <a:r>
              <a:rPr lang="en-US" b="1" dirty="0"/>
              <a:t>divided </a:t>
            </a:r>
            <a:r>
              <a:rPr lang="en-US" dirty="0"/>
              <a:t>into manageable pieces </a:t>
            </a:r>
          </a:p>
          <a:p>
            <a:pPr algn="just"/>
            <a:r>
              <a:rPr lang="en-US" dirty="0"/>
              <a:t>Some advantages of functions:</a:t>
            </a:r>
          </a:p>
          <a:p>
            <a:pPr lvl="1" algn="just"/>
            <a:r>
              <a:rPr lang="en-US" dirty="0"/>
              <a:t>A </a:t>
            </a:r>
            <a:r>
              <a:rPr lang="en-US" b="1" dirty="0"/>
              <a:t>programmer </a:t>
            </a:r>
            <a:r>
              <a:rPr lang="en-US" dirty="0"/>
              <a:t>can focus on just that part of the program and construct it, debug it, and perfect it</a:t>
            </a:r>
          </a:p>
          <a:p>
            <a:pPr lvl="1" algn="just"/>
            <a:r>
              <a:rPr lang="en-US" b="1" dirty="0"/>
              <a:t>Different people </a:t>
            </a:r>
            <a:r>
              <a:rPr lang="en-US" dirty="0"/>
              <a:t>can work on </a:t>
            </a:r>
            <a:r>
              <a:rPr lang="en-US" b="1" dirty="0"/>
              <a:t>different functions </a:t>
            </a:r>
            <a:r>
              <a:rPr lang="en-US" dirty="0"/>
              <a:t>simultaneously</a:t>
            </a:r>
          </a:p>
          <a:p>
            <a:pPr lvl="1" algn="just"/>
            <a:r>
              <a:rPr lang="en-US" dirty="0"/>
              <a:t>Can be </a:t>
            </a:r>
            <a:r>
              <a:rPr lang="en-US" b="1" dirty="0"/>
              <a:t>re-used</a:t>
            </a:r>
            <a:r>
              <a:rPr lang="en-US" dirty="0"/>
              <a:t> (even in different programs)</a:t>
            </a:r>
          </a:p>
          <a:p>
            <a:pPr lvl="1" algn="just"/>
            <a:r>
              <a:rPr lang="en-US" dirty="0"/>
              <a:t>Enhance program </a:t>
            </a:r>
            <a:r>
              <a:rPr lang="en-US" b="1" dirty="0"/>
              <a:t>readability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21/10/2019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0286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Value-Returning Functions: Some Peculiarity</a:t>
            </a:r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9" y="1536246"/>
            <a:ext cx="5891841" cy="1771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846436"/>
            <a:ext cx="5891842" cy="2512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21/10/2019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80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Value-Returning Functions: Some Peculiarity (cont'd.)</a:t>
            </a:r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18" y="1359428"/>
            <a:ext cx="7955024" cy="62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17" y="2175239"/>
            <a:ext cx="7958649" cy="339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21/10/2019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6597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Value-Returning Functions: Some Peculiarity (cont'd.)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175" y="1197880"/>
            <a:ext cx="6712188" cy="5578475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21/10/2019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8924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</a:t>
            </a:r>
          </a:p>
        </p:txBody>
      </p:sp>
      <p:pic>
        <p:nvPicPr>
          <p:cNvPr id="7" name="Content Placeholder 6" descr="http://content.presentermedia.com/files/animsp/00003000/3174/trapped_in_question_PA_md_wm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158" y="1424464"/>
            <a:ext cx="4434522" cy="4434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21/10/2019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666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(cont'd.)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Functions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Called </a:t>
            </a:r>
            <a:r>
              <a:rPr lang="en-US" b="1" dirty="0"/>
              <a:t>modules</a:t>
            </a:r>
          </a:p>
          <a:p>
            <a:pPr lvl="1"/>
            <a:r>
              <a:rPr lang="en-US" dirty="0"/>
              <a:t>Like miniature programs</a:t>
            </a:r>
          </a:p>
          <a:p>
            <a:pPr lvl="1"/>
            <a:r>
              <a:rPr lang="en-US" dirty="0"/>
              <a:t>Can be put together to form a larger program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21/10/2019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037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Predefined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 algebra, a function is defined as a rule or correspondence between values, called the function’s arguments, and the unique value of the function associated with the arguments </a:t>
            </a:r>
          </a:p>
          <a:p>
            <a:pPr lvl="1" algn="just"/>
            <a:r>
              <a:rPr lang="en-US" dirty="0"/>
              <a:t>If f(x) = 2x + 5, then f(1) =  7, f(2) = 9, and f(3) = 11</a:t>
            </a:r>
          </a:p>
          <a:p>
            <a:pPr lvl="1" algn="just"/>
            <a:r>
              <a:rPr lang="en-US" dirty="0"/>
              <a:t>1, 2, and 3 are arguments</a:t>
            </a:r>
          </a:p>
          <a:p>
            <a:pPr lvl="1" algn="just"/>
            <a:r>
              <a:rPr lang="en-US" dirty="0"/>
              <a:t>7, 9, and 11 are the corresponding values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21/10/2019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828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Predefined Functions (cont'd.)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Some of the predefined mathematical functions are:</a:t>
            </a:r>
          </a:p>
          <a:p>
            <a:pPr lvl="1" algn="just"/>
            <a:r>
              <a:rPr lang="en-US" dirty="0" err="1"/>
              <a:t>sqrt</a:t>
            </a:r>
            <a:r>
              <a:rPr lang="en-US" dirty="0"/>
              <a:t>(x);</a:t>
            </a:r>
          </a:p>
          <a:p>
            <a:pPr lvl="1" algn="just"/>
            <a:r>
              <a:rPr lang="en-US" dirty="0" err="1"/>
              <a:t>sqrt</a:t>
            </a:r>
            <a:r>
              <a:rPr lang="en-US" dirty="0"/>
              <a:t>( 4 );</a:t>
            </a:r>
          </a:p>
          <a:p>
            <a:pPr lvl="1" algn="just"/>
            <a:r>
              <a:rPr lang="en-US" dirty="0" err="1"/>
              <a:t>sqrt</a:t>
            </a:r>
            <a:r>
              <a:rPr lang="en-US" dirty="0"/>
              <a:t>( 3 - 6x );</a:t>
            </a:r>
          </a:p>
          <a:p>
            <a:pPr lvl="1" algn="just"/>
            <a:r>
              <a:rPr lang="en-US" dirty="0"/>
              <a:t>pow(x, y);</a:t>
            </a:r>
          </a:p>
          <a:p>
            <a:pPr lvl="1" algn="just"/>
            <a:r>
              <a:rPr lang="en-US" dirty="0"/>
              <a:t>floor(x);</a:t>
            </a:r>
          </a:p>
          <a:p>
            <a:pPr algn="just"/>
            <a:r>
              <a:rPr lang="en-US" dirty="0"/>
              <a:t>Predefined functions are organized into </a:t>
            </a:r>
            <a:r>
              <a:rPr lang="en-US" b="1" dirty="0"/>
              <a:t>separate libraries </a:t>
            </a:r>
          </a:p>
          <a:p>
            <a:pPr algn="just"/>
            <a:r>
              <a:rPr lang="en-US" dirty="0"/>
              <a:t>I/O functions are in </a:t>
            </a:r>
            <a:r>
              <a:rPr lang="en-US" b="1" dirty="0" err="1"/>
              <a:t>iostream</a:t>
            </a:r>
            <a:r>
              <a:rPr lang="en-US" b="1" dirty="0"/>
              <a:t> </a:t>
            </a:r>
            <a:r>
              <a:rPr lang="en-US" dirty="0"/>
              <a:t>header</a:t>
            </a:r>
          </a:p>
          <a:p>
            <a:pPr algn="just"/>
            <a:r>
              <a:rPr lang="en-US" dirty="0"/>
              <a:t>Math functions are in </a:t>
            </a:r>
            <a:r>
              <a:rPr lang="en-US" b="1" dirty="0" err="1"/>
              <a:t>cmath</a:t>
            </a:r>
            <a:r>
              <a:rPr lang="en-US" b="1" dirty="0"/>
              <a:t>/math </a:t>
            </a:r>
            <a:r>
              <a:rPr lang="en-US" dirty="0"/>
              <a:t>header</a:t>
            </a:r>
          </a:p>
          <a:p>
            <a:pPr algn="just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21/10/2019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732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Predefined Functions (cont'd.)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pow(</a:t>
            </a:r>
            <a:r>
              <a:rPr lang="en-US" b="1" dirty="0" err="1"/>
              <a:t>x,y</a:t>
            </a:r>
            <a:r>
              <a:rPr lang="en-US" b="1" dirty="0"/>
              <a:t>) </a:t>
            </a:r>
            <a:r>
              <a:rPr lang="en-US" dirty="0"/>
              <a:t>calculates </a:t>
            </a:r>
            <a:r>
              <a:rPr lang="en-US" b="1" dirty="0" err="1"/>
              <a:t>x</a:t>
            </a:r>
            <a:r>
              <a:rPr lang="en-US" b="1" baseline="30000" dirty="0" err="1"/>
              <a:t>y</a:t>
            </a:r>
            <a:endParaRPr lang="en-US" b="1" baseline="30000" dirty="0"/>
          </a:p>
          <a:p>
            <a:pPr lvl="1"/>
            <a:r>
              <a:rPr lang="en-US" dirty="0"/>
              <a:t>pow(2, 3) = 8.0</a:t>
            </a:r>
          </a:p>
          <a:p>
            <a:pPr lvl="1"/>
            <a:r>
              <a:rPr lang="en-US" dirty="0"/>
              <a:t>Returns a value of type </a:t>
            </a:r>
            <a:r>
              <a:rPr lang="en-US" b="1" dirty="0"/>
              <a:t>double</a:t>
            </a:r>
          </a:p>
          <a:p>
            <a:pPr lvl="1"/>
            <a:r>
              <a:rPr lang="en-US" dirty="0"/>
              <a:t>x and y are the </a:t>
            </a:r>
            <a:r>
              <a:rPr lang="en-US" b="1" dirty="0"/>
              <a:t>parameters (or arguments)</a:t>
            </a:r>
          </a:p>
          <a:p>
            <a:pPr lvl="2"/>
            <a:r>
              <a:rPr lang="en-US" dirty="0"/>
              <a:t>This function has two parameters</a:t>
            </a:r>
          </a:p>
          <a:p>
            <a:r>
              <a:rPr lang="en-US" b="1" dirty="0" err="1"/>
              <a:t>sqrt</a:t>
            </a:r>
            <a:r>
              <a:rPr lang="en-US" b="1" dirty="0"/>
              <a:t>(x) </a:t>
            </a:r>
            <a:r>
              <a:rPr lang="en-US" dirty="0"/>
              <a:t>calculates the nonnegative square root of x, for   x &gt;= 0.0 </a:t>
            </a:r>
          </a:p>
          <a:p>
            <a:pPr lvl="1"/>
            <a:r>
              <a:rPr lang="en-US" dirty="0" err="1"/>
              <a:t>sqrt</a:t>
            </a:r>
            <a:r>
              <a:rPr lang="en-US" dirty="0"/>
              <a:t>(2.25) is 1.5</a:t>
            </a:r>
          </a:p>
          <a:p>
            <a:pPr lvl="1"/>
            <a:r>
              <a:rPr lang="en-US" dirty="0"/>
              <a:t>Type </a:t>
            </a:r>
            <a:r>
              <a:rPr lang="en-US" b="1" dirty="0"/>
              <a:t>double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21/10/2019 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873723"/>
      </p:ext>
    </p:extLst>
  </p:cSld>
  <p:clrMapOvr>
    <a:masterClrMapping/>
  </p:clrMapOvr>
</p:sld>
</file>

<file path=ppt/theme/theme1.xml><?xml version="1.0" encoding="utf-8"?>
<a:theme xmlns:a="http://schemas.openxmlformats.org/drawingml/2006/main" name="1_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4736</TotalTime>
  <Words>1951</Words>
  <Application>Microsoft Office PowerPoint</Application>
  <PresentationFormat>On-screen Show (4:3)</PresentationFormat>
  <Paragraphs>419</Paragraphs>
  <Slides>53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2" baseType="lpstr">
      <vt:lpstr>Arial</vt:lpstr>
      <vt:lpstr>Calibri</vt:lpstr>
      <vt:lpstr>Century Gothic</vt:lpstr>
      <vt:lpstr>Consolas</vt:lpstr>
      <vt:lpstr>Courier</vt:lpstr>
      <vt:lpstr>Courier New</vt:lpstr>
      <vt:lpstr>Times New Roman</vt:lpstr>
      <vt:lpstr>Wingdings 3</vt:lpstr>
      <vt:lpstr>1_Wisp</vt:lpstr>
      <vt:lpstr>CS118 – Programming Fundamentals</vt:lpstr>
      <vt:lpstr>Objectives</vt:lpstr>
      <vt:lpstr>Modular Programming</vt:lpstr>
      <vt:lpstr>Introduction</vt:lpstr>
      <vt:lpstr>Introduction</vt:lpstr>
      <vt:lpstr>Introduction (cont'd.)</vt:lpstr>
      <vt:lpstr>Predefined Functions</vt:lpstr>
      <vt:lpstr>Predefined Functions (cont'd.)</vt:lpstr>
      <vt:lpstr>Predefined Functions (cont'd.)</vt:lpstr>
      <vt:lpstr>Predefined Functions (cont'd.)</vt:lpstr>
      <vt:lpstr>Predefined Functions (cont'd.)</vt:lpstr>
      <vt:lpstr>Predefined Functions (cont'd.)</vt:lpstr>
      <vt:lpstr>Predefined Functions (cont'd.)</vt:lpstr>
      <vt:lpstr>Predefined Functions (cont'd.)</vt:lpstr>
      <vt:lpstr>User-Defined Functions</vt:lpstr>
      <vt:lpstr>Function Return Type</vt:lpstr>
      <vt:lpstr>Defining and Calling Functions</vt:lpstr>
      <vt:lpstr>Function Definition</vt:lpstr>
      <vt:lpstr>Syntax: Value-Returning function</vt:lpstr>
      <vt:lpstr>Syntax: Formal Parameter List</vt:lpstr>
      <vt:lpstr>Syntax: Actual Parameter List</vt:lpstr>
      <vt:lpstr>Actual Parameter Vs Formal Parameter</vt:lpstr>
      <vt:lpstr>PowerPoint Presentation</vt:lpstr>
      <vt:lpstr>Function Header</vt:lpstr>
      <vt:lpstr>Calling a Function</vt:lpstr>
      <vt:lpstr>Function Call</vt:lpstr>
      <vt:lpstr>Function Call Notes</vt:lpstr>
      <vt:lpstr>Calling Functions with Multiple Arguments</vt:lpstr>
      <vt:lpstr>Calling Functions with Multiple Arguments – an Illustration</vt:lpstr>
      <vt:lpstr>Value-Returning Functions -- Example</vt:lpstr>
      <vt:lpstr>return Statement</vt:lpstr>
      <vt:lpstr>Syntax: return Statement</vt:lpstr>
      <vt:lpstr>Returning a Value From a Function</vt:lpstr>
      <vt:lpstr>Syntax: return Statement (cont’d.)</vt:lpstr>
      <vt:lpstr>Example</vt:lpstr>
      <vt:lpstr>Function to compare three numbers</vt:lpstr>
      <vt:lpstr>Returning a Boolean Value</vt:lpstr>
      <vt:lpstr>Boolean return Example</vt:lpstr>
      <vt:lpstr>Function Prototypes</vt:lpstr>
      <vt:lpstr>Function Prototype</vt:lpstr>
      <vt:lpstr>Function Prototype</vt:lpstr>
      <vt:lpstr>Prototype Notes</vt:lpstr>
      <vt:lpstr>Function Prototype (Illustration)</vt:lpstr>
      <vt:lpstr>Function Prototype (Illustration cont'd.)</vt:lpstr>
      <vt:lpstr>Example Program I</vt:lpstr>
      <vt:lpstr>Output</vt:lpstr>
      <vt:lpstr>Example Program II</vt:lpstr>
      <vt:lpstr>Example Program II</vt:lpstr>
      <vt:lpstr>PowerPoint Presentation</vt:lpstr>
      <vt:lpstr>Value-Returning Functions: Some Peculiarity</vt:lpstr>
      <vt:lpstr>Value-Returning Functions: Some Peculiarity (cont'd.)</vt:lpstr>
      <vt:lpstr>Value-Returning Functions: Some Peculiarity (cont'd.)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Ebad Majeed</cp:lastModifiedBy>
  <cp:revision>1634</cp:revision>
  <cp:lastPrinted>2017-09-07T06:56:55Z</cp:lastPrinted>
  <dcterms:created xsi:type="dcterms:W3CDTF">2017-08-16T18:35:02Z</dcterms:created>
  <dcterms:modified xsi:type="dcterms:W3CDTF">2019-10-21T04:00:39Z</dcterms:modified>
</cp:coreProperties>
</file>