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27"/>
  </p:notesMasterIdLst>
  <p:sldIdLst>
    <p:sldId id="281" r:id="rId2"/>
    <p:sldId id="366" r:id="rId3"/>
    <p:sldId id="367" r:id="rId4"/>
    <p:sldId id="368" r:id="rId5"/>
    <p:sldId id="369" r:id="rId6"/>
    <p:sldId id="370" r:id="rId7"/>
    <p:sldId id="371" r:id="rId8"/>
    <p:sldId id="372" r:id="rId9"/>
    <p:sldId id="373" r:id="rId10"/>
    <p:sldId id="374" r:id="rId11"/>
    <p:sldId id="375" r:id="rId12"/>
    <p:sldId id="376" r:id="rId13"/>
    <p:sldId id="377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297" r:id="rId2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4249" autoAdjust="0"/>
  </p:normalViewPr>
  <p:slideViewPr>
    <p:cSldViewPr snapToGrid="0">
      <p:cViewPr varScale="1">
        <p:scale>
          <a:sx n="75" d="100"/>
          <a:sy n="75" d="100"/>
        </p:scale>
        <p:origin x="414" y="66"/>
      </p:cViewPr>
      <p:guideLst/>
    </p:cSldViewPr>
  </p:slideViewPr>
  <p:outlineViewPr>
    <p:cViewPr>
      <p:scale>
        <a:sx n="33" d="100"/>
        <a:sy n="33" d="100"/>
      </p:scale>
      <p:origin x="0" y="-121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86A7654-4E2B-4822-BAE0-8BF48C8D095C}" type="datetimeFigureOut">
              <a:rPr lang="en-US" smtClean="0"/>
              <a:t>10/30/2019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D701400-B431-4047-89AC-DA61F7C3E0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390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67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45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30/10/2019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0EB7319F-4077-44B4-9A6C-FEF1EF56DF15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406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aa-ET" altLang="en-US" smtClean="0">
                <a:solidFill>
                  <a:srgbClr val="000000"/>
                </a:solidFill>
              </a:rPr>
              <a:t>30/10/2019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92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aa-ET" altLang="en-US" smtClean="0">
                <a:solidFill>
                  <a:srgbClr val="000000"/>
                </a:solidFill>
              </a:rPr>
              <a:t>30/10/2019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7146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aa-ET" altLang="en-US" smtClean="0">
                <a:solidFill>
                  <a:srgbClr val="000000"/>
                </a:solidFill>
              </a:rPr>
              <a:t>30/10/2019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18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aa-ET" altLang="en-US" smtClean="0">
                <a:solidFill>
                  <a:srgbClr val="000000"/>
                </a:solidFill>
              </a:rPr>
              <a:t>30/10/2019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6372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aa-ET" altLang="en-US" smtClean="0">
                <a:solidFill>
                  <a:srgbClr val="000000"/>
                </a:solidFill>
              </a:rPr>
              <a:t>30/10/2019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80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30/10/2019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17B6-24F4-4090-A44B-3393AA32DD5C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224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30/10/2019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F4FB-256D-429C-81CA-F531534D6146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947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18" y="142188"/>
            <a:ext cx="8323551" cy="81575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18" y="1280277"/>
            <a:ext cx="8323551" cy="4987331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600"/>
            </a:lvl4pPr>
            <a:lvl5pPr>
              <a:spcBef>
                <a:spcPts val="600"/>
              </a:spcBef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86261" y="6322697"/>
            <a:ext cx="1348509" cy="370171"/>
          </a:xfrm>
        </p:spPr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30/10/2019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1218" y="6322697"/>
            <a:ext cx="6227641" cy="365125"/>
          </a:xfrm>
        </p:spPr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88"/>
            <a:ext cx="702307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1" y="782633"/>
            <a:ext cx="584978" cy="365125"/>
          </a:xfrm>
        </p:spPr>
        <p:txBody>
          <a:bodyPr/>
          <a:lstStyle/>
          <a:p>
            <a:fld id="{C50AD498-1756-4FAA-884D-721A5EF92E83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5120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30/10/2019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C59533-E7C0-4494-9DC9-3F44FD5B2288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7339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0321" y="1280278"/>
            <a:ext cx="4126722" cy="4915891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800"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9565" y="1281539"/>
            <a:ext cx="4126157" cy="4915891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3010" y="6368709"/>
            <a:ext cx="1361760" cy="370171"/>
          </a:xfrm>
        </p:spPr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30/10/2019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02365" y="6365849"/>
            <a:ext cx="6236494" cy="365125"/>
          </a:xfrm>
        </p:spPr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59" y="711190"/>
            <a:ext cx="70230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162" y="782633"/>
            <a:ext cx="584978" cy="365125"/>
          </a:xfrm>
        </p:spPr>
        <p:txBody>
          <a:bodyPr/>
          <a:lstStyle/>
          <a:p>
            <a:fld id="{4B01923B-769F-4373-B3D8-C2DA6094E9C2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4468" y="142188"/>
            <a:ext cx="8310301" cy="81575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575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30/10/2019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E6CBD27-9711-4E21-8679-3436A2D8D267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71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30/10/2019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7EDB-9B1E-42BE-B450-001CA8028EA4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866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30/10/2019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2233-7D2A-45E8-BFA2-E1C56202CBE5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307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30/10/2019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D973-3C1B-4A83-87AE-CB7A258334E1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365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30/10/2019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E1426E4D-2F12-42DC-9E77-4F2E38723F64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1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8939" y="6135089"/>
            <a:ext cx="1289841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aa-ET" altLang="en-US" smtClean="0">
                <a:solidFill>
                  <a:srgbClr val="000000"/>
                </a:solidFill>
              </a:rPr>
              <a:t>30/10/2019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1077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727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sldNum="0"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CS118 – Programming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200" dirty="0"/>
              <a:t>Lecture # 20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Tuesday, October 30, 2019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FALL 2019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FAST – NUCES, Faisalabad Campus</a:t>
            </a:r>
          </a:p>
          <a:p>
            <a:pPr algn="r">
              <a:spcBef>
                <a:spcPts val="0"/>
              </a:spcBef>
            </a:pPr>
            <a:r>
              <a:rPr lang="en-US" sz="2000" b="1" dirty="0" smtClean="0"/>
              <a:t>Course Instructor:</a:t>
            </a:r>
          </a:p>
          <a:p>
            <a:pPr algn="r">
              <a:spcBef>
                <a:spcPts val="0"/>
              </a:spcBef>
            </a:pPr>
            <a:r>
              <a:rPr lang="en-US" sz="2000" b="1" dirty="0" smtClean="0"/>
              <a:t>Ebad Majeed</a:t>
            </a:r>
          </a:p>
          <a:p>
            <a:pPr algn="r">
              <a:spcBef>
                <a:spcPts val="0"/>
              </a:spcBef>
            </a:pPr>
            <a:r>
              <a:rPr lang="en-US" sz="2000" b="1" dirty="0" smtClean="0"/>
              <a:t>Slides Credit:</a:t>
            </a:r>
          </a:p>
          <a:p>
            <a:pPr algn="r">
              <a:spcBef>
                <a:spcPts val="0"/>
              </a:spcBef>
            </a:pPr>
            <a:r>
              <a:rPr lang="en-US" sz="2000" b="1" dirty="0" err="1" smtClean="0"/>
              <a:t>Rizwan</a:t>
            </a:r>
            <a:r>
              <a:rPr lang="en-US" sz="2000" b="1" dirty="0" smtClean="0"/>
              <a:t> </a:t>
            </a:r>
            <a:r>
              <a:rPr lang="en-US" sz="2000" b="1" dirty="0"/>
              <a:t>Ul Haq</a:t>
            </a:r>
          </a:p>
        </p:txBody>
      </p:sp>
    </p:spTree>
    <p:extLst>
      <p:ext uri="{BB962C8B-B14F-4D97-AF65-F5344CB8AC3E}">
        <p14:creationId xmlns:p14="http://schemas.microsoft.com/office/powerpoint/2010/main" val="370576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static </a:t>
            </a:r>
            <a:r>
              <a:rPr lang="en-US" dirty="0"/>
              <a:t>variable illustrated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1218" y="957943"/>
            <a:ext cx="6897896" cy="57252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219" y="4232501"/>
            <a:ext cx="3638550" cy="149542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30/10/2019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28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Default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Values passed automatically if arguments are missing from the function call</a:t>
            </a:r>
          </a:p>
          <a:p>
            <a:pPr algn="just"/>
            <a:r>
              <a:rPr lang="en-US" dirty="0"/>
              <a:t>Must be a constant declared in prototype</a:t>
            </a:r>
          </a:p>
          <a:p>
            <a:pPr marL="0" indent="0" algn="just">
              <a:buNone/>
            </a:pPr>
            <a:r>
              <a:rPr lang="en-US" dirty="0"/>
              <a:t>		</a:t>
            </a:r>
            <a:r>
              <a:rPr lang="en-US" b="1" dirty="0"/>
              <a:t>void </a:t>
            </a:r>
            <a:r>
              <a:rPr lang="en-US" b="1" dirty="0" err="1"/>
              <a:t>evenOrOdd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= 0);</a:t>
            </a:r>
          </a:p>
          <a:p>
            <a:pPr algn="just"/>
            <a:r>
              <a:rPr lang="en-US" dirty="0"/>
              <a:t>Multi-parameter functions may have default arguments for some or all of them</a:t>
            </a:r>
          </a:p>
          <a:p>
            <a:pPr marL="0" indent="0" algn="just">
              <a:buNone/>
            </a:pPr>
            <a:r>
              <a:rPr lang="en-US" dirty="0"/>
              <a:t>		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getSum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, </a:t>
            </a:r>
            <a:r>
              <a:rPr lang="en-US" b="1" dirty="0" err="1"/>
              <a:t>int</a:t>
            </a:r>
            <a:r>
              <a:rPr lang="en-US" b="1" dirty="0"/>
              <a:t>=0, </a:t>
            </a:r>
            <a:r>
              <a:rPr lang="en-US" b="1" dirty="0" err="1"/>
              <a:t>int</a:t>
            </a:r>
            <a:r>
              <a:rPr lang="en-US" b="1" dirty="0"/>
              <a:t>=0);</a:t>
            </a:r>
          </a:p>
          <a:p>
            <a:pPr algn="just"/>
            <a:r>
              <a:rPr lang="en-US" dirty="0"/>
              <a:t>If you specify a value to default parameter then it will be used otherwise default value will be used</a:t>
            </a:r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30/10/2019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71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Default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If not all parameters to a function have default values, the ones without defaults must be declared first in the parameter list</a:t>
            </a:r>
          </a:p>
          <a:p>
            <a:pPr marL="0" indent="0" algn="just">
              <a:buNone/>
            </a:pPr>
            <a:r>
              <a:rPr lang="en-US" dirty="0"/>
              <a:t>		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getSum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, </a:t>
            </a:r>
            <a:r>
              <a:rPr lang="en-US" b="1" dirty="0" err="1"/>
              <a:t>int</a:t>
            </a:r>
            <a:r>
              <a:rPr lang="en-US" b="1" dirty="0"/>
              <a:t>=0, </a:t>
            </a:r>
            <a:r>
              <a:rPr lang="en-US" b="1" dirty="0" err="1"/>
              <a:t>int</a:t>
            </a:r>
            <a:r>
              <a:rPr lang="en-US" b="1" dirty="0"/>
              <a:t>=0);	// OK</a:t>
            </a:r>
          </a:p>
          <a:p>
            <a:pPr marL="0" indent="0" algn="just">
              <a:buNone/>
            </a:pPr>
            <a:r>
              <a:rPr lang="en-US" b="1" dirty="0"/>
              <a:t>		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getSum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, </a:t>
            </a:r>
            <a:r>
              <a:rPr lang="en-US" b="1" dirty="0" err="1"/>
              <a:t>int</a:t>
            </a:r>
            <a:r>
              <a:rPr lang="en-US" b="1" dirty="0"/>
              <a:t>=0, </a:t>
            </a:r>
            <a:r>
              <a:rPr lang="en-US" b="1" dirty="0" err="1"/>
              <a:t>int</a:t>
            </a:r>
            <a:r>
              <a:rPr lang="en-US" b="1" dirty="0"/>
              <a:t>);	// wrong!</a:t>
            </a:r>
          </a:p>
          <a:p>
            <a:pPr algn="just"/>
            <a:r>
              <a:rPr lang="en-US" dirty="0"/>
              <a:t>When an argument is omitted from a function call, all arguments after it must also be omitted</a:t>
            </a:r>
          </a:p>
          <a:p>
            <a:pPr marL="0" indent="0" algn="just">
              <a:buNone/>
            </a:pPr>
            <a:r>
              <a:rPr lang="en-US" dirty="0"/>
              <a:t>		</a:t>
            </a:r>
            <a:r>
              <a:rPr lang="en-US" b="1" dirty="0"/>
              <a:t>sum = </a:t>
            </a:r>
            <a:r>
              <a:rPr lang="en-US" b="1" dirty="0" err="1"/>
              <a:t>getSum</a:t>
            </a:r>
            <a:r>
              <a:rPr lang="en-US" b="1" dirty="0"/>
              <a:t>(num1, num2);    // OK</a:t>
            </a:r>
          </a:p>
          <a:p>
            <a:pPr marL="0" indent="0" algn="just">
              <a:buNone/>
            </a:pPr>
            <a:r>
              <a:rPr lang="en-US" b="1" dirty="0"/>
              <a:t>		sum = </a:t>
            </a:r>
            <a:r>
              <a:rPr lang="en-US" b="1" dirty="0" err="1"/>
              <a:t>getSum</a:t>
            </a:r>
            <a:r>
              <a:rPr lang="en-US" b="1" dirty="0"/>
              <a:t>(num1, , num3);  // wrong!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Constant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value </a:t>
            </a:r>
            <a:r>
              <a:rPr lang="en-US" b="1" dirty="0">
                <a:solidFill>
                  <a:srgbClr val="FF0000"/>
                </a:solidFill>
              </a:rPr>
              <a:t>can’t be assigned</a:t>
            </a:r>
            <a:r>
              <a:rPr lang="en-US" b="1" dirty="0"/>
              <a:t> </a:t>
            </a:r>
            <a:r>
              <a:rPr lang="en-US" dirty="0"/>
              <a:t>to </a:t>
            </a:r>
            <a:r>
              <a:rPr lang="en-US" b="1" dirty="0">
                <a:solidFill>
                  <a:srgbClr val="FF0000"/>
                </a:solidFill>
              </a:rPr>
              <a:t>reference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parameter</a:t>
            </a:r>
          </a:p>
          <a:p>
            <a:pPr marL="0" indent="0" algn="just">
              <a:buNone/>
            </a:pPr>
            <a:r>
              <a:rPr lang="en-US" dirty="0"/>
              <a:t>		</a:t>
            </a:r>
            <a:r>
              <a:rPr lang="en-US" b="1" dirty="0"/>
              <a:t>void </a:t>
            </a:r>
            <a:r>
              <a:rPr lang="en-US" b="1" dirty="0" err="1"/>
              <a:t>func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x, </a:t>
            </a:r>
            <a:r>
              <a:rPr lang="en-US" b="1" dirty="0" err="1"/>
              <a:t>int</a:t>
            </a:r>
            <a:r>
              <a:rPr lang="en-US" b="1" dirty="0"/>
              <a:t>&amp; y=16, double z=34);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30/10/2019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816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1218" y="142188"/>
            <a:ext cx="6786862" cy="669819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30/10/2019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033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1218" y="1063671"/>
            <a:ext cx="8200258" cy="535750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30/10/2019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675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Overloading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Overloaded functions </a:t>
            </a:r>
            <a:r>
              <a:rPr lang="en-US" dirty="0"/>
              <a:t>are two or more functions that have the </a:t>
            </a:r>
            <a:r>
              <a:rPr lang="en-US" b="1" dirty="0"/>
              <a:t>same name</a:t>
            </a:r>
            <a:r>
              <a:rPr lang="en-US" dirty="0"/>
              <a:t>, but </a:t>
            </a:r>
            <a:r>
              <a:rPr lang="en-US" b="1" dirty="0"/>
              <a:t>different parameter lists</a:t>
            </a:r>
          </a:p>
          <a:p>
            <a:pPr algn="just"/>
            <a:r>
              <a:rPr lang="en-US" dirty="0"/>
              <a:t>Can be used to create functions that perform the same task, but take </a:t>
            </a:r>
            <a:r>
              <a:rPr lang="en-US" b="1" dirty="0"/>
              <a:t>different parameter types </a:t>
            </a:r>
            <a:r>
              <a:rPr lang="en-US" dirty="0"/>
              <a:t>or </a:t>
            </a:r>
            <a:r>
              <a:rPr lang="en-US" b="1" dirty="0"/>
              <a:t>different number of  parameters</a:t>
            </a:r>
          </a:p>
          <a:p>
            <a:pPr algn="just"/>
            <a:r>
              <a:rPr lang="en-US" b="1" dirty="0"/>
              <a:t>Compiler will determine </a:t>
            </a:r>
            <a:r>
              <a:rPr lang="en-US" dirty="0"/>
              <a:t>which version of function to call by argument and parameter list</a:t>
            </a:r>
          </a:p>
          <a:p>
            <a:pPr algn="just"/>
            <a:r>
              <a:rPr lang="en-US" dirty="0"/>
              <a:t>Important thing is Formal parameter should be different either their datatype, number or position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30/10/2019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588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Overloaded Functions -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If a program has these overloaded functions:</a:t>
            </a:r>
          </a:p>
          <a:p>
            <a:endParaRPr lang="en-US" dirty="0"/>
          </a:p>
          <a:p>
            <a:pPr marL="201168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getDimensions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          	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1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01168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getDimensions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     	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2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01168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getDimensions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  	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3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01168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getDimensions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	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4</a:t>
            </a:r>
          </a:p>
          <a:p>
            <a:pPr marL="201168" lvl="1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/>
          </a:p>
          <a:p>
            <a:r>
              <a:rPr lang="en-US" dirty="0"/>
              <a:t>The compiler will use them as follows:</a:t>
            </a:r>
            <a:endParaRPr lang="en-US" sz="2000" dirty="0"/>
          </a:p>
          <a:p>
            <a:pPr marL="957100" lvl="6" indent="0">
              <a:buNone/>
            </a:pP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length, width; </a:t>
            </a:r>
          </a:p>
          <a:p>
            <a:pPr marL="957100" lvl="6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base, height;</a:t>
            </a:r>
          </a:p>
          <a:p>
            <a:pPr marL="957100" lvl="6" indent="0">
              <a:buNone/>
            </a:pP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getDimensions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(length);         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1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957100" lvl="6" indent="0">
              <a:buNone/>
            </a:pP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getDimensions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(length, width);  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2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957100" lvl="6" indent="0">
              <a:buNone/>
            </a:pP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getDimensions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(length, height); 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3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957100" lvl="6" indent="0">
              <a:buNone/>
            </a:pP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getDimensions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(height, base);   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4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30/10/2019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629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Overloaded Functions -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functionXYZ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fr-F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functionXYZ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x, </a:t>
            </a:r>
            <a:r>
              <a:rPr lang="fr-F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functionXYZ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one,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functionXYZ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algn="just"/>
            <a:r>
              <a:rPr lang="en-US" dirty="0"/>
              <a:t>Consider the following function headings to overload the function </a:t>
            </a:r>
            <a:r>
              <a:rPr lang="en-US" dirty="0" err="1"/>
              <a:t>functionABC</a:t>
            </a:r>
            <a:r>
              <a:rPr lang="en-US"/>
              <a:t>:</a:t>
            </a:r>
          </a:p>
          <a:p>
            <a:pPr algn="just"/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functionABC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y)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fr-F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functionABC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x, </a:t>
            </a:r>
            <a:r>
              <a:rPr lang="fr-F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y)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30/10/2019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949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0" dirty="0"/>
              <a:t>exit() </a:t>
            </a:r>
            <a:r>
              <a:rPr lang="en-US" dirty="0"/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Terminates execution of a program</a:t>
            </a:r>
          </a:p>
          <a:p>
            <a:pPr algn="just"/>
            <a:r>
              <a:rPr lang="en-US" dirty="0"/>
              <a:t>Can be called from any function</a:t>
            </a:r>
          </a:p>
          <a:p>
            <a:pPr algn="just"/>
            <a:r>
              <a:rPr lang="en-US" dirty="0"/>
              <a:t>Can pass a value to operating system to indicate status of program execution</a:t>
            </a:r>
          </a:p>
          <a:p>
            <a:pPr algn="just"/>
            <a:r>
              <a:rPr lang="en-US" dirty="0"/>
              <a:t>Usually used for abnormal termination of program</a:t>
            </a:r>
          </a:p>
          <a:p>
            <a:pPr algn="just"/>
            <a:r>
              <a:rPr lang="en-US" dirty="0"/>
              <a:t>Requires </a:t>
            </a:r>
            <a:r>
              <a:rPr lang="en-US" b="1" dirty="0" err="1"/>
              <a:t>cstdlib</a:t>
            </a:r>
            <a:r>
              <a:rPr lang="en-US" dirty="0"/>
              <a:t> header file</a:t>
            </a:r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30/10/2019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622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will be the output of the following Program’s ?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30/10/2019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401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Local and Global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Local variable: </a:t>
            </a:r>
            <a:r>
              <a:rPr lang="en-US" dirty="0"/>
              <a:t>Defined within a function or block; accessible only within the function or block</a:t>
            </a:r>
          </a:p>
          <a:p>
            <a:pPr algn="just"/>
            <a:r>
              <a:rPr lang="en-US" dirty="0"/>
              <a:t>Other functions and blocks can define variables with the </a:t>
            </a:r>
            <a:r>
              <a:rPr lang="en-US" b="1" dirty="0"/>
              <a:t>same name</a:t>
            </a:r>
          </a:p>
          <a:p>
            <a:pPr algn="just"/>
            <a:r>
              <a:rPr lang="en-US" dirty="0"/>
              <a:t>When a function is called, local variables in the calling function are </a:t>
            </a:r>
            <a:r>
              <a:rPr lang="en-US" b="1" dirty="0"/>
              <a:t>not accessible </a:t>
            </a:r>
            <a:r>
              <a:rPr lang="en-US" dirty="0"/>
              <a:t>from within the called function</a:t>
            </a:r>
          </a:p>
          <a:p>
            <a:pPr algn="just"/>
            <a:r>
              <a:rPr lang="en-US" dirty="0"/>
              <a:t>C++ does not allow the </a:t>
            </a:r>
            <a:r>
              <a:rPr lang="en-US" b="1" dirty="0"/>
              <a:t>nesting of functions</a:t>
            </a:r>
            <a:r>
              <a:rPr lang="en-US" dirty="0"/>
              <a:t>. That is, you cannot include the definition of one function in the body of another function.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30/10/2019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85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1218" y="142188"/>
            <a:ext cx="6881568" cy="65985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3245" y="4679274"/>
            <a:ext cx="2339788" cy="164342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30/10/2019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46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1218" y="114053"/>
            <a:ext cx="7007677" cy="65456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117" y="3918950"/>
            <a:ext cx="2016295" cy="95053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30/10/2019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43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(modules) are miniature programs</a:t>
            </a:r>
          </a:p>
          <a:p>
            <a:pPr lvl="1"/>
            <a:r>
              <a:rPr lang="en-US" dirty="0"/>
              <a:t>Divide a program into manageable tasks</a:t>
            </a:r>
          </a:p>
          <a:p>
            <a:r>
              <a:rPr lang="en-US" dirty="0"/>
              <a:t>C++ provides the standard functions</a:t>
            </a:r>
          </a:p>
          <a:p>
            <a:r>
              <a:rPr lang="en-US" dirty="0"/>
              <a:t>Two types of user-defined functions: value-returning functions and void functions</a:t>
            </a:r>
          </a:p>
          <a:p>
            <a:r>
              <a:rPr lang="en-US" dirty="0"/>
              <a:t>Variables defined in a function heading are called formal parameters</a:t>
            </a:r>
          </a:p>
          <a:p>
            <a:r>
              <a:rPr lang="en-US" dirty="0"/>
              <a:t>Expressions, variables, or constant values in a function call are called actual parameters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30/10/2019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441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 (cont'd.)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 a function call, the number of actual parameters and their types must match with the formal parameters in the order given</a:t>
            </a:r>
          </a:p>
          <a:p>
            <a:pPr algn="just"/>
            <a:r>
              <a:rPr lang="en-US" dirty="0"/>
              <a:t>To call a function, use its name together with the actual parameter list</a:t>
            </a:r>
          </a:p>
          <a:p>
            <a:pPr algn="just"/>
            <a:r>
              <a:rPr lang="en-US" dirty="0"/>
              <a:t>Function heading and the body of the function are called the definition of the function</a:t>
            </a:r>
          </a:p>
          <a:p>
            <a:pPr algn="just"/>
            <a:r>
              <a:rPr lang="en-US" dirty="0"/>
              <a:t>A value-returning function returns its value via the </a:t>
            </a:r>
            <a:r>
              <a:rPr lang="en-US" b="1" dirty="0"/>
              <a:t>return</a:t>
            </a:r>
            <a:r>
              <a:rPr lang="en-US" dirty="0"/>
              <a:t> statement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30/10/2019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405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 (cont'd.)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prototype is the function heading without the body of the function; prototypes end with the semicolon</a:t>
            </a:r>
          </a:p>
          <a:p>
            <a:pPr algn="just"/>
            <a:r>
              <a:rPr lang="en-US" dirty="0"/>
              <a:t>Prototypes are placed before every function definition, including </a:t>
            </a:r>
            <a:r>
              <a:rPr lang="en-US" b="1" dirty="0"/>
              <a:t>main</a:t>
            </a:r>
          </a:p>
          <a:p>
            <a:pPr algn="just"/>
            <a:r>
              <a:rPr lang="en-US" dirty="0"/>
              <a:t>User-defined functions execute only when they are called</a:t>
            </a:r>
          </a:p>
          <a:p>
            <a:pPr algn="just"/>
            <a:r>
              <a:rPr lang="en-US" dirty="0"/>
              <a:t>In a call statement, specify only the actual parameters, not their data types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30/10/2019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8715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</a:t>
            </a:r>
          </a:p>
        </p:txBody>
      </p:sp>
      <p:pic>
        <p:nvPicPr>
          <p:cNvPr id="7" name="Content Placeholder 6" descr="http://content.presentermedia.com/files/animsp/00003000/3174/trapped_in_question_PA_md_wm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158" y="1424464"/>
            <a:ext cx="4434522" cy="4434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30/10/2019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583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Local and Global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Global variable: </a:t>
            </a:r>
            <a:r>
              <a:rPr lang="en-US" dirty="0"/>
              <a:t>A variable defined outside all functions; it is accessible to all functions within its scope</a:t>
            </a:r>
          </a:p>
          <a:p>
            <a:pPr algn="just"/>
            <a:r>
              <a:rPr lang="en-US" dirty="0"/>
              <a:t>Easy way to </a:t>
            </a:r>
            <a:r>
              <a:rPr lang="en-US" b="1" dirty="0"/>
              <a:t>share large amounts of data </a:t>
            </a:r>
            <a:r>
              <a:rPr lang="en-US" dirty="0"/>
              <a:t>between functions</a:t>
            </a:r>
          </a:p>
          <a:p>
            <a:pPr algn="just"/>
            <a:r>
              <a:rPr lang="en-US" b="1" dirty="0"/>
              <a:t>Scope of a global variable </a:t>
            </a:r>
            <a:r>
              <a:rPr lang="en-US" dirty="0"/>
              <a:t>is from its point of definition to the program end</a:t>
            </a:r>
          </a:p>
          <a:p>
            <a:pPr lvl="1" algn="just"/>
            <a:r>
              <a:rPr lang="en-US" dirty="0"/>
              <a:t>Use cautiously</a:t>
            </a:r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30/10/2019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86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Local Variable Lifetime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local variable only </a:t>
            </a:r>
            <a:r>
              <a:rPr lang="en-US" b="1" dirty="0"/>
              <a:t>exists</a:t>
            </a:r>
            <a:r>
              <a:rPr lang="en-US" dirty="0"/>
              <a:t> while its defining function is executing</a:t>
            </a:r>
          </a:p>
          <a:p>
            <a:pPr algn="just"/>
            <a:r>
              <a:rPr lang="en-US" dirty="0"/>
              <a:t>Local variables are </a:t>
            </a:r>
            <a:r>
              <a:rPr lang="en-US" b="1" dirty="0"/>
              <a:t>destroyed</a:t>
            </a:r>
            <a:r>
              <a:rPr lang="en-US" dirty="0"/>
              <a:t> when the function terminates</a:t>
            </a:r>
          </a:p>
          <a:p>
            <a:pPr algn="just"/>
            <a:r>
              <a:rPr lang="en-US" dirty="0"/>
              <a:t>Data </a:t>
            </a:r>
            <a:r>
              <a:rPr lang="en-US" b="1" dirty="0"/>
              <a:t>cannot be retained </a:t>
            </a:r>
            <a:r>
              <a:rPr lang="en-US" dirty="0"/>
              <a:t>in local variables defined in a function between calls to the function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30/10/2019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71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Initializing Local and Global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Local </a:t>
            </a:r>
            <a:r>
              <a:rPr lang="en-US" dirty="0"/>
              <a:t>variables </a:t>
            </a:r>
            <a:r>
              <a:rPr lang="en-US" b="1" dirty="0"/>
              <a:t>must be initialized </a:t>
            </a:r>
            <a:r>
              <a:rPr lang="en-US" dirty="0"/>
              <a:t>by the programmer</a:t>
            </a:r>
          </a:p>
          <a:p>
            <a:pPr algn="just"/>
            <a:r>
              <a:rPr lang="en-US" b="1" dirty="0"/>
              <a:t>Global </a:t>
            </a:r>
            <a:r>
              <a:rPr lang="en-US" dirty="0"/>
              <a:t>variables are initialized to </a:t>
            </a:r>
            <a:r>
              <a:rPr lang="en-US" b="1" dirty="0"/>
              <a:t>0 (numeric)</a:t>
            </a:r>
            <a:r>
              <a:rPr lang="en-US" dirty="0"/>
              <a:t> or NULL (character) when the variable is defined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30/10/2019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18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Local and Global Variable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Local variables </a:t>
            </a:r>
            <a:r>
              <a:rPr lang="en-US" b="1" dirty="0"/>
              <a:t>can </a:t>
            </a:r>
            <a:r>
              <a:rPr lang="en-US" dirty="0"/>
              <a:t>have </a:t>
            </a:r>
            <a:r>
              <a:rPr lang="en-US" b="1" dirty="0"/>
              <a:t>same names </a:t>
            </a:r>
            <a:r>
              <a:rPr lang="en-US" dirty="0"/>
              <a:t>as global variables</a:t>
            </a:r>
          </a:p>
          <a:p>
            <a:pPr algn="just"/>
            <a:r>
              <a:rPr lang="en-US" dirty="0"/>
              <a:t>When a function contains a local variable that has the same name as a global variable, the global variable is unavailable from within the function</a:t>
            </a:r>
          </a:p>
          <a:p>
            <a:pPr algn="just"/>
            <a:r>
              <a:rPr lang="en-US" dirty="0"/>
              <a:t>The local definition "hides" or "shadows" the global definition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30/10/2019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96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If Local and Global Variable have different name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470" y="1202857"/>
            <a:ext cx="6479948" cy="55803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938" y="3443253"/>
            <a:ext cx="4908176" cy="987044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30/10/2019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2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If Local and Global have same name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978" y="1165348"/>
            <a:ext cx="6424368" cy="56595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860" y="3566942"/>
            <a:ext cx="4498978" cy="97692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30/10/2019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30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Static Local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/>
              <a:t>Local variables </a:t>
            </a:r>
          </a:p>
          <a:p>
            <a:pPr lvl="1" algn="just"/>
            <a:r>
              <a:rPr lang="en-US" dirty="0"/>
              <a:t>Only exist while the function is executing</a:t>
            </a:r>
          </a:p>
          <a:p>
            <a:pPr lvl="1" algn="just"/>
            <a:r>
              <a:rPr lang="en-US" dirty="0"/>
              <a:t>Are redefined each time function is called</a:t>
            </a:r>
          </a:p>
          <a:p>
            <a:pPr lvl="1" algn="just"/>
            <a:r>
              <a:rPr lang="en-US" dirty="0"/>
              <a:t>Lose their contents when function terminates</a:t>
            </a:r>
          </a:p>
          <a:p>
            <a:pPr algn="just"/>
            <a:r>
              <a:rPr lang="en-US" b="1" dirty="0"/>
              <a:t>static local variables</a:t>
            </a:r>
          </a:p>
          <a:p>
            <a:pPr lvl="1" algn="just"/>
            <a:r>
              <a:rPr lang="en-US" dirty="0"/>
              <a:t>Are defined with key word static</a:t>
            </a:r>
          </a:p>
          <a:p>
            <a:pPr marL="0" indent="0" algn="just">
              <a:buNone/>
            </a:pPr>
            <a:r>
              <a:rPr lang="en-US" dirty="0"/>
              <a:t>		</a:t>
            </a:r>
            <a:r>
              <a:rPr lang="en-US" b="1" dirty="0"/>
              <a:t>static </a:t>
            </a:r>
            <a:r>
              <a:rPr lang="en-US" b="1" dirty="0" err="1"/>
              <a:t>int</a:t>
            </a:r>
            <a:r>
              <a:rPr lang="en-US" b="1" dirty="0"/>
              <a:t> counter;</a:t>
            </a:r>
          </a:p>
          <a:p>
            <a:pPr lvl="1" algn="just"/>
            <a:r>
              <a:rPr lang="en-US" dirty="0"/>
              <a:t>Are defined and initialized </a:t>
            </a:r>
            <a:r>
              <a:rPr lang="en-US" b="1" dirty="0"/>
              <a:t>only the first time </a:t>
            </a:r>
            <a:r>
              <a:rPr lang="en-US" dirty="0"/>
              <a:t>the function is executed</a:t>
            </a:r>
          </a:p>
          <a:p>
            <a:pPr lvl="1" algn="just"/>
            <a:r>
              <a:rPr lang="en-US" dirty="0"/>
              <a:t>Retain their contents between function calls</a:t>
            </a:r>
          </a:p>
          <a:p>
            <a:pPr lvl="1" algn="just"/>
            <a:r>
              <a:rPr lang="en-US" dirty="0"/>
              <a:t>Better to initialize when declared</a:t>
            </a:r>
          </a:p>
          <a:p>
            <a:pPr marL="457200" lvl="1" indent="0" algn="just">
              <a:buNone/>
            </a:pPr>
            <a:r>
              <a:rPr lang="en-US" dirty="0"/>
              <a:t>	</a:t>
            </a:r>
            <a:r>
              <a:rPr lang="en-US" b="1" dirty="0"/>
              <a:t>static </a:t>
            </a:r>
            <a:r>
              <a:rPr lang="en-US" b="1" dirty="0" err="1"/>
              <a:t>int</a:t>
            </a:r>
            <a:r>
              <a:rPr lang="en-US" b="1" dirty="0"/>
              <a:t> counter = 0 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30/10/2019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50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5102</TotalTime>
  <Words>721</Words>
  <Application>Microsoft Office PowerPoint</Application>
  <PresentationFormat>On-screen Show (4:3)</PresentationFormat>
  <Paragraphs>142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Century Gothic</vt:lpstr>
      <vt:lpstr>Consolas</vt:lpstr>
      <vt:lpstr>Wingdings 3</vt:lpstr>
      <vt:lpstr>1_Wisp</vt:lpstr>
      <vt:lpstr>CS118 – Programming Fundamentals</vt:lpstr>
      <vt:lpstr>Local and Global Variables</vt:lpstr>
      <vt:lpstr>Local and Global Variables</vt:lpstr>
      <vt:lpstr>Local Variable Lifetime</vt:lpstr>
      <vt:lpstr>Initializing Local and Global Variables</vt:lpstr>
      <vt:lpstr>Local and Global Variable Names</vt:lpstr>
      <vt:lpstr>If Local and Global Variable have different name</vt:lpstr>
      <vt:lpstr>If Local and Global have same name</vt:lpstr>
      <vt:lpstr>Static Local Variables</vt:lpstr>
      <vt:lpstr>static variable illustrated</vt:lpstr>
      <vt:lpstr>Default Arguments</vt:lpstr>
      <vt:lpstr>Default Arguments</vt:lpstr>
      <vt:lpstr>PowerPoint Presentation</vt:lpstr>
      <vt:lpstr>PowerPoint Presentation</vt:lpstr>
      <vt:lpstr>Overloading Functions</vt:lpstr>
      <vt:lpstr>Overloaded Functions - Examples</vt:lpstr>
      <vt:lpstr>Overloaded Functions - Examples</vt:lpstr>
      <vt:lpstr>The exit() Function</vt:lpstr>
      <vt:lpstr>What will be the output of the following Program’s ?</vt:lpstr>
      <vt:lpstr>PowerPoint Presentation</vt:lpstr>
      <vt:lpstr>PowerPoint Presentation</vt:lpstr>
      <vt:lpstr>Summary</vt:lpstr>
      <vt:lpstr>Summary (cont'd.)</vt:lpstr>
      <vt:lpstr>Summary (cont'd.)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Ebad Majeed</cp:lastModifiedBy>
  <cp:revision>1651</cp:revision>
  <cp:lastPrinted>2017-09-07T06:56:55Z</cp:lastPrinted>
  <dcterms:created xsi:type="dcterms:W3CDTF">2017-08-16T18:35:02Z</dcterms:created>
  <dcterms:modified xsi:type="dcterms:W3CDTF">2019-10-30T05:16:21Z</dcterms:modified>
</cp:coreProperties>
</file>