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7"/>
  </p:notesMasterIdLst>
  <p:sldIdLst>
    <p:sldId id="281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297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249" autoAdjust="0"/>
  </p:normalViewPr>
  <p:slideViewPr>
    <p:cSldViewPr snapToGrid="0">
      <p:cViewPr varScale="1">
        <p:scale>
          <a:sx n="75" d="100"/>
          <a:sy n="75" d="100"/>
        </p:scale>
        <p:origin x="1290" y="54"/>
      </p:cViewPr>
      <p:guideLst/>
    </p:cSldViewPr>
  </p:slideViewPr>
  <p:outlineViewPr>
    <p:cViewPr>
      <p:scale>
        <a:sx n="33" d="100"/>
        <a:sy n="33" d="100"/>
      </p:scale>
      <p:origin x="0" y="-121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86A7654-4E2B-4822-BAE0-8BF48C8D095C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D701400-B431-4047-89AC-DA61F7C3E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9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6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86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4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EB7319F-4077-44B4-9A6C-FEF1EF56DF1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0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2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14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37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0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17B6-24F4-4090-A44B-3393AA32DD5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2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F4FB-256D-429C-81CA-F531534D614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4987331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6261" y="6322697"/>
            <a:ext cx="1348509" cy="370171"/>
          </a:xfrm>
        </p:spPr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1218" y="6322697"/>
            <a:ext cx="6227641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88"/>
            <a:ext cx="702307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1" y="782633"/>
            <a:ext cx="584978" cy="365125"/>
          </a:xfrm>
        </p:spPr>
        <p:txBody>
          <a:bodyPr/>
          <a:lstStyle/>
          <a:p>
            <a:fld id="{C50AD498-1756-4FAA-884D-721A5EF92E8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120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C59533-E7C0-4494-9DC9-3F44FD5B22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33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321" y="1280278"/>
            <a:ext cx="4126722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565" y="1281539"/>
            <a:ext cx="4126157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3010" y="6368709"/>
            <a:ext cx="1361760" cy="370171"/>
          </a:xfrm>
        </p:spPr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6365849"/>
            <a:ext cx="6236494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9" y="711190"/>
            <a:ext cx="70230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162" y="782633"/>
            <a:ext cx="584978" cy="365125"/>
          </a:xfrm>
        </p:spPr>
        <p:txBody>
          <a:bodyPr/>
          <a:lstStyle/>
          <a:p>
            <a:fld id="{4B01923B-769F-4373-B3D8-C2DA6094E9C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468" y="142188"/>
            <a:ext cx="831030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575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6CBD27-9711-4E21-8679-3436A2D8D26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EDB-9B1E-42BE-B450-001CA8028EA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6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D973-3C1B-4A83-87AE-CB7A258334E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6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1426E4D-2F12-42DC-9E77-4F2E38723F6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2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CS118 – Programming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Lecture # 23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Monday, November 18, 2019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FALL 2019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FAST – NUCES, Faisalabad Campus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Course Instructor: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Ebad Majeed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Slides Credit:</a:t>
            </a:r>
          </a:p>
          <a:p>
            <a:pPr algn="r">
              <a:spcBef>
                <a:spcPts val="0"/>
              </a:spcBef>
            </a:pPr>
            <a:r>
              <a:rPr lang="en-US" sz="2000" b="1" dirty="0" err="1" smtClean="0"/>
              <a:t>Rizwan</a:t>
            </a:r>
            <a:r>
              <a:rPr lang="en-US" sz="2000" b="1" dirty="0" smtClean="0"/>
              <a:t> </a:t>
            </a:r>
            <a:r>
              <a:rPr lang="en-US" sz="2000" b="1" dirty="0"/>
              <a:t>Ul Haq</a:t>
            </a:r>
          </a:p>
        </p:txBody>
      </p:sp>
    </p:spTree>
    <p:extLst>
      <p:ext uri="{BB962C8B-B14F-4D97-AF65-F5344CB8AC3E}">
        <p14:creationId xmlns:p14="http://schemas.microsoft.com/office/powerpoint/2010/main" val="3705765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/>
              <a:t>cin</a:t>
            </a:r>
            <a:r>
              <a:rPr lang="en-US" b="1" dirty="0"/>
              <a:t> &gt;&gt; name; </a:t>
            </a:r>
            <a:r>
              <a:rPr lang="en-US" dirty="0"/>
              <a:t>stores the next input C-string into </a:t>
            </a:r>
            <a:r>
              <a:rPr lang="en-US" b="1" dirty="0"/>
              <a:t>name</a:t>
            </a:r>
          </a:p>
          <a:p>
            <a:pPr lvl="1" algn="just"/>
            <a:r>
              <a:rPr lang="en-US" dirty="0"/>
              <a:t>char name[31];</a:t>
            </a:r>
          </a:p>
          <a:p>
            <a:pPr lvl="1" algn="just"/>
            <a:r>
              <a:rPr lang="en-US" dirty="0"/>
              <a:t>The length of the input C-string must be less than or equal to 30</a:t>
            </a:r>
          </a:p>
          <a:p>
            <a:pPr lvl="1" algn="just"/>
            <a:r>
              <a:rPr lang="en-US" dirty="0"/>
              <a:t>stores the 30 characters that are input and the null character </a:t>
            </a:r>
            <a:r>
              <a:rPr lang="en-US" b="1" dirty="0"/>
              <a:t>‘\0’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571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Recall that the extraction operator, &gt;&gt;, skips all leading whitespace characters and stops reading data into the current variable</a:t>
            </a:r>
          </a:p>
          <a:p>
            <a:pPr lvl="1" algn="just"/>
            <a:r>
              <a:rPr lang="en-US" dirty="0"/>
              <a:t>As soon as it finds the first whitespace character or invalid data</a:t>
            </a:r>
          </a:p>
          <a:p>
            <a:pPr algn="just"/>
            <a:r>
              <a:rPr lang="en-US" dirty="0"/>
              <a:t>As a result, C-strings that contain blanks cannot be read using the extraction operator, &gt;&gt;</a:t>
            </a:r>
          </a:p>
          <a:p>
            <a:pPr algn="just"/>
            <a:r>
              <a:rPr lang="en-US" dirty="0"/>
              <a:t>For example, if a first name and last name are separated by blanks, they cannot be read into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9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read strings with blanks, use get: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err="1"/>
              <a:t>cin.get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, m+1);</a:t>
            </a:r>
          </a:p>
          <a:p>
            <a:pPr algn="just"/>
            <a:r>
              <a:rPr lang="en-US" dirty="0"/>
              <a:t>This statement stores the next </a:t>
            </a:r>
            <a:r>
              <a:rPr lang="en-US" b="1" dirty="0"/>
              <a:t>m</a:t>
            </a:r>
            <a:r>
              <a:rPr lang="en-US" dirty="0"/>
              <a:t> characters, or all characters until the newline character </a:t>
            </a:r>
            <a:r>
              <a:rPr lang="en-US" b="1" dirty="0"/>
              <a:t>'\n'</a:t>
            </a:r>
            <a:r>
              <a:rPr lang="en-US" dirty="0"/>
              <a:t> is found, into str.</a:t>
            </a:r>
          </a:p>
          <a:p>
            <a:pPr algn="just"/>
            <a:r>
              <a:rPr lang="en-US" dirty="0"/>
              <a:t>Stores the next </a:t>
            </a:r>
            <a:r>
              <a:rPr lang="en-US" b="1" dirty="0"/>
              <a:t>m</a:t>
            </a:r>
            <a:r>
              <a:rPr lang="en-US" dirty="0"/>
              <a:t> characters into </a:t>
            </a:r>
            <a:r>
              <a:rPr lang="en-US" b="1" dirty="0" err="1"/>
              <a:t>str</a:t>
            </a:r>
            <a:r>
              <a:rPr lang="en-US" dirty="0"/>
              <a:t> but the newline character is not stored in </a:t>
            </a:r>
            <a:r>
              <a:rPr lang="en-US" b="1" dirty="0" err="1"/>
              <a:t>str</a:t>
            </a:r>
            <a:endParaRPr lang="en-US" b="1" dirty="0"/>
          </a:p>
          <a:p>
            <a:pPr algn="just"/>
            <a:r>
              <a:rPr lang="en-US" dirty="0"/>
              <a:t>If the input string has fewer than </a:t>
            </a:r>
            <a:r>
              <a:rPr lang="en-US" b="1" dirty="0"/>
              <a:t>m</a:t>
            </a:r>
            <a:r>
              <a:rPr lang="en-US" dirty="0"/>
              <a:t> characters, the reading stops at the newline character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488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778" y="525450"/>
            <a:ext cx="8323263" cy="41242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26" y="4628945"/>
            <a:ext cx="8505825" cy="22002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60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Aggregate operations are allowed on string output as well</a:t>
            </a:r>
          </a:p>
          <a:p>
            <a:pPr algn="just"/>
            <a:r>
              <a:rPr lang="en-US" b="1" dirty="0" err="1">
                <a:latin typeface="Consolas" panose="020B0609020204030204" pitchFamily="49" charset="0"/>
              </a:rPr>
              <a:t>cout</a:t>
            </a:r>
            <a:r>
              <a:rPr lang="en-US" b="1" dirty="0">
                <a:latin typeface="Consolas" panose="020B0609020204030204" pitchFamily="49" charset="0"/>
              </a:rPr>
              <a:t> &lt;&lt; name; </a:t>
            </a:r>
            <a:r>
              <a:rPr lang="en-US" dirty="0"/>
              <a:t>outputs the content of name on the screen</a:t>
            </a:r>
          </a:p>
          <a:p>
            <a:pPr lvl="1" algn="just"/>
            <a:r>
              <a:rPr lang="en-US" b="1" dirty="0"/>
              <a:t>&lt;&lt; </a:t>
            </a:r>
            <a:r>
              <a:rPr lang="en-US" dirty="0"/>
              <a:t>continues to write the contents of name until it finds the null character</a:t>
            </a:r>
          </a:p>
          <a:p>
            <a:pPr lvl="1" algn="just"/>
            <a:r>
              <a:rPr lang="en-US" dirty="0"/>
              <a:t>If </a:t>
            </a:r>
            <a:r>
              <a:rPr lang="en-US" b="1" dirty="0"/>
              <a:t>name </a:t>
            </a:r>
            <a:r>
              <a:rPr lang="en-US" dirty="0"/>
              <a:t>does not contain the null character, then we will see strange output</a:t>
            </a:r>
          </a:p>
          <a:p>
            <a:pPr lvl="2" algn="just"/>
            <a:r>
              <a:rPr lang="en-US" dirty="0"/>
              <a:t>&lt;&lt; continues to output data from memory adjacent to name until '\0' is found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15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pic>
        <p:nvPicPr>
          <p:cNvPr id="7" name="Content Placeholder 6" descr="http://content.presentermedia.com/files/animsp/00003000/3174/trapped_in_question_PA_md_wm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158" y="1424464"/>
            <a:ext cx="4434522" cy="443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8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C-Strings</a:t>
            </a:r>
            <a:r>
              <a:rPr lang="en-US" dirty="0"/>
              <a:t> (Character Arrays)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Character array: </a:t>
            </a:r>
            <a:r>
              <a:rPr lang="en-US" dirty="0"/>
              <a:t>An array whose components are of type char</a:t>
            </a:r>
          </a:p>
          <a:p>
            <a:r>
              <a:rPr lang="en-US" dirty="0"/>
              <a:t>C-strings are null-terminated ('\0') character arrays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'A' is the character A </a:t>
            </a:r>
          </a:p>
          <a:p>
            <a:pPr lvl="1"/>
            <a:r>
              <a:rPr lang="en-US" dirty="0"/>
              <a:t>"A" is the C-string A </a:t>
            </a:r>
          </a:p>
          <a:p>
            <a:pPr lvl="1"/>
            <a:r>
              <a:rPr lang="en-US" dirty="0"/>
              <a:t>"A" represents two characters, 'A' and '\0‘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65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0" dirty="0"/>
              <a:t>C-Strings</a:t>
            </a:r>
            <a:r>
              <a:rPr lang="en-US" sz="4000" dirty="0"/>
              <a:t> (Character Arrays)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Consider the statement</a:t>
            </a:r>
          </a:p>
          <a:p>
            <a:pPr marL="0" indent="0" algn="just">
              <a:buNone/>
            </a:pPr>
            <a:r>
              <a:rPr lang="en-US" dirty="0"/>
              <a:t>		char name[16];</a:t>
            </a:r>
          </a:p>
          <a:p>
            <a:pPr algn="just"/>
            <a:r>
              <a:rPr lang="en-US" dirty="0"/>
              <a:t>Since C-strings are null terminated and </a:t>
            </a:r>
            <a:r>
              <a:rPr lang="en-US" b="1" dirty="0"/>
              <a:t>name</a:t>
            </a:r>
            <a:r>
              <a:rPr lang="en-US" dirty="0"/>
              <a:t> has 16 components, the largest string that it can store has 15 characters</a:t>
            </a:r>
          </a:p>
          <a:p>
            <a:pPr algn="just"/>
            <a:r>
              <a:rPr lang="en-US" dirty="0"/>
              <a:t>If you store a string of length, say 10 in </a:t>
            </a:r>
            <a:r>
              <a:rPr lang="en-US" b="1" dirty="0"/>
              <a:t>name</a:t>
            </a:r>
          </a:p>
          <a:p>
            <a:pPr lvl="1" algn="just"/>
            <a:r>
              <a:rPr lang="en-US" dirty="0"/>
              <a:t>The first 11 components of </a:t>
            </a:r>
            <a:r>
              <a:rPr lang="en-US" b="1" dirty="0"/>
              <a:t>name</a:t>
            </a:r>
            <a:r>
              <a:rPr lang="en-US" dirty="0"/>
              <a:t> are used and the last five are left unused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62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C-Strings (Character Arrays)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statement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>
                <a:latin typeface="Consolas" panose="020B0609020204030204" pitchFamily="49" charset="0"/>
              </a:rPr>
              <a:t>char name[16] = {‘</a:t>
            </a:r>
            <a:r>
              <a:rPr lang="en-US" b="1" dirty="0" err="1">
                <a:latin typeface="Consolas" panose="020B0609020204030204" pitchFamily="49" charset="0"/>
              </a:rPr>
              <a:t>J’,’o’,’h’,’n</a:t>
            </a:r>
            <a:r>
              <a:rPr lang="en-US" b="1" dirty="0">
                <a:latin typeface="Consolas" panose="020B0609020204030204" pitchFamily="49" charset="0"/>
              </a:rPr>
              <a:t>’,’\0’) ;</a:t>
            </a:r>
          </a:p>
          <a:p>
            <a:r>
              <a:rPr lang="en-US" dirty="0"/>
              <a:t>Equivalent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>
                <a:latin typeface="Consolas" panose="020B0609020204030204" pitchFamily="49" charset="0"/>
              </a:rPr>
              <a:t>char name[16] = “John” ;</a:t>
            </a:r>
          </a:p>
          <a:p>
            <a:pPr marL="0" indent="0">
              <a:buNone/>
            </a:pPr>
            <a:r>
              <a:rPr lang="en-US" dirty="0"/>
              <a:t>	declares an array </a:t>
            </a:r>
            <a:r>
              <a:rPr lang="en-US" b="1" dirty="0"/>
              <a:t>name </a:t>
            </a:r>
            <a:r>
              <a:rPr lang="en-US" dirty="0"/>
              <a:t>of length 16 and stores  the 	C-string </a:t>
            </a:r>
            <a:r>
              <a:rPr lang="en-US" b="1" dirty="0"/>
              <a:t>"John" </a:t>
            </a:r>
            <a:r>
              <a:rPr lang="en-US" dirty="0"/>
              <a:t>in it</a:t>
            </a:r>
          </a:p>
          <a:p>
            <a:r>
              <a:rPr lang="en-US" dirty="0"/>
              <a:t>The statement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>
                <a:latin typeface="Consolas" panose="020B0609020204030204" pitchFamily="49" charset="0"/>
              </a:rPr>
              <a:t>char name[] = “John” ;</a:t>
            </a:r>
          </a:p>
          <a:p>
            <a:pPr marL="0" indent="0">
              <a:buNone/>
            </a:pPr>
            <a:r>
              <a:rPr lang="en-US" dirty="0"/>
              <a:t>	declares an array </a:t>
            </a:r>
            <a:r>
              <a:rPr lang="en-US" b="1" dirty="0"/>
              <a:t>name</a:t>
            </a:r>
            <a:r>
              <a:rPr lang="en-US" dirty="0"/>
              <a:t> of length 5 and stores  the 	C-string </a:t>
            </a:r>
            <a:r>
              <a:rPr lang="en-US" dirty="0">
                <a:latin typeface="Consolas" panose="020B0609020204030204" pitchFamily="49" charset="0"/>
              </a:rPr>
              <a:t>"John"</a:t>
            </a:r>
            <a:r>
              <a:rPr lang="en-US" dirty="0"/>
              <a:t> in it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031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C-Strings (Character Arrays)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Most rules that apply to other arrays also apply to character arrays. Consider the following statement:</a:t>
            </a:r>
          </a:p>
          <a:p>
            <a:pPr marL="0" indent="0" algn="just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1" dirty="0">
                <a:latin typeface="Consolas" panose="020B0609020204030204" pitchFamily="49" charset="0"/>
              </a:rPr>
              <a:t>char </a:t>
            </a:r>
            <a:r>
              <a:rPr lang="en-US" b="1" dirty="0" err="1">
                <a:latin typeface="Consolas" panose="020B0609020204030204" pitchFamily="49" charset="0"/>
              </a:rPr>
              <a:t>studentName</a:t>
            </a:r>
            <a:r>
              <a:rPr lang="en-US" b="1" dirty="0">
                <a:latin typeface="Consolas" panose="020B0609020204030204" pitchFamily="49" charset="0"/>
              </a:rPr>
              <a:t>[26] ;</a:t>
            </a:r>
          </a:p>
          <a:p>
            <a:pPr algn="just"/>
            <a:r>
              <a:rPr lang="en-US" dirty="0"/>
              <a:t>Suppose you want to store "Lisa </a:t>
            </a:r>
            <a:r>
              <a:rPr lang="en-US" dirty="0" err="1"/>
              <a:t>L.Johnson</a:t>
            </a:r>
            <a:r>
              <a:rPr lang="en-US" dirty="0"/>
              <a:t>" in </a:t>
            </a:r>
            <a:r>
              <a:rPr lang="en-US" b="1" dirty="0" err="1"/>
              <a:t>studentName</a:t>
            </a:r>
            <a:endParaRPr lang="en-US" dirty="0"/>
          </a:p>
          <a:p>
            <a:pPr algn="just"/>
            <a:r>
              <a:rPr lang="en-US" dirty="0"/>
              <a:t>Because aggregate operations, such as assignment and comparison, are not allowed on arrays, the following statement is not legal:</a:t>
            </a:r>
          </a:p>
          <a:p>
            <a:pPr marL="0" indent="0" algn="just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</a:rPr>
              <a:t>studentName</a:t>
            </a:r>
            <a:r>
              <a:rPr lang="en-US" b="1" dirty="0">
                <a:latin typeface="Consolas" panose="020B0609020204030204" pitchFamily="49" charset="0"/>
              </a:rPr>
              <a:t> = "Lisa L. Johnson"; //illegal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31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C-Strings (Character Arrays) (cont'd.)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4800600"/>
            <a:ext cx="6905625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1461294"/>
            <a:ext cx="7000875" cy="32956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17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C-strings are compared character by character using the collating sequence of the system</a:t>
            </a:r>
          </a:p>
          <a:p>
            <a:pPr algn="just"/>
            <a:r>
              <a:rPr lang="en-US" dirty="0"/>
              <a:t>If we are using the ASCII character set</a:t>
            </a:r>
          </a:p>
          <a:p>
            <a:pPr lvl="1" algn="just"/>
            <a:r>
              <a:rPr lang="en-US" dirty="0"/>
              <a:t>"Air" &lt; "Boat"</a:t>
            </a:r>
          </a:p>
          <a:p>
            <a:pPr lvl="1" algn="just"/>
            <a:r>
              <a:rPr lang="en-US" dirty="0"/>
              <a:t>"Air" &lt; "An"</a:t>
            </a:r>
          </a:p>
          <a:p>
            <a:pPr lvl="1" algn="just"/>
            <a:r>
              <a:rPr lang="en-US" dirty="0"/>
              <a:t>"Bill" &lt; "Billy"</a:t>
            </a:r>
          </a:p>
          <a:p>
            <a:pPr lvl="1" algn="just"/>
            <a:r>
              <a:rPr lang="en-US" dirty="0"/>
              <a:t>"Hello" &lt; "hello"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251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Comparison (cont’d.)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039" y="829697"/>
            <a:ext cx="7113586" cy="588758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885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and Writing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Most rules that apply to arrays apply to C-strings as well</a:t>
            </a:r>
          </a:p>
          <a:p>
            <a:pPr algn="just"/>
            <a:r>
              <a:rPr lang="en-US" dirty="0"/>
              <a:t>Aggregate operations, such as assignment and comparison, are not allowed on arrays</a:t>
            </a:r>
          </a:p>
          <a:p>
            <a:pPr algn="just"/>
            <a:r>
              <a:rPr lang="en-US" dirty="0"/>
              <a:t>Even the input/output of arrays is done component-wise</a:t>
            </a:r>
          </a:p>
          <a:p>
            <a:pPr algn="just"/>
            <a:r>
              <a:rPr lang="en-US" dirty="0"/>
              <a:t>The one place where </a:t>
            </a:r>
            <a:r>
              <a:rPr lang="en-US" b="1" dirty="0"/>
              <a:t>C++ allows aggregate operations</a:t>
            </a:r>
            <a:r>
              <a:rPr lang="en-US" dirty="0"/>
              <a:t> on arrays is the </a:t>
            </a:r>
            <a:r>
              <a:rPr lang="en-US" b="1" dirty="0"/>
              <a:t>input and output of C-strings</a:t>
            </a:r>
            <a:r>
              <a:rPr lang="en-US" dirty="0"/>
              <a:t> (that is, character arrays)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18/11/2019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289269"/>
      </p:ext>
    </p:extLst>
  </p:cSld>
  <p:clrMapOvr>
    <a:masterClrMapping/>
  </p:clrMapOvr>
</p:sld>
</file>

<file path=ppt/theme/theme1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5117</TotalTime>
  <Words>471</Words>
  <Application>Microsoft Office PowerPoint</Application>
  <PresentationFormat>On-screen Show (4:3)</PresentationFormat>
  <Paragraphs>92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Consolas</vt:lpstr>
      <vt:lpstr>Wingdings 3</vt:lpstr>
      <vt:lpstr>1_Wisp</vt:lpstr>
      <vt:lpstr>CS118 – Programming Fundamentals</vt:lpstr>
      <vt:lpstr>C-Strings (Character Arrays)</vt:lpstr>
      <vt:lpstr>C-Strings (Character Arrays) (cont'd.)</vt:lpstr>
      <vt:lpstr>C-Strings (Character Arrays) (cont'd.)</vt:lpstr>
      <vt:lpstr>C-Strings (Character Arrays) (cont'd.)</vt:lpstr>
      <vt:lpstr>C-Strings (Character Arrays) (cont'd.)</vt:lpstr>
      <vt:lpstr>String Comparison</vt:lpstr>
      <vt:lpstr>String Comparison (cont’d.)</vt:lpstr>
      <vt:lpstr>Reading and Writing Strings</vt:lpstr>
      <vt:lpstr>String Input</vt:lpstr>
      <vt:lpstr>String Input</vt:lpstr>
      <vt:lpstr>String Input</vt:lpstr>
      <vt:lpstr>Example</vt:lpstr>
      <vt:lpstr>String Output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Ebad Majeed</cp:lastModifiedBy>
  <cp:revision>1668</cp:revision>
  <cp:lastPrinted>2017-09-07T06:56:55Z</cp:lastPrinted>
  <dcterms:created xsi:type="dcterms:W3CDTF">2017-08-16T18:35:02Z</dcterms:created>
  <dcterms:modified xsi:type="dcterms:W3CDTF">2019-11-19T04:56:31Z</dcterms:modified>
</cp:coreProperties>
</file>