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6"/>
  </p:notesMasterIdLst>
  <p:sldIdLst>
    <p:sldId id="281" r:id="rId2"/>
    <p:sldId id="33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297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27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Tuesday, December 03,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Program –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Fig. 8.4: fig08_04.cpp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Pointer operators &amp; and *.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is an integer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an int * which is a pointer to an integer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   a = 7;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assigned 7 to 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&amp;a;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assign the address of a to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address of a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&amp;a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        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of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"\n\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of a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        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of *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"\n\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nShowing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 * and &amp; are inverses of 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        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"each other.\n&amp;*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aPtr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        &lt;&lt;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"\n*&amp;aPtr =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*&amp;aPtr &lt;&lt; endl;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835184"/>
            <a:ext cx="4733925" cy="19145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2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 with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ways to pass an argument to a function</a:t>
            </a:r>
          </a:p>
          <a:p>
            <a:pPr lvl="1"/>
            <a:r>
              <a:rPr lang="en-US" dirty="0"/>
              <a:t>Pass-by-Value</a:t>
            </a:r>
          </a:p>
          <a:p>
            <a:pPr lvl="1"/>
            <a:r>
              <a:rPr lang="en-US" dirty="0"/>
              <a:t>Pass-by-reference with reference argument</a:t>
            </a:r>
          </a:p>
          <a:p>
            <a:pPr lvl="1"/>
            <a:r>
              <a:rPr lang="en-US" dirty="0"/>
              <a:t>Pass-by-reference with pointer argument</a:t>
            </a:r>
          </a:p>
          <a:p>
            <a:r>
              <a:rPr lang="en-US" dirty="0"/>
              <a:t>Pointers, like references,</a:t>
            </a:r>
          </a:p>
          <a:p>
            <a:pPr lvl="1"/>
            <a:r>
              <a:rPr lang="en-US" dirty="0"/>
              <a:t>can be used to modify one or more variables in the caller</a:t>
            </a:r>
          </a:p>
          <a:p>
            <a:pPr lvl="1"/>
            <a:r>
              <a:rPr lang="en-US" dirty="0"/>
              <a:t>to pass pointers to large data objects to avoid the overhead of passing the objects by value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Pass-by-Reference with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041455"/>
            <a:ext cx="8014677" cy="52338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Fig. 8.7: fig08_07.cpp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Pass-by-Reference used to cube a variable’s value.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prototype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5;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original value of number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number;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cubeByReference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&amp;number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pass number address to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cubeByReference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new value of number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number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main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calculate the cube of 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nPtr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modifies the variable in main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cubeByReference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	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cube 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 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27" y="2380295"/>
            <a:ext cx="4099409" cy="7896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13609" y="610420"/>
          <a:ext cx="8519162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9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9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634">
                <a:tc gridSpan="2">
                  <a:txBody>
                    <a:bodyPr/>
                    <a:lstStyle/>
                    <a:p>
                      <a:r>
                        <a:rPr lang="en-US" dirty="0"/>
                        <a:t>Step 1: Before</a:t>
                      </a:r>
                      <a:r>
                        <a:rPr lang="en-US" baseline="0" dirty="0"/>
                        <a:t> main calls </a:t>
                      </a:r>
                      <a:r>
                        <a:rPr lang="en-US" baseline="0" dirty="0" err="1"/>
                        <a:t>cubeByReference</a:t>
                      </a:r>
                      <a:r>
                        <a:rPr lang="en-US" baseline="0" dirty="0"/>
                        <a:t>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48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cubeByReference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(&amp;number);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cubeByReference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*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*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634">
                <a:tc gridSpan="2"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r>
                        <a:rPr lang="en-US" baseline="0" dirty="0"/>
                        <a:t> 2: After </a:t>
                      </a:r>
                      <a:r>
                        <a:rPr lang="en-US" baseline="0" dirty="0" err="1"/>
                        <a:t>cubeByReference</a:t>
                      </a:r>
                      <a:r>
                        <a:rPr lang="en-US" baseline="0" dirty="0"/>
                        <a:t> receives the call and before *</a:t>
                      </a:r>
                      <a:r>
                        <a:rPr lang="en-US" baseline="0" dirty="0" err="1"/>
                        <a:t>nPtr</a:t>
                      </a:r>
                      <a:r>
                        <a:rPr lang="en-US" baseline="0" dirty="0"/>
                        <a:t> is cubed: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5316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cubeByReference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(&amp;number);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cubeByReference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*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*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8260">
                <a:tc gridSpan="2">
                  <a:txBody>
                    <a:bodyPr/>
                    <a:lstStyle/>
                    <a:p>
                      <a:r>
                        <a:rPr lang="en-US" dirty="0"/>
                        <a:t>Step 3: After</a:t>
                      </a:r>
                      <a:r>
                        <a:rPr lang="en-US" baseline="0" dirty="0"/>
                        <a:t> *</a:t>
                      </a:r>
                      <a:r>
                        <a:rPr lang="en-US" baseline="0" dirty="0" err="1"/>
                        <a:t>nPtr</a:t>
                      </a:r>
                      <a:r>
                        <a:rPr lang="en-US" baseline="0" dirty="0"/>
                        <a:t> is cubed and before program control returns to main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cubeByReference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(&amp;number);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cubeByReference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*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* *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nPtr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7720" y="1531706"/>
            <a:ext cx="153924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 number = 5 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44050"/>
              </p:ext>
            </p:extLst>
          </p:nvPr>
        </p:nvGraphicFramePr>
        <p:xfrm>
          <a:off x="7486304" y="1745728"/>
          <a:ext cx="120574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017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nPtr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95304" y="1052380"/>
          <a:ext cx="11471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3440" y="3360506"/>
            <a:ext cx="153924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 number = 5 ;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95304" y="2865940"/>
          <a:ext cx="11471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056120" y="2788753"/>
            <a:ext cx="1127760" cy="2897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486304" y="3673660"/>
          <a:ext cx="11471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nPtr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>
            <a:endCxn id="16" idx="2"/>
          </p:cNvCxnSpPr>
          <p:nvPr/>
        </p:nvCxnSpPr>
        <p:spPr>
          <a:xfrm rot="10800000">
            <a:off x="3868882" y="3607620"/>
            <a:ext cx="4147358" cy="613860"/>
          </a:xfrm>
          <a:prstGeom prst="bentConnector2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85360" y="3935026"/>
            <a:ext cx="2479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Call established this pointer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7720" y="5402666"/>
            <a:ext cx="153924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 number = 5 ;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325784" y="4984300"/>
          <a:ext cx="11471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57942" y="5196840"/>
            <a:ext cx="67437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125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516784" y="5761540"/>
          <a:ext cx="11471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nPtr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8" name="Elbow Connector 27"/>
          <p:cNvCxnSpPr>
            <a:endCxn id="25" idx="2"/>
          </p:cNvCxnSpPr>
          <p:nvPr/>
        </p:nvCxnSpPr>
        <p:spPr>
          <a:xfrm rot="10800000">
            <a:off x="3899362" y="5725980"/>
            <a:ext cx="4147358" cy="583380"/>
          </a:xfrm>
          <a:prstGeom prst="bentConnector2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15840" y="5794306"/>
            <a:ext cx="2806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Called function modifies caller’s</a:t>
            </a:r>
          </a:p>
          <a:p>
            <a:r>
              <a:rPr lang="en-US" sz="1600" i="1" dirty="0"/>
              <a:t>variable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Pointer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Pointer variables contain </a:t>
            </a:r>
            <a:r>
              <a:rPr lang="en-US" b="1" i="1" dirty="0"/>
              <a:t>memory addresses </a:t>
            </a:r>
            <a:r>
              <a:rPr lang="en-US" dirty="0"/>
              <a:t>as their values</a:t>
            </a:r>
          </a:p>
          <a:p>
            <a:pPr algn="just"/>
            <a:r>
              <a:rPr lang="en-US" dirty="0"/>
              <a:t>Normally, a variable directly contains a specific value</a:t>
            </a:r>
          </a:p>
          <a:p>
            <a:pPr algn="just"/>
            <a:r>
              <a:rPr lang="en-US" dirty="0"/>
              <a:t>A pointer variable contains the address of the location that contains the specific value</a:t>
            </a:r>
          </a:p>
          <a:p>
            <a:pPr algn="just"/>
            <a:r>
              <a:rPr lang="en-US" dirty="0"/>
              <a:t>A variable is a </a:t>
            </a:r>
            <a:r>
              <a:rPr lang="en-US" b="1" dirty="0"/>
              <a:t>direct reference </a:t>
            </a:r>
            <a:r>
              <a:rPr lang="en-US" dirty="0"/>
              <a:t>to a value</a:t>
            </a:r>
          </a:p>
          <a:p>
            <a:pPr algn="just"/>
            <a:r>
              <a:rPr lang="en-US" dirty="0"/>
              <a:t>A pointer is an </a:t>
            </a:r>
            <a:r>
              <a:rPr lang="en-US" b="1" dirty="0"/>
              <a:t>indirect reference </a:t>
            </a:r>
            <a:r>
              <a:rPr lang="en-US" dirty="0"/>
              <a:t>to a value</a:t>
            </a:r>
          </a:p>
          <a:p>
            <a:pPr lvl="1" algn="just"/>
            <a:r>
              <a:rPr lang="en-US" dirty="0"/>
              <a:t> Referencing a value through a pointer is known as </a:t>
            </a:r>
            <a:r>
              <a:rPr lang="en-US" b="1" dirty="0"/>
              <a:t>indirection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 Elaborated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4" y="1402080"/>
            <a:ext cx="7894573" cy="299858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22324" y="4400660"/>
            <a:ext cx="7544436" cy="189412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Fig. 8.1. | Directly and Indirectly referencing a variable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Pointer </a:t>
            </a:r>
            <a:r>
              <a:rPr lang="en-US" b="1" dirty="0"/>
              <a:t>must </a:t>
            </a:r>
            <a:r>
              <a:rPr lang="en-US" dirty="0"/>
              <a:t>be declared before they can be used</a:t>
            </a:r>
          </a:p>
          <a:p>
            <a:r>
              <a:rPr lang="en-US" dirty="0"/>
              <a:t>Syntax to declare a pointer is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data_type</a:t>
            </a:r>
            <a:r>
              <a:rPr lang="en-US" dirty="0"/>
              <a:t> *identifier;</a:t>
            </a:r>
          </a:p>
          <a:p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/>
              <a:t>iPtr</a:t>
            </a:r>
            <a:r>
              <a:rPr lang="en-US" dirty="0"/>
              <a:t> and </a:t>
            </a:r>
            <a:r>
              <a:rPr lang="en-US" dirty="0" err="1"/>
              <a:t>dPtr</a:t>
            </a:r>
            <a:r>
              <a:rPr lang="en-US" dirty="0"/>
              <a:t> are pointers to integer and double respectively.</a:t>
            </a:r>
          </a:p>
          <a:p>
            <a:pPr lvl="1"/>
            <a:r>
              <a:rPr lang="en-US" dirty="0"/>
              <a:t>We read from right to left i.e. </a:t>
            </a:r>
            <a:r>
              <a:rPr lang="en-US" dirty="0" err="1"/>
              <a:t>iPtr</a:t>
            </a:r>
            <a:r>
              <a:rPr lang="en-US" dirty="0"/>
              <a:t> is a pointer to integer.</a:t>
            </a:r>
          </a:p>
          <a:p>
            <a:r>
              <a:rPr lang="en-US" dirty="0"/>
              <a:t>What if we declare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count;</a:t>
            </a:r>
          </a:p>
          <a:p>
            <a:r>
              <a:rPr lang="en-US" dirty="0">
                <a:highlight>
                  <a:srgbClr val="FFFFFF"/>
                </a:highlight>
              </a:rPr>
              <a:t>So two pointers must be declared as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int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25794" y="4378568"/>
            <a:ext cx="3657600" cy="899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/>
              <a:t>Note: </a:t>
            </a:r>
            <a:r>
              <a:rPr lang="en-US" sz="2000" dirty="0"/>
              <a:t>* applies only to </a:t>
            </a:r>
            <a:r>
              <a:rPr lang="en-US" sz="2000" b="1" dirty="0" err="1"/>
              <a:t>iPtr</a:t>
            </a:r>
            <a:r>
              <a:rPr lang="en-US" sz="2000" dirty="0"/>
              <a:t>. Count is not a pointer. It is a simple integer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must be initialized to 0, NULL or an address of corresponding type</a:t>
            </a:r>
          </a:p>
          <a:p>
            <a:pPr lvl="1"/>
            <a:r>
              <a:rPr lang="en-US" dirty="0"/>
              <a:t>Either in declaration or in assignment</a:t>
            </a:r>
          </a:p>
          <a:p>
            <a:r>
              <a:rPr lang="en-US" dirty="0"/>
              <a:t>A pointer with value 0 or NULL “</a:t>
            </a:r>
            <a:r>
              <a:rPr lang="en-US" b="1" dirty="0"/>
              <a:t>points to nothing</a:t>
            </a:r>
            <a:r>
              <a:rPr lang="en-US" dirty="0"/>
              <a:t>” and is known as </a:t>
            </a:r>
            <a:r>
              <a:rPr lang="en-US" b="1" dirty="0"/>
              <a:t>null pointer</a:t>
            </a:r>
          </a:p>
          <a:p>
            <a:r>
              <a:rPr lang="en-US" dirty="0"/>
              <a:t>In the new standard, you should use the constant </a:t>
            </a:r>
            <a:r>
              <a:rPr lang="en-US" b="1" dirty="0" err="1"/>
              <a:t>nullptr</a:t>
            </a:r>
            <a:r>
              <a:rPr lang="en-US" dirty="0"/>
              <a:t> to initialize a pointer instead of 0 or NULL</a:t>
            </a:r>
          </a:p>
          <a:p>
            <a:pPr lvl="1"/>
            <a:r>
              <a:rPr lang="en-US" dirty="0"/>
              <a:t>int *</a:t>
            </a:r>
            <a:r>
              <a:rPr lang="en-US" dirty="0" err="1"/>
              <a:t>iPtr</a:t>
            </a:r>
            <a:r>
              <a:rPr lang="en-US" dirty="0"/>
              <a:t> = 0;</a:t>
            </a:r>
          </a:p>
          <a:p>
            <a:pPr lvl="1"/>
            <a:r>
              <a:rPr lang="en-US" dirty="0"/>
              <a:t>int *</a:t>
            </a:r>
            <a:r>
              <a:rPr lang="en-US" dirty="0" err="1"/>
              <a:t>iPtr</a:t>
            </a:r>
            <a:r>
              <a:rPr lang="en-US" dirty="0"/>
              <a:t> = NULL;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iPtr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 to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5;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declare variable y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declare pointer variable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The statement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assign address of x to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xPtr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Assigns the value of variable y to </a:t>
            </a:r>
            <a:r>
              <a:rPr lang="en-US" dirty="0" err="1"/>
              <a:t>xPtr</a:t>
            </a:r>
            <a:endParaRPr lang="en-US" dirty="0"/>
          </a:p>
          <a:p>
            <a:pPr lvl="1"/>
            <a:r>
              <a:rPr lang="en-US" b="1" dirty="0" err="1"/>
              <a:t>xPtr</a:t>
            </a:r>
            <a:r>
              <a:rPr lang="en-US" b="1" dirty="0"/>
              <a:t> </a:t>
            </a:r>
            <a:r>
              <a:rPr lang="en-US" dirty="0"/>
              <a:t>is said to point to </a:t>
            </a:r>
            <a:r>
              <a:rPr lang="en-US" b="1" dirty="0"/>
              <a:t>x</a:t>
            </a:r>
          </a:p>
          <a:p>
            <a:pPr lvl="1"/>
            <a:r>
              <a:rPr lang="en-US" dirty="0"/>
              <a:t>Now </a:t>
            </a:r>
            <a:r>
              <a:rPr lang="en-US" b="1" dirty="0" err="1"/>
              <a:t>xPtr</a:t>
            </a:r>
            <a:r>
              <a:rPr lang="en-US" dirty="0"/>
              <a:t> is </a:t>
            </a:r>
            <a:r>
              <a:rPr lang="en-US" i="1" dirty="0"/>
              <a:t>indirectly</a:t>
            </a:r>
            <a:r>
              <a:rPr lang="en-US" dirty="0"/>
              <a:t> references </a:t>
            </a:r>
            <a:r>
              <a:rPr lang="en-US" b="1" dirty="0"/>
              <a:t>x’s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 algn="ctr">
              <a:buNone/>
            </a:pPr>
            <a:r>
              <a:rPr lang="en-US" b="1" dirty="0"/>
              <a:t>Fig. 8.2 </a:t>
            </a:r>
            <a:r>
              <a:rPr lang="en-US" dirty="0"/>
              <a:t>| Graphical representation of a pointer pointing to a variable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365" y="4188142"/>
            <a:ext cx="2500075" cy="12572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 in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Figure 8.3 shows another pointer representation in memory with integer variable y stored at memory location 600000 and pointer variable </a:t>
            </a:r>
            <a:r>
              <a:rPr lang="en-US" dirty="0" err="1"/>
              <a:t>yPtr</a:t>
            </a:r>
            <a:r>
              <a:rPr lang="en-US" dirty="0"/>
              <a:t> stored at memory location 500000. The operand of the address operator must be an </a:t>
            </a:r>
            <a:r>
              <a:rPr lang="en-US" dirty="0" err="1"/>
              <a:t>lvalue</a:t>
            </a:r>
            <a:r>
              <a:rPr lang="en-US" dirty="0"/>
              <a:t>; the address operator cannot be applied to constants or to expressions that do not result in references.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Fig. 8.3</a:t>
            </a:r>
            <a:r>
              <a:rPr lang="en-US" dirty="0"/>
              <a:t> | Representation of y and </a:t>
            </a:r>
            <a:r>
              <a:rPr lang="en-US" dirty="0" err="1"/>
              <a:t>yPtr</a:t>
            </a:r>
            <a:r>
              <a:rPr lang="en-US" dirty="0"/>
              <a:t> in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9" y="3988643"/>
            <a:ext cx="7535541" cy="12750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Dereferencing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b="1" dirty="0"/>
              <a:t>operator</a:t>
            </a:r>
            <a:r>
              <a:rPr lang="en-US" dirty="0"/>
              <a:t>, commonly referred to as the </a:t>
            </a:r>
            <a:r>
              <a:rPr lang="en-US" i="1" dirty="0"/>
              <a:t>indirection operator </a:t>
            </a:r>
            <a:r>
              <a:rPr lang="en-US" dirty="0"/>
              <a:t>or </a:t>
            </a:r>
            <a:r>
              <a:rPr lang="en-US" i="1" dirty="0"/>
              <a:t>dereferencing operator</a:t>
            </a:r>
            <a:r>
              <a:rPr lang="en-US" dirty="0"/>
              <a:t>, returns a synonym (i.e., an alias or a nickname) for the object to which its pointer operand points. For example (referring again to Fig. 8.2), the statement</a:t>
            </a:r>
          </a:p>
          <a:p>
            <a:pPr algn="just"/>
            <a:r>
              <a:rPr lang="en-US" dirty="0" err="1"/>
              <a:t>cout</a:t>
            </a:r>
            <a:r>
              <a:rPr lang="en-US" dirty="0"/>
              <a:t> &lt;&lt; *</a:t>
            </a:r>
            <a:r>
              <a:rPr lang="en-US" dirty="0" err="1"/>
              <a:t>yPtr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prints the value of variable y, namely, 5, just as the statement</a:t>
            </a:r>
          </a:p>
          <a:p>
            <a:pPr algn="just"/>
            <a:r>
              <a:rPr lang="en-US" dirty="0" err="1"/>
              <a:t>cout</a:t>
            </a:r>
            <a:r>
              <a:rPr lang="en-US" dirty="0"/>
              <a:t>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would. Using * in this manner is called dereferencing a pointer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Dereferencing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A dereferenced pointer may also be used on the </a:t>
            </a:r>
            <a:r>
              <a:rPr lang="en-US" i="1" dirty="0"/>
              <a:t>left </a:t>
            </a:r>
            <a:r>
              <a:rPr lang="en-US" dirty="0"/>
              <a:t>side of an assignment statement, as in</a:t>
            </a:r>
          </a:p>
          <a:p>
            <a:pPr algn="just"/>
            <a:r>
              <a:rPr lang="en-US" dirty="0"/>
              <a:t>*</a:t>
            </a:r>
            <a:r>
              <a:rPr lang="en-US" dirty="0" err="1"/>
              <a:t>yPtr</a:t>
            </a:r>
            <a:r>
              <a:rPr lang="en-US" dirty="0"/>
              <a:t> = 9;</a:t>
            </a:r>
          </a:p>
          <a:p>
            <a:pPr algn="just"/>
            <a:r>
              <a:rPr lang="en-US" dirty="0"/>
              <a:t>which would assign 9 to y in Fig. 8.3. The dereferenced pointer may also be used to receive an input value as in</a:t>
            </a:r>
          </a:p>
          <a:p>
            <a:pPr algn="just"/>
            <a:r>
              <a:rPr lang="en-US" dirty="0" err="1"/>
              <a:t>cin</a:t>
            </a:r>
            <a:r>
              <a:rPr lang="en-US" dirty="0"/>
              <a:t> &gt;&gt; *</a:t>
            </a:r>
            <a:r>
              <a:rPr lang="en-US" dirty="0" err="1"/>
              <a:t>yPtr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which places the input value in y. The dereferenced pointer is an </a:t>
            </a:r>
            <a:r>
              <a:rPr lang="en-US" i="1" dirty="0" err="1"/>
              <a:t>lvalue</a:t>
            </a:r>
            <a:endParaRPr lang="en-US" i="1" dirty="0"/>
          </a:p>
          <a:p>
            <a:pPr algn="just"/>
            <a:endParaRPr lang="en-US" b="1"/>
          </a:p>
          <a:p>
            <a:pPr algn="just"/>
            <a:r>
              <a:rPr lang="en-US" b="1"/>
              <a:t>Note</a:t>
            </a:r>
            <a:r>
              <a:rPr lang="en-US" b="1" dirty="0"/>
              <a:t>: </a:t>
            </a:r>
            <a:r>
              <a:rPr lang="en-US" dirty="0"/>
              <a:t>The &amp; and * operators are inverses of one another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04/12/2019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6089</TotalTime>
  <Words>959</Words>
  <Application>Microsoft Office PowerPoint</Application>
  <PresentationFormat>On-screen Show (4:3)</PresentationFormat>
  <Paragraphs>194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Wingdings 3</vt:lpstr>
      <vt:lpstr>1_Wisp</vt:lpstr>
      <vt:lpstr>CS118 – Programming Fundamentals</vt:lpstr>
      <vt:lpstr>What is a Pointer variable?</vt:lpstr>
      <vt:lpstr>Pointer Elaborated</vt:lpstr>
      <vt:lpstr>Declaring a pointer</vt:lpstr>
      <vt:lpstr>Pointer initialization</vt:lpstr>
      <vt:lpstr>Pointer to a variable</vt:lpstr>
      <vt:lpstr>Pointer in Memory</vt:lpstr>
      <vt:lpstr>Dereferencing a Pointer</vt:lpstr>
      <vt:lpstr>Dereferencing a Pointer</vt:lpstr>
      <vt:lpstr>Sample Program – I</vt:lpstr>
      <vt:lpstr>Pass by reference with pointers</vt:lpstr>
      <vt:lpstr>Pass-by-Reference with pointers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1713</cp:revision>
  <cp:lastPrinted>2017-09-07T06:56:55Z</cp:lastPrinted>
  <dcterms:created xsi:type="dcterms:W3CDTF">2017-08-16T18:35:02Z</dcterms:created>
  <dcterms:modified xsi:type="dcterms:W3CDTF">2019-12-04T05:09:23Z</dcterms:modified>
</cp:coreProperties>
</file>