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8" r:id="rId3"/>
    <p:sldId id="263" r:id="rId4"/>
    <p:sldId id="258" r:id="rId5"/>
    <p:sldId id="270" r:id="rId6"/>
    <p:sldId id="259" r:id="rId7"/>
    <p:sldId id="271" r:id="rId8"/>
    <p:sldId id="273" r:id="rId9"/>
    <p:sldId id="272" r:id="rId10"/>
    <p:sldId id="275" r:id="rId11"/>
    <p:sldId id="277" r:id="rId12"/>
    <p:sldId id="276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90" r:id="rId24"/>
    <p:sldId id="291" r:id="rId25"/>
    <p:sldId id="292" r:id="rId26"/>
    <p:sldId id="293" r:id="rId27"/>
    <p:sldId id="295" r:id="rId28"/>
    <p:sldId id="296" r:id="rId29"/>
    <p:sldId id="297" r:id="rId30"/>
    <p:sldId id="298" r:id="rId31"/>
  </p:sldIdLst>
  <p:sldSz cx="9144000" cy="5143500" type="screen16x9"/>
  <p:notesSz cx="6858000" cy="9144000"/>
  <p:embeddedFontLst>
    <p:embeddedFont>
      <p:font typeface="Montserrat" pitchFamily="2" charset="77"/>
      <p:regular r:id="rId33"/>
      <p:bold r:id="rId34"/>
      <p:italic r:id="rId35"/>
    </p:embeddedFont>
    <p:embeddedFont>
      <p:font typeface="Montserrat SemiBold" pitchFamily="2" charset="77"/>
      <p:regular r:id="rId36"/>
      <p:bold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61" d="100"/>
          <a:sy n="161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4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418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23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4CAB58-AB6E-DD4C-AF1C-92581F23AD24}"/>
              </a:ext>
            </a:extLst>
          </p:cNvPr>
          <p:cNvSpPr txBox="1"/>
          <p:nvPr/>
        </p:nvSpPr>
        <p:spPr>
          <a:xfrm>
            <a:off x="1751937" y="1657667"/>
            <a:ext cx="5512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2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GRASP</a:t>
            </a:r>
            <a:endParaRPr lang="en-ID" sz="72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45961-1EC4-4140-A493-27A516DA3053}"/>
              </a:ext>
            </a:extLst>
          </p:cNvPr>
          <p:cNvSpPr txBox="1"/>
          <p:nvPr/>
        </p:nvSpPr>
        <p:spPr>
          <a:xfrm>
            <a:off x="1696280" y="2698312"/>
            <a:ext cx="575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 Patterns</a:t>
            </a:r>
            <a:endParaRPr lang="en-ID" sz="24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Freeform: Shape 13">
            <a:extLst>
              <a:ext uri="{FF2B5EF4-FFF2-40B4-BE49-F238E27FC236}">
                <a16:creationId xmlns:a16="http://schemas.microsoft.com/office/drawing/2014/main" id="{7FCBA938-71CA-CE4C-A930-3077B3715065}"/>
              </a:ext>
            </a:extLst>
          </p:cNvPr>
          <p:cNvSpPr/>
          <p:nvPr/>
        </p:nvSpPr>
        <p:spPr>
          <a:xfrm rot="1487095">
            <a:off x="2007821" y="1081686"/>
            <a:ext cx="875629" cy="926096"/>
          </a:xfrm>
          <a:custGeom>
            <a:avLst/>
            <a:gdLst/>
            <a:ahLst/>
            <a:cxnLst/>
            <a:rect l="l" t="t" r="r" b="b"/>
            <a:pathLst>
              <a:path w="193121" h="228584">
                <a:moveTo>
                  <a:pt x="40694" y="167368"/>
                </a:moveTo>
                <a:lnTo>
                  <a:pt x="142748" y="167368"/>
                </a:lnTo>
                <a:lnTo>
                  <a:pt x="142748" y="187635"/>
                </a:lnTo>
                <a:lnTo>
                  <a:pt x="40694" y="187635"/>
                </a:lnTo>
                <a:close/>
                <a:moveTo>
                  <a:pt x="0" y="146958"/>
                </a:moveTo>
                <a:lnTo>
                  <a:pt x="20411" y="146958"/>
                </a:lnTo>
                <a:lnTo>
                  <a:pt x="20411" y="208174"/>
                </a:lnTo>
                <a:lnTo>
                  <a:pt x="163015" y="208174"/>
                </a:lnTo>
                <a:lnTo>
                  <a:pt x="163015" y="146958"/>
                </a:lnTo>
                <a:lnTo>
                  <a:pt x="183426" y="146958"/>
                </a:lnTo>
                <a:lnTo>
                  <a:pt x="183426" y="228584"/>
                </a:lnTo>
                <a:lnTo>
                  <a:pt x="0" y="228584"/>
                </a:lnTo>
                <a:close/>
                <a:moveTo>
                  <a:pt x="47072" y="121317"/>
                </a:moveTo>
                <a:lnTo>
                  <a:pt x="146954" y="142365"/>
                </a:lnTo>
                <a:lnTo>
                  <a:pt x="142748" y="162266"/>
                </a:lnTo>
                <a:lnTo>
                  <a:pt x="42863" y="141345"/>
                </a:lnTo>
                <a:close/>
                <a:moveTo>
                  <a:pt x="64549" y="75010"/>
                </a:moveTo>
                <a:lnTo>
                  <a:pt x="157024" y="118255"/>
                </a:lnTo>
                <a:lnTo>
                  <a:pt x="148484" y="136752"/>
                </a:lnTo>
                <a:lnTo>
                  <a:pt x="56002" y="93635"/>
                </a:lnTo>
                <a:close/>
                <a:moveTo>
                  <a:pt x="94655" y="32530"/>
                </a:moveTo>
                <a:lnTo>
                  <a:pt x="172965" y="97972"/>
                </a:lnTo>
                <a:lnTo>
                  <a:pt x="159956" y="113663"/>
                </a:lnTo>
                <a:lnTo>
                  <a:pt x="81643" y="48221"/>
                </a:lnTo>
                <a:close/>
                <a:moveTo>
                  <a:pt x="132287" y="0"/>
                </a:moveTo>
                <a:lnTo>
                  <a:pt x="193121" y="81771"/>
                </a:lnTo>
                <a:lnTo>
                  <a:pt x="176792" y="94017"/>
                </a:lnTo>
                <a:lnTo>
                  <a:pt x="115959" y="1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2C598-A201-F244-838E-907BAAAF0E3A}"/>
              </a:ext>
            </a:extLst>
          </p:cNvPr>
          <p:cNvSpPr txBox="1"/>
          <p:nvPr/>
        </p:nvSpPr>
        <p:spPr>
          <a:xfrm>
            <a:off x="2085290" y="4667417"/>
            <a:ext cx="4846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Danish Ahmed  ||  Muhammad Zain  ||  Muhammad Ahmed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EDD8E6-FD9D-DC4A-9E4E-45AB6706C62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44AE5FB-2AFB-8941-9976-092955DC3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60" r="170" b="9788"/>
          <a:stretch/>
        </p:blipFill>
        <p:spPr>
          <a:xfrm>
            <a:off x="1121275" y="3053723"/>
            <a:ext cx="6869646" cy="1577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23E979-1F40-684E-A20B-1DBEF29EAAA9}"/>
              </a:ext>
            </a:extLst>
          </p:cNvPr>
          <p:cNvSpPr/>
          <p:nvPr/>
        </p:nvSpPr>
        <p:spPr>
          <a:xfrm>
            <a:off x="2038230" y="1224500"/>
            <a:ext cx="1160890" cy="106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2A6B2A-CC32-C040-B6C6-8D5472512E79}"/>
              </a:ext>
            </a:extLst>
          </p:cNvPr>
          <p:cNvCxnSpPr/>
          <p:nvPr/>
        </p:nvCxnSpPr>
        <p:spPr>
          <a:xfrm>
            <a:off x="2050157" y="1526649"/>
            <a:ext cx="1137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1B2CC2-40D8-E247-98A1-24A1964220B7}"/>
              </a:ext>
            </a:extLst>
          </p:cNvPr>
          <p:cNvSpPr txBox="1"/>
          <p:nvPr/>
        </p:nvSpPr>
        <p:spPr>
          <a:xfrm>
            <a:off x="2038230" y="1224500"/>
            <a:ext cx="1400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SaleLineItem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A4309-B04E-524D-AE29-703DB72D130A}"/>
              </a:ext>
            </a:extLst>
          </p:cNvPr>
          <p:cNvSpPr/>
          <p:nvPr/>
        </p:nvSpPr>
        <p:spPr>
          <a:xfrm>
            <a:off x="5100807" y="1224500"/>
            <a:ext cx="1160890" cy="106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7FAD19-E6C5-1E48-A81C-149372BA458E}"/>
              </a:ext>
            </a:extLst>
          </p:cNvPr>
          <p:cNvCxnSpPr/>
          <p:nvPr/>
        </p:nvCxnSpPr>
        <p:spPr>
          <a:xfrm>
            <a:off x="5112734" y="1526649"/>
            <a:ext cx="1137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F925B7-C00C-5441-9139-EEBF36DF1C04}"/>
              </a:ext>
            </a:extLst>
          </p:cNvPr>
          <p:cNvSpPr txBox="1"/>
          <p:nvPr/>
        </p:nvSpPr>
        <p:spPr>
          <a:xfrm>
            <a:off x="5112734" y="1224500"/>
            <a:ext cx="9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00923DCA-DF21-BA4F-8ADF-E163DB0798E1}"/>
              </a:ext>
            </a:extLst>
          </p:cNvPr>
          <p:cNvSpPr/>
          <p:nvPr/>
        </p:nvSpPr>
        <p:spPr>
          <a:xfrm>
            <a:off x="3199120" y="1653870"/>
            <a:ext cx="458480" cy="230589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872017-B8B2-094B-9C0C-0BE5B6E42897}"/>
              </a:ext>
            </a:extLst>
          </p:cNvPr>
          <p:cNvCxnSpPr/>
          <p:nvPr/>
        </p:nvCxnSpPr>
        <p:spPr>
          <a:xfrm flipV="1">
            <a:off x="3657600" y="1757237"/>
            <a:ext cx="1443207" cy="1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FD9C61-58ED-9541-88EE-ECEDFB593F19}"/>
              </a:ext>
            </a:extLst>
          </p:cNvPr>
          <p:cNvSpPr txBox="1"/>
          <p:nvPr/>
        </p:nvSpPr>
        <p:spPr>
          <a:xfrm>
            <a:off x="2141250" y="2422847"/>
            <a:ext cx="4475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tserrat SemiBold" pitchFamily="2" charset="77"/>
              </a:rPr>
              <a:t>Applying Creator pattern in Static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40C51-6A73-154C-90B9-CF788391773D}"/>
              </a:ext>
            </a:extLst>
          </p:cNvPr>
          <p:cNvSpPr/>
          <p:nvPr/>
        </p:nvSpPr>
        <p:spPr>
          <a:xfrm>
            <a:off x="2434856" y="3147237"/>
            <a:ext cx="1286354" cy="46783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: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SaleLineItem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7327D-2F4A-1648-8ABC-676528E967BC}"/>
              </a:ext>
            </a:extLst>
          </p:cNvPr>
          <p:cNvSpPr/>
          <p:nvPr/>
        </p:nvSpPr>
        <p:spPr>
          <a:xfrm>
            <a:off x="5076954" y="3889783"/>
            <a:ext cx="1222744" cy="46783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:Sale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CB268-A6C2-4140-8430-51D0AA647E5A}"/>
              </a:ext>
            </a:extLst>
          </p:cNvPr>
          <p:cNvSpPr txBox="1"/>
          <p:nvPr/>
        </p:nvSpPr>
        <p:spPr>
          <a:xfrm>
            <a:off x="2141250" y="4636818"/>
            <a:ext cx="4814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tserrat SemiBold" pitchFamily="2" charset="77"/>
              </a:rPr>
              <a:t>Dynamic Model – illustrates Creator Pattern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181626-ED5F-254B-B409-3F5BFF7F0497}"/>
              </a:ext>
            </a:extLst>
          </p:cNvPr>
          <p:cNvSpPr txBox="1"/>
          <p:nvPr/>
        </p:nvSpPr>
        <p:spPr>
          <a:xfrm>
            <a:off x="1165822" y="152490"/>
            <a:ext cx="6764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tserrat SemiBold" pitchFamily="2" charset="77"/>
              </a:rPr>
              <a:t>Implementation of creator pattern in POS System</a:t>
            </a:r>
          </a:p>
        </p:txBody>
      </p:sp>
    </p:spTree>
    <p:extLst>
      <p:ext uri="{BB962C8B-B14F-4D97-AF65-F5344CB8AC3E}">
        <p14:creationId xmlns:p14="http://schemas.microsoft.com/office/powerpoint/2010/main" val="403968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4AF1-C889-A647-B75E-02CFFA69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488250"/>
            <a:ext cx="7643934" cy="4090800"/>
          </a:xfrm>
        </p:spPr>
        <p:txBody>
          <a:bodyPr/>
          <a:lstStyle/>
          <a:p>
            <a:r>
              <a:rPr lang="en-US" sz="5400" dirty="0"/>
              <a:t>2. Information Expert</a:t>
            </a:r>
          </a:p>
        </p:txBody>
      </p:sp>
    </p:spTree>
    <p:extLst>
      <p:ext uri="{BB962C8B-B14F-4D97-AF65-F5344CB8AC3E}">
        <p14:creationId xmlns:p14="http://schemas.microsoft.com/office/powerpoint/2010/main" val="281029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69B1-9E64-2D42-AD25-B20BC984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Expert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1D578-6B08-014E-85B7-197D5B35D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222100" cy="2056578"/>
          </a:xfrm>
        </p:spPr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sz="1600" b="1" dirty="0"/>
              <a:t>Name:      </a:t>
            </a:r>
            <a:r>
              <a:rPr lang="en-US" sz="1600" dirty="0"/>
              <a:t>Information Expert</a:t>
            </a:r>
          </a:p>
          <a:p>
            <a:r>
              <a:rPr lang="en-US" sz="1600" b="1" dirty="0"/>
              <a:t>Problem: </a:t>
            </a:r>
            <a:r>
              <a:rPr lang="en-US" sz="1600" dirty="0"/>
              <a:t>What is a basic principle by which to assign responsibilities</a:t>
            </a:r>
          </a:p>
          <a:p>
            <a:pPr marL="114300" indent="0">
              <a:buNone/>
            </a:pPr>
            <a:r>
              <a:rPr lang="en-US" sz="1600" dirty="0"/>
              <a:t>	         to an object</a:t>
            </a:r>
          </a:p>
          <a:p>
            <a:r>
              <a:rPr lang="en-US" sz="1600" b="1" dirty="0"/>
              <a:t>Solution: </a:t>
            </a:r>
            <a:r>
              <a:rPr lang="en-US" sz="1600" dirty="0"/>
              <a:t>Assign a responsibility to the class that has the information</a:t>
            </a:r>
          </a:p>
          <a:p>
            <a:pPr marL="114300" indent="0">
              <a:buNone/>
            </a:pPr>
            <a:r>
              <a:rPr lang="en-US" sz="1600" dirty="0"/>
              <a:t>	        needed to respond to it.</a:t>
            </a:r>
          </a:p>
        </p:txBody>
      </p:sp>
    </p:spTree>
    <p:extLst>
      <p:ext uri="{BB962C8B-B14F-4D97-AF65-F5344CB8AC3E}">
        <p14:creationId xmlns:p14="http://schemas.microsoft.com/office/powerpoint/2010/main" val="260752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4AF1-C889-A647-B75E-02CFFA69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488250"/>
            <a:ext cx="7643934" cy="4090800"/>
          </a:xfrm>
        </p:spPr>
        <p:txBody>
          <a:bodyPr/>
          <a:lstStyle/>
          <a:p>
            <a:r>
              <a:rPr lang="en-US" sz="5400" dirty="0"/>
              <a:t>3. Low Coupling</a:t>
            </a:r>
          </a:p>
        </p:txBody>
      </p:sp>
    </p:spTree>
    <p:extLst>
      <p:ext uri="{BB962C8B-B14F-4D97-AF65-F5344CB8AC3E}">
        <p14:creationId xmlns:p14="http://schemas.microsoft.com/office/powerpoint/2010/main" val="366776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EF05-50A3-5448-993C-70F7FBFB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Coupling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3E15-677D-AD45-966B-C578417D8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One of the the major GRASP principles is Low Coupling.</a:t>
            </a:r>
          </a:p>
          <a:p>
            <a:pPr marL="114300" indent="0">
              <a:buNone/>
            </a:pPr>
            <a:endParaRPr lang="en-US" sz="1600" dirty="0">
              <a:solidFill>
                <a:schemeClr val="accent4">
                  <a:lumMod val="10000"/>
                </a:schemeClr>
              </a:solidFill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Coupling is a measure of how strongly one object is connected to, has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knowledge of or depends upon other objects. An object A that calls on the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operations of object B has coupling to B’s services. When object B changes,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object A may be affected.</a:t>
            </a:r>
          </a:p>
        </p:txBody>
      </p:sp>
    </p:spTree>
    <p:extLst>
      <p:ext uri="{BB962C8B-B14F-4D97-AF65-F5344CB8AC3E}">
        <p14:creationId xmlns:p14="http://schemas.microsoft.com/office/powerpoint/2010/main" val="325379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AD81-EDB7-3540-A118-CD8CA6C9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Coupling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906FD-EF04-564C-B6E8-F8FB1D766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82684"/>
            <a:ext cx="8222100" cy="2710200"/>
          </a:xfrm>
        </p:spPr>
        <p:txBody>
          <a:bodyPr/>
          <a:lstStyle/>
          <a:p>
            <a:r>
              <a:rPr lang="en-US" b="1" dirty="0"/>
              <a:t>Name: </a:t>
            </a:r>
            <a:r>
              <a:rPr lang="en-US" dirty="0"/>
              <a:t>Low Coupling</a:t>
            </a:r>
          </a:p>
          <a:p>
            <a:r>
              <a:rPr lang="en-US" b="1" dirty="0"/>
              <a:t>Problem: </a:t>
            </a:r>
            <a:r>
              <a:rPr lang="en-US" dirty="0"/>
              <a:t>How to reduce the impact of change?</a:t>
            </a:r>
          </a:p>
          <a:p>
            <a:r>
              <a:rPr lang="en-US" b="1" dirty="0"/>
              <a:t>Solution: </a:t>
            </a:r>
            <a:r>
              <a:rPr lang="en-US" dirty="0"/>
              <a:t>Assign responsibilities so that (unnecessary) coupling</a:t>
            </a:r>
          </a:p>
          <a:p>
            <a:pPr marL="114300" indent="0">
              <a:buNone/>
            </a:pPr>
            <a:r>
              <a:rPr lang="en-US" dirty="0"/>
              <a:t>		remains low. Use this principle to evaluate alternatives.</a:t>
            </a:r>
          </a:p>
        </p:txBody>
      </p:sp>
    </p:spTree>
    <p:extLst>
      <p:ext uri="{BB962C8B-B14F-4D97-AF65-F5344CB8AC3E}">
        <p14:creationId xmlns:p14="http://schemas.microsoft.com/office/powerpoint/2010/main" val="81750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26A003-DA76-554E-AD75-3C2DF182123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04AB81A-76DE-B743-B034-8CFC0D02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28" y="112377"/>
            <a:ext cx="6698944" cy="49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65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4AF1-C889-A647-B75E-02CFFA69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488250"/>
            <a:ext cx="7643934" cy="4090800"/>
          </a:xfrm>
        </p:spPr>
        <p:txBody>
          <a:bodyPr/>
          <a:lstStyle/>
          <a:p>
            <a:r>
              <a:rPr lang="en-US" sz="5400" dirty="0"/>
              <a:t>4. High Cohesion</a:t>
            </a:r>
          </a:p>
        </p:txBody>
      </p:sp>
    </p:spTree>
    <p:extLst>
      <p:ext uri="{BB962C8B-B14F-4D97-AF65-F5344CB8AC3E}">
        <p14:creationId xmlns:p14="http://schemas.microsoft.com/office/powerpoint/2010/main" val="2837222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AD81-EDB7-3540-A118-CD8CA6C9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Cohesion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906FD-EF04-564C-B6E8-F8FB1D766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827" y="1815707"/>
            <a:ext cx="8373173" cy="3225420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High Cohesion is an underlying Design Objective</a:t>
            </a:r>
          </a:p>
          <a:p>
            <a:pPr marL="114300" indent="0" algn="just">
              <a:buNone/>
            </a:pPr>
            <a:endParaRPr lang="en-US" sz="1600" dirty="0">
              <a:solidFill>
                <a:schemeClr val="accent4">
                  <a:lumMod val="10000"/>
                </a:schemeClr>
              </a:solidFill>
            </a:endParaRPr>
          </a:p>
          <a:p>
            <a:pPr marL="114300" indent="0" algn="just">
              <a:buNone/>
            </a:pPr>
            <a:r>
              <a:rPr lang="en-US" sz="1600" dirty="0"/>
              <a:t>The degree to which all elements of a component are directed towards a single task and all elements directed towards that task are contained in a single component. Internal glue with which component is constructed.</a:t>
            </a:r>
          </a:p>
          <a:p>
            <a:pPr marL="114300" indent="0" algn="just">
              <a:buNone/>
            </a:pPr>
            <a:endParaRPr lang="en-US" sz="1600" dirty="0"/>
          </a:p>
          <a:p>
            <a:pPr algn="just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Low Cohesion: </a:t>
            </a:r>
            <a:r>
              <a:rPr lang="en-US" sz="1600" dirty="0"/>
              <a:t>A Class is solely responsible for many things in very different</a:t>
            </a:r>
          </a:p>
          <a:p>
            <a:pPr marL="114300" indent="0" algn="just">
              <a:buNone/>
            </a:pPr>
            <a:r>
              <a:rPr lang="en-US" sz="1600" dirty="0"/>
              <a:t>		functional areas.</a:t>
            </a:r>
          </a:p>
          <a:p>
            <a:pPr algn="just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High Cohesion: </a:t>
            </a:r>
            <a:r>
              <a:rPr lang="en-US" sz="1600" dirty="0"/>
              <a:t>A class has moderate responsibilities in one functional area and</a:t>
            </a:r>
          </a:p>
          <a:p>
            <a:pPr marL="114300" indent="0" algn="just">
              <a:buNone/>
            </a:pPr>
            <a:r>
              <a:rPr lang="en-US" sz="1600" dirty="0"/>
              <a:t>		collaborates with classes to fulfill tasks.</a:t>
            </a:r>
          </a:p>
        </p:txBody>
      </p:sp>
    </p:spTree>
    <p:extLst>
      <p:ext uri="{BB962C8B-B14F-4D97-AF65-F5344CB8AC3E}">
        <p14:creationId xmlns:p14="http://schemas.microsoft.com/office/powerpoint/2010/main" val="370857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AD81-EDB7-3540-A118-CD8CA6C9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Cohesion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906FD-EF04-564C-B6E8-F8FB1D766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82684"/>
            <a:ext cx="8222100" cy="2710200"/>
          </a:xfrm>
        </p:spPr>
        <p:txBody>
          <a:bodyPr/>
          <a:lstStyle/>
          <a:p>
            <a:r>
              <a:rPr lang="en-US" dirty="0"/>
              <a:t>Name: Low Coupling</a:t>
            </a:r>
          </a:p>
          <a:p>
            <a:r>
              <a:rPr lang="en-US" dirty="0"/>
              <a:t>Problem: How to reduce the impact of change?</a:t>
            </a:r>
          </a:p>
          <a:p>
            <a:r>
              <a:rPr lang="en-US" dirty="0"/>
              <a:t>Solution: Assign responsibilities so that (unnecessary) coupling</a:t>
            </a:r>
          </a:p>
          <a:p>
            <a:r>
              <a:rPr lang="en-US" dirty="0"/>
              <a:t>remains low. Use this principle to evaluate alternatives.</a:t>
            </a:r>
          </a:p>
        </p:txBody>
      </p:sp>
    </p:spTree>
    <p:extLst>
      <p:ext uri="{BB962C8B-B14F-4D97-AF65-F5344CB8AC3E}">
        <p14:creationId xmlns:p14="http://schemas.microsoft.com/office/powerpoint/2010/main" val="198743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329CCFC3-63C0-014D-95D9-D1B83D2F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52" y="-7952"/>
            <a:ext cx="5398937" cy="5136543"/>
          </a:xfrm>
          <a:prstGeom prst="rect">
            <a:avLst/>
          </a:prstGeom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4B58A24C-C99F-4D4D-964A-7523719F0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5773"/>
          <a:stretch/>
        </p:blipFill>
        <p:spPr>
          <a:xfrm>
            <a:off x="5375079" y="-7953"/>
            <a:ext cx="4007459" cy="51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3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62F0A6-94FD-DA49-BA20-D34AC2B525E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E12984EB-5DD3-CA4C-9AC5-90D62D0A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18" y="43732"/>
            <a:ext cx="6885922" cy="505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7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4AF1-C889-A647-B75E-02CFFA69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488250"/>
            <a:ext cx="7643934" cy="4090800"/>
          </a:xfrm>
        </p:spPr>
        <p:txBody>
          <a:bodyPr/>
          <a:lstStyle/>
          <a:p>
            <a:r>
              <a:rPr lang="en-US" sz="5400" dirty="0"/>
              <a:t>5. Polymorphism</a:t>
            </a:r>
          </a:p>
        </p:txBody>
      </p:sp>
    </p:spTree>
    <p:extLst>
      <p:ext uri="{BB962C8B-B14F-4D97-AF65-F5344CB8AC3E}">
        <p14:creationId xmlns:p14="http://schemas.microsoft.com/office/powerpoint/2010/main" val="427333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154E-F79D-004C-B3A7-DED213CD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2FEC6-DCFA-E14D-B117-B6B031A8A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marL="114300" indent="0">
              <a:buNone/>
            </a:pPr>
            <a:r>
              <a:rPr lang="en-US" dirty="0"/>
              <a:t>		To handle alternatives based on types?</a:t>
            </a:r>
          </a:p>
          <a:p>
            <a:r>
              <a:rPr lang="en-US" dirty="0"/>
              <a:t>Solution:</a:t>
            </a:r>
          </a:p>
          <a:p>
            <a:pPr marL="114300" indent="0">
              <a:buNone/>
            </a:pPr>
            <a:r>
              <a:rPr lang="en-US" dirty="0"/>
              <a:t>		When alternate behaviors are selected based on the type of 		an object, use polymorphic method call to select the			behavior, rather than using if statement to test the type.</a:t>
            </a:r>
          </a:p>
        </p:txBody>
      </p:sp>
    </p:spTree>
    <p:extLst>
      <p:ext uri="{BB962C8B-B14F-4D97-AF65-F5344CB8AC3E}">
        <p14:creationId xmlns:p14="http://schemas.microsoft.com/office/powerpoint/2010/main" val="4276067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27F91B-0971-E442-8AE0-E37B7E192DC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2F3FDDCE-4215-6E44-B049-48F9094E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07" y="226612"/>
            <a:ext cx="6387786" cy="469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4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4AF1-C889-A647-B75E-02CFFA69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488250"/>
            <a:ext cx="7643934" cy="4090800"/>
          </a:xfrm>
        </p:spPr>
        <p:txBody>
          <a:bodyPr/>
          <a:lstStyle/>
          <a:p>
            <a:r>
              <a:rPr lang="en-US" sz="5400" dirty="0"/>
              <a:t>6. Pure Fabrication</a:t>
            </a:r>
          </a:p>
        </p:txBody>
      </p:sp>
    </p:spTree>
    <p:extLst>
      <p:ext uri="{BB962C8B-B14F-4D97-AF65-F5344CB8AC3E}">
        <p14:creationId xmlns:p14="http://schemas.microsoft.com/office/powerpoint/2010/main" val="1018242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E0DA-31E6-F249-B17D-D05D1590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Fabrication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E88BBD-AFD1-2440-9C0C-FA8DC038A3C9}"/>
              </a:ext>
            </a:extLst>
          </p:cNvPr>
          <p:cNvSpPr/>
          <p:nvPr/>
        </p:nvSpPr>
        <p:spPr>
          <a:xfrm>
            <a:off x="-1" y="1174230"/>
            <a:ext cx="82136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 		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Pure Fabrication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Problem: 		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object should have responsibility when you do not want to violate High 		Cohesion and Low Coupling, or other goals, but solutions offered by Expert 		(for example) are not appropriate?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Solution: 		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Assign a highly cohesive set of responsibilities to an artificial or convenience 		class that does not represent a domain concept.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F0348-0C4D-A94D-94D9-E2C8D6BC9891}"/>
              </a:ext>
            </a:extLst>
          </p:cNvPr>
          <p:cNvSpPr/>
          <p:nvPr/>
        </p:nvSpPr>
        <p:spPr>
          <a:xfrm>
            <a:off x="600324" y="3384494"/>
            <a:ext cx="74225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Montserrat SemiBold" pitchFamily="2" charset="77"/>
                <a:ea typeface="Roboto" panose="02000000000000000000" pitchFamily="2" charset="0"/>
              </a:rPr>
              <a:t>Example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ontserrat SemiBold" pitchFamily="2" charset="77"/>
                <a:ea typeface="Roboto" panose="02000000000000000000" pitchFamily="2" charset="0"/>
              </a:rPr>
              <a:t>: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Rolling the dice in a Monopoly game – Dice are used in many games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putting the rolling and summing responsibilities in Player makes it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impossible to generalize this service. Also, it is not now possible to simply ask for the current dice total without rolling again.</a:t>
            </a:r>
          </a:p>
        </p:txBody>
      </p:sp>
    </p:spTree>
    <p:extLst>
      <p:ext uri="{BB962C8B-B14F-4D97-AF65-F5344CB8AC3E}">
        <p14:creationId xmlns:p14="http://schemas.microsoft.com/office/powerpoint/2010/main" val="754835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B65D5C-02C3-1645-814B-0869201519E8}"/>
              </a:ext>
            </a:extLst>
          </p:cNvPr>
          <p:cNvSpPr/>
          <p:nvPr/>
        </p:nvSpPr>
        <p:spPr>
          <a:xfrm>
            <a:off x="0" y="675860"/>
            <a:ext cx="9144000" cy="4467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15F94-8CEF-A144-8C82-5C4DBD8C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Fabrication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CD1EF-2E51-E04A-B180-F38B681E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359" y="1652647"/>
            <a:ext cx="7055641" cy="3474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6EF5DC-AF07-284B-A189-BA61A5F84F41}"/>
              </a:ext>
            </a:extLst>
          </p:cNvPr>
          <p:cNvSpPr/>
          <p:nvPr/>
        </p:nvSpPr>
        <p:spPr>
          <a:xfrm>
            <a:off x="98249" y="857173"/>
            <a:ext cx="8664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 SemiBold" pitchFamily="2" charset="77"/>
              </a:rPr>
              <a:t>Use a Cup to hold the dice, roll them, and know their total. It can be reused in many</a:t>
            </a:r>
          </a:p>
          <a:p>
            <a:r>
              <a:rPr lang="en-US" dirty="0">
                <a:latin typeface="Montserrat SemiBold" pitchFamily="2" charset="77"/>
              </a:rPr>
              <a:t>different applications where dice are involved.</a:t>
            </a:r>
          </a:p>
        </p:txBody>
      </p:sp>
    </p:spTree>
    <p:extLst>
      <p:ext uri="{BB962C8B-B14F-4D97-AF65-F5344CB8AC3E}">
        <p14:creationId xmlns:p14="http://schemas.microsoft.com/office/powerpoint/2010/main" val="2605672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57F30E-E21C-5541-85B2-D5A0A295A05D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910B39B3-DEDE-E344-BAD3-81AFC8A0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45" y="311380"/>
            <a:ext cx="6012509" cy="45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32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B838-8CEE-E741-83FC-59C93C35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22" y="2174563"/>
            <a:ext cx="3336106" cy="953400"/>
          </a:xfrm>
        </p:spPr>
        <p:txBody>
          <a:bodyPr/>
          <a:lstStyle/>
          <a:p>
            <a:r>
              <a:rPr lang="en-US" sz="4800" dirty="0"/>
              <a:t>Pure </a:t>
            </a:r>
            <a:r>
              <a:rPr lang="en-US" sz="4400" dirty="0"/>
              <a:t>Fabrication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ACE93-C956-9B46-8E61-59CEDCCA9B18}"/>
              </a:ext>
            </a:extLst>
          </p:cNvPr>
          <p:cNvSpPr/>
          <p:nvPr/>
        </p:nvSpPr>
        <p:spPr>
          <a:xfrm>
            <a:off x="3666886" y="1279088"/>
            <a:ext cx="48860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SemiBold" pitchFamily="2" charset="77"/>
              </a:rPr>
              <a:t> High cohesion is supported because responsibilities are factored into a class that only focuses on a very specific set of related tasks.</a:t>
            </a:r>
          </a:p>
          <a:p>
            <a:endParaRPr lang="en-US" sz="1800" dirty="0">
              <a:latin typeface="Montserrat SemiBold" pitchFamily="2" charset="77"/>
            </a:endParaRPr>
          </a:p>
          <a:p>
            <a:endParaRPr lang="en-US" sz="1800" dirty="0">
              <a:latin typeface="Montserrat SemiBold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SemiBold" pitchFamily="2" charset="77"/>
              </a:rPr>
              <a:t>Reuse potential may be increased because of the presence of fine-grained Pure Fabrication classes.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F7C6C-65C3-2C47-A0D2-377B61A935B9}"/>
              </a:ext>
            </a:extLst>
          </p:cNvPr>
          <p:cNvSpPr txBox="1"/>
          <p:nvPr/>
        </p:nvSpPr>
        <p:spPr>
          <a:xfrm>
            <a:off x="3951798" y="477078"/>
            <a:ext cx="1691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315692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19B8-615B-F64E-B66C-263CF3F1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710" y="526350"/>
            <a:ext cx="6227100" cy="40908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27039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 idx="4294967295"/>
          </p:nvPr>
        </p:nvSpPr>
        <p:spPr>
          <a:xfrm>
            <a:off x="773700" y="2061015"/>
            <a:ext cx="7596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2"/>
                </a:solidFill>
              </a:rPr>
              <a:t>What is Pattern?</a:t>
            </a:r>
            <a:endParaRPr sz="4800" dirty="0">
              <a:solidFill>
                <a:schemeClr val="lt2"/>
              </a:solidFill>
            </a:endParaRPr>
          </a:p>
        </p:txBody>
      </p:sp>
      <p:cxnSp>
        <p:nvCxnSpPr>
          <p:cNvPr id="111" name="Google Shape;111;p20"/>
          <p:cNvCxnSpPr/>
          <p:nvPr/>
        </p:nvCxnSpPr>
        <p:spPr>
          <a:xfrm>
            <a:off x="8370300" y="4951570"/>
            <a:ext cx="552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E41B0-E302-C147-9FC9-02A48D578790}"/>
              </a:ext>
            </a:extLst>
          </p:cNvPr>
          <p:cNvSpPr txBox="1"/>
          <p:nvPr/>
        </p:nvSpPr>
        <p:spPr>
          <a:xfrm>
            <a:off x="636105" y="564542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7AC4A-7F45-424D-A9C6-0ECF9B479422}"/>
              </a:ext>
            </a:extLst>
          </p:cNvPr>
          <p:cNvSpPr txBox="1"/>
          <p:nvPr/>
        </p:nvSpPr>
        <p:spPr>
          <a:xfrm>
            <a:off x="636105" y="1200647"/>
            <a:ext cx="3256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refactoring.guru</a:t>
            </a:r>
            <a:r>
              <a:rPr lang="en-US" dirty="0"/>
              <a:t>/design-patterns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9DCCF-8857-1047-A157-C8E7D0C65161}"/>
              </a:ext>
            </a:extLst>
          </p:cNvPr>
          <p:cNvSpPr txBox="1"/>
          <p:nvPr/>
        </p:nvSpPr>
        <p:spPr>
          <a:xfrm>
            <a:off x="636105" y="1528975"/>
            <a:ext cx="3833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refactoring.guru</a:t>
            </a:r>
            <a:r>
              <a:rPr lang="en-US" dirty="0"/>
              <a:t>/design-patterns/history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E23B2-2AE5-E148-9307-FEB295D7B07C}"/>
              </a:ext>
            </a:extLst>
          </p:cNvPr>
          <p:cNvSpPr txBox="1"/>
          <p:nvPr/>
        </p:nvSpPr>
        <p:spPr>
          <a:xfrm>
            <a:off x="667910" y="1857303"/>
            <a:ext cx="3546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sourcemaking.com</a:t>
            </a:r>
            <a:r>
              <a:rPr lang="en-US" dirty="0"/>
              <a:t>/</a:t>
            </a:r>
            <a:r>
              <a:rPr lang="en-US" dirty="0" err="1"/>
              <a:t>design_patterns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6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Patterns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2176084"/>
            <a:ext cx="6249951" cy="2573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sz="2000" dirty="0"/>
              <a:t>In software engineering, a </a:t>
            </a:r>
            <a:r>
              <a:rPr lang="en-GB" sz="2000" b="1" dirty="0"/>
              <a:t>design pattern</a:t>
            </a:r>
            <a:r>
              <a:rPr lang="en-GB" sz="2000" dirty="0"/>
              <a:t> is a general repeatable solution to a commonly occurring problem in software design.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GB" dirty="0"/>
              <a:t>Each pattern is like a blueprint that you can customize to solve a particular design problem in your code.</a:t>
            </a:r>
            <a:endParaRPr lang="en-GB" sz="2000" dirty="0"/>
          </a:p>
          <a:p>
            <a:pPr marL="0" lvl="0" indent="0">
              <a:spcAft>
                <a:spcPts val="160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3E246E-5783-C544-81F8-1173C91EB7E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416287" y="3505445"/>
            <a:ext cx="0" cy="70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5AC2C7-BCCD-DD43-96AF-A265222E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4F19D-2BEB-674E-B239-C360E46A9CA3}"/>
              </a:ext>
            </a:extLst>
          </p:cNvPr>
          <p:cNvSpPr/>
          <p:nvPr/>
        </p:nvSpPr>
        <p:spPr>
          <a:xfrm>
            <a:off x="543062" y="1744399"/>
            <a:ext cx="403988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Montserrat SemiBold" pitchFamily="2" charset="77"/>
                <a:ea typeface="Roboto" panose="02000000000000000000" pitchFamily="2" charset="0"/>
              </a:rPr>
              <a:t>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ea typeface="Roboto" panose="02000000000000000000" pitchFamily="2" charset="0"/>
              </a:rPr>
              <a:t>eneral</a:t>
            </a:r>
            <a:r>
              <a:rPr lang="en-US" sz="4000" dirty="0">
                <a:latin typeface="Montserrat SemiBold" pitchFamily="2" charset="77"/>
                <a:ea typeface="Roboto" panose="02000000000000000000" pitchFamily="2" charset="0"/>
              </a:rPr>
              <a:t> </a:t>
            </a:r>
          </a:p>
          <a:p>
            <a:r>
              <a:rPr lang="en-US" sz="4000" dirty="0">
                <a:latin typeface="Montserrat SemiBold" pitchFamily="2" charset="77"/>
                <a:ea typeface="Roboto" panose="02000000000000000000" pitchFamily="2" charset="0"/>
              </a:rPr>
              <a:t>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ea typeface="Roboto" panose="02000000000000000000" pitchFamily="2" charset="0"/>
              </a:rPr>
              <a:t>esponsibility</a:t>
            </a:r>
            <a:r>
              <a:rPr lang="en-US" sz="4000" dirty="0">
                <a:latin typeface="Montserrat SemiBold" pitchFamily="2" charset="77"/>
                <a:ea typeface="Roboto" panose="02000000000000000000" pitchFamily="2" charset="0"/>
              </a:rPr>
              <a:t> </a:t>
            </a:r>
          </a:p>
          <a:p>
            <a:r>
              <a:rPr lang="en-US" sz="4000" dirty="0">
                <a:latin typeface="Montserrat SemiBold" pitchFamily="2" charset="77"/>
                <a:ea typeface="Roboto" panose="02000000000000000000" pitchFamily="2" charset="0"/>
              </a:rPr>
              <a:t>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ea typeface="Roboto" panose="02000000000000000000" pitchFamily="2" charset="0"/>
              </a:rPr>
              <a:t>ssignment</a:t>
            </a:r>
            <a:r>
              <a:rPr lang="en-US" sz="4000" dirty="0">
                <a:latin typeface="Montserrat SemiBold" pitchFamily="2" charset="77"/>
                <a:ea typeface="Roboto" panose="02000000000000000000" pitchFamily="2" charset="0"/>
              </a:rPr>
              <a:t> </a:t>
            </a:r>
          </a:p>
          <a:p>
            <a:r>
              <a:rPr lang="en-US" sz="4000" dirty="0">
                <a:latin typeface="Montserrat SemiBold" pitchFamily="2" charset="77"/>
                <a:ea typeface="Roboto" panose="02000000000000000000" pitchFamily="2" charset="0"/>
              </a:rPr>
              <a:t>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ea typeface="Roboto" panose="02000000000000000000" pitchFamily="2" charset="0"/>
              </a:rPr>
              <a:t>oftware</a:t>
            </a:r>
            <a:r>
              <a:rPr lang="en-US" sz="4000" dirty="0">
                <a:latin typeface="Montserrat SemiBold" pitchFamily="2" charset="77"/>
                <a:ea typeface="Roboto" panose="02000000000000000000" pitchFamily="2" charset="0"/>
              </a:rPr>
              <a:t> </a:t>
            </a:r>
          </a:p>
          <a:p>
            <a:r>
              <a:rPr lang="en-US" sz="4000" dirty="0">
                <a:latin typeface="Montserrat SemiBold" pitchFamily="2" charset="77"/>
                <a:ea typeface="Roboto" panose="02000000000000000000" pitchFamily="2" charset="0"/>
              </a:rPr>
              <a:t>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ea typeface="Roboto" panose="02000000000000000000" pitchFamily="2" charset="0"/>
              </a:rPr>
              <a:t>atterns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22F528-36BD-A74E-846E-F7C421D507D6}"/>
              </a:ext>
            </a:extLst>
          </p:cNvPr>
          <p:cNvSpPr/>
          <p:nvPr/>
        </p:nvSpPr>
        <p:spPr>
          <a:xfrm>
            <a:off x="6297436" y="2504661"/>
            <a:ext cx="936639" cy="10007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CFC996-57F2-2F43-8913-9CB654DFF91B}"/>
              </a:ext>
            </a:extLst>
          </p:cNvPr>
          <p:cNvCxnSpPr>
            <a:cxnSpLocks/>
          </p:cNvCxnSpPr>
          <p:nvPr/>
        </p:nvCxnSpPr>
        <p:spPr>
          <a:xfrm>
            <a:off x="6295922" y="3010054"/>
            <a:ext cx="9187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F1850F-322C-AB41-8E66-7EA149A3C2B9}"/>
              </a:ext>
            </a:extLst>
          </p:cNvPr>
          <p:cNvCxnSpPr>
            <a:cxnSpLocks/>
          </p:cNvCxnSpPr>
          <p:nvPr/>
        </p:nvCxnSpPr>
        <p:spPr>
          <a:xfrm>
            <a:off x="6295922" y="2820548"/>
            <a:ext cx="9187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D836F5-E1CB-BF47-97F3-99F19EC2DEF3}"/>
              </a:ext>
            </a:extLst>
          </p:cNvPr>
          <p:cNvSpPr/>
          <p:nvPr/>
        </p:nvSpPr>
        <p:spPr>
          <a:xfrm>
            <a:off x="7947967" y="2504661"/>
            <a:ext cx="936639" cy="10007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A8794-772D-CE48-8F83-7189341492D2}"/>
              </a:ext>
            </a:extLst>
          </p:cNvPr>
          <p:cNvCxnSpPr>
            <a:cxnSpLocks/>
          </p:cNvCxnSpPr>
          <p:nvPr/>
        </p:nvCxnSpPr>
        <p:spPr>
          <a:xfrm>
            <a:off x="7946453" y="3010054"/>
            <a:ext cx="9187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E965B2-06A2-D847-AE62-2716D36C7583}"/>
              </a:ext>
            </a:extLst>
          </p:cNvPr>
          <p:cNvCxnSpPr>
            <a:cxnSpLocks/>
          </p:cNvCxnSpPr>
          <p:nvPr/>
        </p:nvCxnSpPr>
        <p:spPr>
          <a:xfrm>
            <a:off x="7946453" y="2820548"/>
            <a:ext cx="9187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1E0865C-615A-544B-8A75-2B80D6C15B50}"/>
              </a:ext>
            </a:extLst>
          </p:cNvPr>
          <p:cNvSpPr/>
          <p:nvPr/>
        </p:nvSpPr>
        <p:spPr>
          <a:xfrm>
            <a:off x="7928527" y="3993615"/>
            <a:ext cx="936639" cy="10007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0CEB3B-9BAB-A442-9518-373815F5EFAF}"/>
              </a:ext>
            </a:extLst>
          </p:cNvPr>
          <p:cNvCxnSpPr>
            <a:cxnSpLocks/>
          </p:cNvCxnSpPr>
          <p:nvPr/>
        </p:nvCxnSpPr>
        <p:spPr>
          <a:xfrm>
            <a:off x="7927013" y="4483105"/>
            <a:ext cx="9187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E94F66-17D5-9C4B-8E4B-0F31B88862E1}"/>
              </a:ext>
            </a:extLst>
          </p:cNvPr>
          <p:cNvCxnSpPr>
            <a:cxnSpLocks/>
          </p:cNvCxnSpPr>
          <p:nvPr/>
        </p:nvCxnSpPr>
        <p:spPr>
          <a:xfrm>
            <a:off x="7927013" y="4293599"/>
            <a:ext cx="9187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B8D509-AAC7-9D4D-9736-FC18FC6DCC6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234075" y="3005053"/>
            <a:ext cx="713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0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GRASP Patterns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899" y="1919075"/>
            <a:ext cx="8222099" cy="65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The “patterns” provide a representation of nine basic principles that form</a:t>
            </a:r>
          </a:p>
          <a:p>
            <a:pPr marL="0" lvl="0" indent="0">
              <a:buNone/>
            </a:pPr>
            <a:r>
              <a:rPr lang="en-GB" dirty="0"/>
              <a:t>a foundation for designing object-oriented systems.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7" name="Google Shape;85;p16">
            <a:extLst>
              <a:ext uri="{FF2B5EF4-FFF2-40B4-BE49-F238E27FC236}">
                <a16:creationId xmlns:a16="http://schemas.microsoft.com/office/drawing/2014/main" id="{ACAE4811-2FCA-CE4C-BC8B-C5C6286E6AD6}"/>
              </a:ext>
            </a:extLst>
          </p:cNvPr>
          <p:cNvSpPr txBox="1">
            <a:spLocks/>
          </p:cNvSpPr>
          <p:nvPr/>
        </p:nvSpPr>
        <p:spPr>
          <a:xfrm>
            <a:off x="574390" y="2746678"/>
            <a:ext cx="2454180" cy="134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endParaRPr lang="en-GB" dirty="0"/>
          </a:p>
          <a:p>
            <a:pPr marL="285750" indent="-285750"/>
            <a:r>
              <a:rPr lang="en-GB" dirty="0"/>
              <a:t>Creator </a:t>
            </a:r>
          </a:p>
          <a:p>
            <a:pPr marL="285750" indent="-285750"/>
            <a:r>
              <a:rPr lang="en-GB" dirty="0"/>
              <a:t>Information Expert</a:t>
            </a:r>
          </a:p>
          <a:p>
            <a:pPr marL="285750" indent="-285750"/>
            <a:r>
              <a:rPr lang="en-GB" dirty="0"/>
              <a:t>Low Coupling </a:t>
            </a:r>
          </a:p>
          <a:p>
            <a:pPr marL="0" indent="0">
              <a:buFont typeface="Roboto"/>
              <a:buNone/>
            </a:pPr>
            <a:endParaRPr lang="en-GB" dirty="0"/>
          </a:p>
        </p:txBody>
      </p:sp>
      <p:sp>
        <p:nvSpPr>
          <p:cNvPr id="8" name="Google Shape;85;p16">
            <a:extLst>
              <a:ext uri="{FF2B5EF4-FFF2-40B4-BE49-F238E27FC236}">
                <a16:creationId xmlns:a16="http://schemas.microsoft.com/office/drawing/2014/main" id="{4FDA4BEF-F6EE-F24B-BED7-0A6CAAAC29E7}"/>
              </a:ext>
            </a:extLst>
          </p:cNvPr>
          <p:cNvSpPr txBox="1">
            <a:spLocks/>
          </p:cNvSpPr>
          <p:nvPr/>
        </p:nvSpPr>
        <p:spPr>
          <a:xfrm>
            <a:off x="3028570" y="2742205"/>
            <a:ext cx="2591249" cy="134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285750" indent="-285750"/>
            <a:r>
              <a:rPr lang="en-GB" dirty="0"/>
              <a:t>Controller</a:t>
            </a:r>
          </a:p>
          <a:p>
            <a:pPr marL="285750" indent="-285750"/>
            <a:r>
              <a:rPr lang="en-GB" dirty="0"/>
              <a:t>High Cohesion</a:t>
            </a:r>
          </a:p>
          <a:p>
            <a:pPr marL="285750" indent="-285750"/>
            <a:r>
              <a:rPr lang="en-GB" dirty="0"/>
              <a:t>Polymorphism</a:t>
            </a:r>
          </a:p>
          <a:p>
            <a:pPr marL="0" indent="0">
              <a:buFont typeface="Roboto"/>
              <a:buNone/>
            </a:pPr>
            <a:endParaRPr lang="en-GB" dirty="0"/>
          </a:p>
        </p:txBody>
      </p:sp>
      <p:sp>
        <p:nvSpPr>
          <p:cNvPr id="9" name="Google Shape;85;p16">
            <a:extLst>
              <a:ext uri="{FF2B5EF4-FFF2-40B4-BE49-F238E27FC236}">
                <a16:creationId xmlns:a16="http://schemas.microsoft.com/office/drawing/2014/main" id="{69EB3820-75FA-8E42-8527-A94F8CA79AC8}"/>
              </a:ext>
            </a:extLst>
          </p:cNvPr>
          <p:cNvSpPr txBox="1">
            <a:spLocks/>
          </p:cNvSpPr>
          <p:nvPr/>
        </p:nvSpPr>
        <p:spPr>
          <a:xfrm>
            <a:off x="5665427" y="2746678"/>
            <a:ext cx="2591249" cy="140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endParaRPr lang="en-GB" dirty="0"/>
          </a:p>
          <a:p>
            <a:pPr marL="285750" indent="-285750"/>
            <a:r>
              <a:rPr lang="en-GB" dirty="0"/>
              <a:t>Pure Fabrication</a:t>
            </a:r>
          </a:p>
          <a:p>
            <a:pPr marL="285750" indent="-285750"/>
            <a:r>
              <a:rPr lang="en-GB" dirty="0"/>
              <a:t>Indirection</a:t>
            </a:r>
          </a:p>
          <a:p>
            <a:pPr marL="285750" indent="-285750"/>
            <a:r>
              <a:rPr lang="en-GB" dirty="0"/>
              <a:t>Protected Variations</a:t>
            </a:r>
          </a:p>
          <a:p>
            <a:pPr marL="0" indent="0">
              <a:buFont typeface="Roboto"/>
              <a:buNone/>
            </a:pPr>
            <a:endParaRPr lang="en-GB" dirty="0"/>
          </a:p>
          <a:p>
            <a:pPr marL="0" indent="0">
              <a:buFont typeface="Roboto"/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Responsibility-Driven Design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899" y="1919075"/>
            <a:ext cx="8222099" cy="65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Responsibilities of an Object include two types :</a:t>
            </a:r>
            <a:endParaRPr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8EB1B6-49E5-A646-A37F-A618CD5A72D6}"/>
              </a:ext>
            </a:extLst>
          </p:cNvPr>
          <p:cNvSpPr/>
          <p:nvPr/>
        </p:nvSpPr>
        <p:spPr>
          <a:xfrm>
            <a:off x="4816195" y="1953537"/>
            <a:ext cx="2419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802020204030203" pitchFamily="34" charset="77"/>
              </a:rPr>
              <a:t>Knowing and Doing</a:t>
            </a:r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FDF25CCB-61F3-5E41-B151-DCE808940F5F}"/>
              </a:ext>
            </a:extLst>
          </p:cNvPr>
          <p:cNvSpPr txBox="1">
            <a:spLocks/>
          </p:cNvSpPr>
          <p:nvPr/>
        </p:nvSpPr>
        <p:spPr>
          <a:xfrm>
            <a:off x="456221" y="2329794"/>
            <a:ext cx="6318049" cy="1129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Montserrat SemiBold" pitchFamily="2" charset="77"/>
              </a:rPr>
              <a:t>Doing responsibilities of an object include</a:t>
            </a:r>
          </a:p>
          <a:p>
            <a:pPr marL="285750" indent="-285750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Doing something itself, such as creating and object or doing calculation</a:t>
            </a:r>
          </a:p>
          <a:p>
            <a:pPr marL="285750" indent="-285750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Initiating action in other objects</a:t>
            </a:r>
          </a:p>
          <a:p>
            <a:pPr marL="285750" indent="-285750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Controlling and coordinating activates in other objects</a:t>
            </a:r>
          </a:p>
        </p:txBody>
      </p:sp>
      <p:sp>
        <p:nvSpPr>
          <p:cNvPr id="12" name="Google Shape;85;p16">
            <a:extLst>
              <a:ext uri="{FF2B5EF4-FFF2-40B4-BE49-F238E27FC236}">
                <a16:creationId xmlns:a16="http://schemas.microsoft.com/office/drawing/2014/main" id="{861F1B10-46B6-F040-9FA9-53D18E00D1EF}"/>
              </a:ext>
            </a:extLst>
          </p:cNvPr>
          <p:cNvSpPr txBox="1">
            <a:spLocks/>
          </p:cNvSpPr>
          <p:nvPr/>
        </p:nvSpPr>
        <p:spPr>
          <a:xfrm>
            <a:off x="456220" y="3522340"/>
            <a:ext cx="6318049" cy="1129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Montserrat SemiBold" pitchFamily="2" charset="77"/>
              </a:rPr>
              <a:t>Knowing responsibilities of an object include</a:t>
            </a:r>
          </a:p>
          <a:p>
            <a:pPr marL="285750" indent="-285750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Knowing about private encapsulated data</a:t>
            </a:r>
          </a:p>
          <a:p>
            <a:pPr marL="285750" indent="-285750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Knowing about related objects</a:t>
            </a:r>
          </a:p>
          <a:p>
            <a:pPr marL="285750" indent="-285750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Knowing about things it can derive </a:t>
            </a:r>
          </a:p>
        </p:txBody>
      </p:sp>
    </p:spTree>
    <p:extLst>
      <p:ext uri="{BB962C8B-B14F-4D97-AF65-F5344CB8AC3E}">
        <p14:creationId xmlns:p14="http://schemas.microsoft.com/office/powerpoint/2010/main" val="377771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4AF1-C889-A647-B75E-02CFFA69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488250"/>
            <a:ext cx="6848804" cy="4090800"/>
          </a:xfrm>
        </p:spPr>
        <p:txBody>
          <a:bodyPr/>
          <a:lstStyle/>
          <a:p>
            <a:r>
              <a:rPr lang="en-US" dirty="0"/>
              <a:t>1. Creator Pattern</a:t>
            </a:r>
          </a:p>
        </p:txBody>
      </p:sp>
    </p:spTree>
    <p:extLst>
      <p:ext uri="{BB962C8B-B14F-4D97-AF65-F5344CB8AC3E}">
        <p14:creationId xmlns:p14="http://schemas.microsoft.com/office/powerpoint/2010/main" val="39536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 Creator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D157C-3BE5-044A-B792-E4B0794E9B4F}"/>
              </a:ext>
            </a:extLst>
          </p:cNvPr>
          <p:cNvSpPr/>
          <p:nvPr/>
        </p:nvSpPr>
        <p:spPr>
          <a:xfrm>
            <a:off x="471900" y="1299691"/>
            <a:ext cx="67478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Montserrat SemiBold" pitchFamily="2" charset="77"/>
                <a:ea typeface="Roboto" panose="02000000000000000000" pitchFamily="2" charset="0"/>
              </a:rPr>
              <a:t>The Creator pattern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: Creator</a:t>
            </a:r>
          </a:p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Problem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: Who creates an object A?</a:t>
            </a:r>
          </a:p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Solution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Assign a class B to create instances of a class A if: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 is a composite of A objects </a:t>
            </a:r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(composition/aggregation)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 contains A objects (contains)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 holds instances of A objects (records)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 closely collaborates with A objects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 has the information needed for creating A objects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A7EB8-5A31-AF47-93D8-B3274644C2FA}"/>
              </a:ext>
            </a:extLst>
          </p:cNvPr>
          <p:cNvSpPr txBox="1"/>
          <p:nvPr/>
        </p:nvSpPr>
        <p:spPr>
          <a:xfrm>
            <a:off x="7497405" y="135253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Who creates?</a:t>
            </a:r>
          </a:p>
        </p:txBody>
      </p:sp>
    </p:spTree>
    <p:extLst>
      <p:ext uri="{BB962C8B-B14F-4D97-AF65-F5344CB8AC3E}">
        <p14:creationId xmlns:p14="http://schemas.microsoft.com/office/powerpoint/2010/main" val="2985226576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839</Words>
  <Application>Microsoft Macintosh PowerPoint</Application>
  <PresentationFormat>On-screen Show (16:9)</PresentationFormat>
  <Paragraphs>128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Roboto</vt:lpstr>
      <vt:lpstr>Arial</vt:lpstr>
      <vt:lpstr>Wingdings</vt:lpstr>
      <vt:lpstr>Montserrat SemiBold</vt:lpstr>
      <vt:lpstr>Montserrat</vt:lpstr>
      <vt:lpstr>Lato</vt:lpstr>
      <vt:lpstr>Material</vt:lpstr>
      <vt:lpstr>PowerPoint Presentation</vt:lpstr>
      <vt:lpstr>PowerPoint Presentation</vt:lpstr>
      <vt:lpstr>What is Pattern?</vt:lpstr>
      <vt:lpstr>Design Patterns</vt:lpstr>
      <vt:lpstr>GRASP</vt:lpstr>
      <vt:lpstr>GRASP Patterns</vt:lpstr>
      <vt:lpstr>Responsibility-Driven Design</vt:lpstr>
      <vt:lpstr>1. Creator Pattern</vt:lpstr>
      <vt:lpstr>The Creator</vt:lpstr>
      <vt:lpstr>PowerPoint Presentation</vt:lpstr>
      <vt:lpstr>2. Information Expert</vt:lpstr>
      <vt:lpstr>Information Expert pattern</vt:lpstr>
      <vt:lpstr>3. Low Coupling</vt:lpstr>
      <vt:lpstr>Low Coupling</vt:lpstr>
      <vt:lpstr>Low Coupling</vt:lpstr>
      <vt:lpstr>PowerPoint Presentation</vt:lpstr>
      <vt:lpstr>4. High Cohesion</vt:lpstr>
      <vt:lpstr>High Cohesion</vt:lpstr>
      <vt:lpstr>High Cohesion</vt:lpstr>
      <vt:lpstr>PowerPoint Presentation</vt:lpstr>
      <vt:lpstr>5. Polymorphism</vt:lpstr>
      <vt:lpstr>Polymorphism</vt:lpstr>
      <vt:lpstr>PowerPoint Presentation</vt:lpstr>
      <vt:lpstr>6. Pure Fabrication</vt:lpstr>
      <vt:lpstr>Pure Fabrication</vt:lpstr>
      <vt:lpstr>Pure Fabrication</vt:lpstr>
      <vt:lpstr>PowerPoint Presentation</vt:lpstr>
      <vt:lpstr>Pure Fabrication</vt:lpstr>
      <vt:lpstr>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2021-12-14T21:13:07Z</dcterms:modified>
</cp:coreProperties>
</file>