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91" autoAdjust="0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13568-554C-4188-ACD7-EB555B2BC1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B3FE-3706-47E3-87BA-9DEC3090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olvy.com/page/Capacitanc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revolvy.com/page/Memory-refresh" TargetMode="External"/><Relationship Id="rId4" Type="http://schemas.openxmlformats.org/officeDocument/2006/relationships/hyperlink" Target="https://www.revolvy.com/page/B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electrical and computer engineers, computer scientists deal mostly with software and software systems; this includes their theory, design, development, and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B3FE-3706-47E3-87BA-9DEC30901A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electrical and computer engineers, computer scientists deal mostly with software and software systems; this includes their theory, design, development, and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B3FE-3706-47E3-87BA-9DEC30901A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DIKW as one of several ways to define, illustrate and explain the various forms of data, information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B3FE-3706-47E3-87BA-9DEC30901A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was the first counting device which was developed in China more than 3000 years ago. The name Abacus was obtained from Greek word </a:t>
            </a:r>
            <a:r>
              <a:rPr lang="en-US" dirty="0" err="1" smtClean="0"/>
              <a:t>Abax</a:t>
            </a:r>
            <a:r>
              <a:rPr lang="en-US" dirty="0" smtClean="0"/>
              <a:t> which means slab. This device basically consists of a rectangular wooden frame and beads.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B3FE-3706-47E3-87BA-9DEC30901A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Regenerative capacitor memory</a:t>
            </a:r>
            <a:r>
              <a:rPr lang="en-US" dirty="0" smtClean="0"/>
              <a:t> is a type of computer memory that uses the electrical property of </a:t>
            </a:r>
            <a:r>
              <a:rPr lang="en-US" dirty="0" smtClean="0">
                <a:hlinkClick r:id="rId3"/>
              </a:rPr>
              <a:t>capacitance</a:t>
            </a:r>
            <a:r>
              <a:rPr lang="en-US" dirty="0" smtClean="0"/>
              <a:t> to store the </a:t>
            </a:r>
            <a:r>
              <a:rPr lang="en-US" dirty="0" smtClean="0">
                <a:hlinkClick r:id="rId4"/>
              </a:rPr>
              <a:t>bits</a:t>
            </a:r>
            <a:r>
              <a:rPr lang="en-US" dirty="0" smtClean="0"/>
              <a:t> of data. Because the stored charge slowly leaks away, these memories must be periodically regenerated (i.e. read and rewritten, also called </a:t>
            </a:r>
            <a:r>
              <a:rPr lang="en-US" dirty="0" smtClean="0">
                <a:hlinkClick r:id="rId5"/>
              </a:rPr>
              <a:t>refreshed</a:t>
            </a:r>
            <a:r>
              <a:rPr lang="en-US" dirty="0" smtClean="0"/>
              <a:t>) to prevent data loss.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DB3FE-3706-47E3-87BA-9DEC30901A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21F482-CAD8-4705-A8C1-5F58D8C7159C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902A-B846-4CC1-860C-7255339BF375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73F65-71FB-4B2E-AD0D-5E3A068A77E0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1A8F14-AEE6-43A7-8DB7-6D934778A05B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E54E22-19BC-42D2-B5DA-EAD623CE2087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6FEB-D874-4EBB-8B93-97FC2F62C8F6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3ACD-27C5-4AB1-B7B3-45E158B879FB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23CF-9334-4F5C-B550-AF7A7AF9F43B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BAE5F1-07FD-4D93-9BB6-120A1B04A8D7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1F205-3D54-4476-9BD9-DAB50C4F7B5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01B-44C5-497A-9C5A-8D183A5FA37F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D8BF-9677-4CFE-A5BA-74A77621D539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9F0-F0B5-4C07-BD64-71528A6B174A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D68E-A1F3-46F9-B3C9-AA21849F99B1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AD09-3305-475C-86BC-3A081DF53851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B4CA-03F0-4ABB-8214-F9955F1FB124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D56C-F525-4F8E-A6E6-731C27C267B5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Info. &amp; Comm.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 Code: CL117</a:t>
            </a:r>
          </a:p>
          <a:p>
            <a:r>
              <a:rPr lang="en-US" dirty="0" smtClean="0"/>
              <a:t>Credit hours: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/>
              <a:t>scientists </a:t>
            </a:r>
            <a:r>
              <a:rPr lang="en-US" b="1" dirty="0"/>
              <a:t>design and analyze algorithms </a:t>
            </a:r>
            <a:r>
              <a:rPr lang="en-US" dirty="0"/>
              <a:t>to solve programs and study the performance of computer hardware and </a:t>
            </a:r>
            <a:r>
              <a:rPr lang="en-US" dirty="0" smtClean="0"/>
              <a:t>software</a:t>
            </a:r>
          </a:p>
          <a:p>
            <a:endParaRPr lang="en-US" dirty="0"/>
          </a:p>
          <a:p>
            <a:r>
              <a:rPr lang="en-US" dirty="0"/>
              <a:t>The problems that computer scientists encounter range from 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abstract-</a:t>
            </a:r>
            <a:r>
              <a:rPr lang="en-US" dirty="0"/>
              <a:t>- determining what problems can be solved with computers and the complexity of the algorithms that solve </a:t>
            </a:r>
            <a:r>
              <a:rPr lang="en-US" dirty="0" smtClean="0"/>
              <a:t>them</a:t>
            </a:r>
          </a:p>
          <a:p>
            <a:pPr lvl="1"/>
            <a:r>
              <a:rPr lang="en-US" b="1" dirty="0" smtClean="0"/>
              <a:t>to </a:t>
            </a:r>
            <a:r>
              <a:rPr lang="en-US" b="1" dirty="0"/>
              <a:t>the tangible </a:t>
            </a:r>
            <a:r>
              <a:rPr lang="en-US" dirty="0"/>
              <a:t>– designing applications that perform well on handheld devices, that are easy to use, and that uphold security measures.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3F96-AF95-423A-97B5-7194E2E102AE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vs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a collection of raw facts, figures and symbols, such as numbers, words, images, video and </a:t>
            </a:r>
            <a:r>
              <a:rPr lang="en-US" dirty="0" smtClean="0"/>
              <a:t>sound</a:t>
            </a:r>
          </a:p>
          <a:p>
            <a:endParaRPr lang="en-US" dirty="0"/>
          </a:p>
          <a:p>
            <a:r>
              <a:rPr lang="en-US" dirty="0"/>
              <a:t>Information is data that is organized in a meaningful and useful </a:t>
            </a:r>
            <a:r>
              <a:rPr lang="en-US" dirty="0" smtClean="0"/>
              <a:t>manner</a:t>
            </a:r>
          </a:p>
          <a:p>
            <a:endParaRPr lang="en-US" dirty="0"/>
          </a:p>
          <a:p>
            <a:r>
              <a:rPr lang="en-US" dirty="0"/>
              <a:t>Computer takes data as input and processes it to form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dikw</a:t>
            </a:r>
            <a:r>
              <a:rPr lang="en-US" dirty="0" smtClean="0"/>
              <a:t>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full form of DIKW Hierarchy is as below:</a:t>
            </a:r>
          </a:p>
          <a:p>
            <a:pPr lvl="1" fontAlgn="base"/>
            <a:r>
              <a:rPr lang="en-US" dirty="0"/>
              <a:t>“</a:t>
            </a:r>
            <a:r>
              <a:rPr lang="en-US" b="1" dirty="0"/>
              <a:t>D</a:t>
            </a:r>
            <a:r>
              <a:rPr lang="en-US" dirty="0"/>
              <a:t>” = Data</a:t>
            </a:r>
          </a:p>
          <a:p>
            <a:pPr lvl="1" fontAlgn="base"/>
            <a:r>
              <a:rPr lang="en-US" dirty="0"/>
              <a:t>“</a:t>
            </a:r>
            <a:r>
              <a:rPr lang="en-US" b="1" dirty="0"/>
              <a:t>I</a:t>
            </a:r>
            <a:r>
              <a:rPr lang="en-US" dirty="0"/>
              <a:t>” = Information</a:t>
            </a:r>
          </a:p>
          <a:p>
            <a:pPr lvl="1" fontAlgn="base"/>
            <a:r>
              <a:rPr lang="en-US" dirty="0"/>
              <a:t>“</a:t>
            </a:r>
            <a:r>
              <a:rPr lang="en-US" b="1" dirty="0"/>
              <a:t>K</a:t>
            </a:r>
            <a:r>
              <a:rPr lang="en-US" dirty="0"/>
              <a:t>” = Knowledge</a:t>
            </a:r>
          </a:p>
          <a:p>
            <a:pPr lvl="1" fontAlgn="base"/>
            <a:r>
              <a:rPr lang="en-US" dirty="0"/>
              <a:t>“</a:t>
            </a:r>
            <a:r>
              <a:rPr lang="en-US" b="1" dirty="0"/>
              <a:t>W</a:t>
            </a:r>
            <a:r>
              <a:rPr lang="en-US" dirty="0"/>
              <a:t>” = Wisdom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DIKW model or DIKW pyramid is an often used </a:t>
            </a:r>
            <a:r>
              <a:rPr lang="en-US" dirty="0" smtClean="0"/>
              <a:t>method </a:t>
            </a:r>
            <a:r>
              <a:rPr lang="en-US" dirty="0"/>
              <a:t>to explain the ways we move from data (the D) to information (I), knowledge (K) and wisdom (W) with a component of actions and </a:t>
            </a:r>
            <a:r>
              <a:rPr lang="en-US" dirty="0" smtClean="0"/>
              <a:t>decisions</a:t>
            </a:r>
          </a:p>
          <a:p>
            <a:endParaRPr lang="en-US" dirty="0"/>
          </a:p>
          <a:p>
            <a:r>
              <a:rPr lang="en-US" dirty="0"/>
              <a:t>Simply put, it’s a model to look at various </a:t>
            </a:r>
            <a:r>
              <a:rPr lang="en-US" b="1" dirty="0"/>
              <a:t>ways of extracting insights and value </a:t>
            </a:r>
            <a:r>
              <a:rPr lang="en-US" dirty="0"/>
              <a:t>from all sorts of data: big data, small data, smart data, fast data, slow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dikw</a:t>
            </a:r>
            <a:r>
              <a:rPr lang="en-US" dirty="0"/>
              <a:t> </a:t>
            </a:r>
            <a:r>
              <a:rPr lang="en-US" dirty="0" smtClean="0"/>
              <a:t>pyramid (</a:t>
            </a:r>
            <a:r>
              <a:rPr lang="en-US" dirty="0" err="1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2201091"/>
            <a:ext cx="6373091" cy="40110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21" y="2075649"/>
            <a:ext cx="4519879" cy="45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Computer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Computers are electronic devices that can </a:t>
            </a:r>
            <a:r>
              <a:rPr lang="en-US" b="1" dirty="0"/>
              <a:t>follow instructions </a:t>
            </a:r>
            <a:r>
              <a:rPr lang="en-US" dirty="0"/>
              <a:t>to accept input, process that information and produce </a:t>
            </a:r>
            <a:r>
              <a:rPr lang="en-US" dirty="0" smtClean="0"/>
              <a:t>output</a:t>
            </a:r>
          </a:p>
          <a:p>
            <a:r>
              <a:rPr lang="en-US" dirty="0"/>
              <a:t>Alternatively, a computer is a device capable of </a:t>
            </a:r>
            <a:endParaRPr lang="en-US" dirty="0" smtClean="0"/>
          </a:p>
          <a:p>
            <a:pPr lvl="1"/>
            <a:r>
              <a:rPr lang="en-US" b="1" dirty="0" smtClean="0"/>
              <a:t>performing calculations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/>
              <a:t>making logical decisions </a:t>
            </a:r>
            <a:r>
              <a:rPr lang="en-US" dirty="0"/>
              <a:t>at speeds millions, and even billions, of times faster than human beings </a:t>
            </a:r>
            <a:r>
              <a:rPr lang="en-US" dirty="0" smtClean="0"/>
              <a:t>can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of today’s Personal Computers can perform tens of millions of additions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person operating a desk calculator might require decades to complete the same number of calculations a powerful personal computer can perform in one second.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Information </a:t>
            </a:r>
            <a:r>
              <a:rPr lang="en-US" dirty="0" smtClean="0"/>
              <a:t>Processing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perform </a:t>
            </a:r>
            <a:r>
              <a:rPr lang="en-US" b="1" dirty="0"/>
              <a:t>four general operations</a:t>
            </a:r>
            <a:r>
              <a:rPr lang="en-US" dirty="0"/>
              <a:t>, which comprise the information processing </a:t>
            </a:r>
            <a:r>
              <a:rPr lang="en-US" dirty="0" smtClean="0"/>
              <a:t>cycle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/>
              <a:t>– Entering data into the computer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Processing</a:t>
            </a:r>
            <a:r>
              <a:rPr lang="en-US" dirty="0" smtClean="0"/>
              <a:t> </a:t>
            </a:r>
            <a:r>
              <a:rPr lang="en-US" dirty="0"/>
              <a:t>– Performing operations on the data – Software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Output</a:t>
            </a:r>
            <a:r>
              <a:rPr lang="en-US" dirty="0" smtClean="0"/>
              <a:t> </a:t>
            </a:r>
            <a:r>
              <a:rPr lang="en-US" dirty="0"/>
              <a:t>– Presenting the results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– Saving data, programs, or output for future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29329"/>
            <a:ext cx="5715000" cy="23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a Computer Know 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must be given a detailed list of instructions, called a </a:t>
            </a:r>
            <a:r>
              <a:rPr lang="en-US" b="1" dirty="0"/>
              <a:t>computer program</a:t>
            </a:r>
            <a:r>
              <a:rPr lang="en-US" dirty="0"/>
              <a:t> or </a:t>
            </a:r>
            <a:r>
              <a:rPr lang="en-US" b="1" dirty="0"/>
              <a:t>software</a:t>
            </a:r>
            <a:r>
              <a:rPr lang="en-US" dirty="0"/>
              <a:t>, that tells it exactly what to </a:t>
            </a:r>
            <a:r>
              <a:rPr lang="en-US" dirty="0" smtClean="0"/>
              <a:t>do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Before processing a specific job, the computer program corresponding to that job must be </a:t>
            </a:r>
            <a:r>
              <a:rPr lang="en-US" b="1" dirty="0"/>
              <a:t>stored in memory (RAM</a:t>
            </a:r>
            <a:r>
              <a:rPr lang="en-US" b="1" dirty="0" smtClean="0"/>
              <a:t>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Once the program is stored in memory the computer can start the operation by </a:t>
            </a:r>
            <a:r>
              <a:rPr lang="en-US" b="1" dirty="0"/>
              <a:t>executing</a:t>
            </a:r>
            <a:r>
              <a:rPr lang="en-US" dirty="0"/>
              <a:t> the </a:t>
            </a:r>
            <a:r>
              <a:rPr lang="en-US" b="1" dirty="0"/>
              <a:t>program instructions </a:t>
            </a:r>
            <a:r>
              <a:rPr lang="en-US" dirty="0"/>
              <a:t>one after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Primary Components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Input </a:t>
            </a:r>
            <a:r>
              <a:rPr lang="en-US" sz="2400" dirty="0" smtClean="0"/>
              <a:t>devices</a:t>
            </a:r>
          </a:p>
          <a:p>
            <a:pPr algn="just"/>
            <a:r>
              <a:rPr lang="en-US" sz="2400" dirty="0"/>
              <a:t>Output devices</a:t>
            </a:r>
          </a:p>
          <a:p>
            <a:pPr algn="just"/>
            <a:r>
              <a:rPr lang="en-US" sz="2400" dirty="0" smtClean="0"/>
              <a:t>System unit</a:t>
            </a:r>
            <a:endParaRPr lang="en-US" sz="2400" dirty="0"/>
          </a:p>
          <a:p>
            <a:pPr lvl="1"/>
            <a:r>
              <a:rPr lang="en-US" sz="2200" dirty="0"/>
              <a:t>Central Processing Unit </a:t>
            </a:r>
            <a:r>
              <a:rPr lang="en-US" sz="2200" b="1" dirty="0"/>
              <a:t>(</a:t>
            </a:r>
            <a:r>
              <a:rPr lang="en-US" sz="2200" b="1" dirty="0" smtClean="0"/>
              <a:t>containing the </a:t>
            </a:r>
            <a:r>
              <a:rPr lang="en-US" sz="2200" b="1" dirty="0"/>
              <a:t>control unit and </a:t>
            </a:r>
            <a:r>
              <a:rPr lang="en-US" sz="2200" b="1" dirty="0" smtClean="0"/>
              <a:t>the arithmetic/logic </a:t>
            </a:r>
            <a:r>
              <a:rPr lang="en-US" sz="2200" b="1" dirty="0"/>
              <a:t>unit)</a:t>
            </a:r>
          </a:p>
          <a:p>
            <a:pPr lvl="1" algn="just"/>
            <a:r>
              <a:rPr lang="en-US" sz="2200" dirty="0"/>
              <a:t>Memory</a:t>
            </a:r>
          </a:p>
          <a:p>
            <a:pPr algn="just"/>
            <a:r>
              <a:rPr lang="en-US" sz="2400" dirty="0" smtClean="0"/>
              <a:t>Storage </a:t>
            </a:r>
            <a:r>
              <a:rPr lang="en-US" sz="2400" dirty="0"/>
              <a:t>devices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devices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36" y="1609435"/>
            <a:ext cx="9880727" cy="47464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unit is electronic circuitry housed within the computer </a:t>
            </a:r>
            <a:r>
              <a:rPr lang="en-US" dirty="0" smtClean="0"/>
              <a:t>cabinet</a:t>
            </a:r>
            <a:endParaRPr lang="en-US" dirty="0"/>
          </a:p>
          <a:p>
            <a:r>
              <a:rPr lang="en-US" dirty="0"/>
              <a:t>The two main parts of the system unit are: </a:t>
            </a:r>
            <a:endParaRPr lang="en-US" dirty="0" smtClean="0"/>
          </a:p>
          <a:p>
            <a:r>
              <a:rPr lang="en-US" dirty="0"/>
              <a:t>Central Processing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Memory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10536382" cy="41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Lecturer: Ms. Saba Ghani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Department of Computer Science </a:t>
            </a:r>
            <a:endParaRPr lang="en-US" dirty="0" smtClean="0"/>
          </a:p>
          <a:p>
            <a:pPr lvl="1"/>
            <a:r>
              <a:rPr lang="en-US" dirty="0" smtClean="0"/>
              <a:t>MSCS-FAST NUCES</a:t>
            </a:r>
          </a:p>
          <a:p>
            <a:pPr lvl="1"/>
            <a:r>
              <a:rPr lang="en-US" dirty="0" smtClean="0"/>
              <a:t>BSCS-LCWU Lahore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Email: </a:t>
            </a:r>
            <a:r>
              <a:rPr lang="en-US" dirty="0" smtClean="0"/>
              <a:t>saba.ghani@nu.edu.pk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F0ED-016C-48ED-9BAD-C53E081CF492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Storage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 instructions, data, and information when they are not being used in memory</a:t>
            </a:r>
          </a:p>
          <a:p>
            <a:r>
              <a:rPr lang="en-US" dirty="0" smtClean="0"/>
              <a:t>Unlike </a:t>
            </a:r>
            <a:r>
              <a:rPr lang="en-US" dirty="0"/>
              <a:t>RAM, storage devices can retain data even when the computer is turned 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Data </a:t>
            </a:r>
            <a:r>
              <a:rPr lang="en-US" dirty="0"/>
              <a:t>is stored “</a:t>
            </a:r>
            <a:r>
              <a:rPr lang="en-US" b="1" dirty="0"/>
              <a:t>permanently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 microcomputers, the most important kinds of secondary storage are:</a:t>
            </a:r>
          </a:p>
          <a:p>
            <a:pPr lvl="1"/>
            <a:r>
              <a:rPr lang="en-US" dirty="0"/>
              <a:t>Floppy </a:t>
            </a:r>
            <a:r>
              <a:rPr lang="en-US" dirty="0" smtClean="0"/>
              <a:t>Disks</a:t>
            </a:r>
          </a:p>
          <a:p>
            <a:pPr lvl="1"/>
            <a:r>
              <a:rPr lang="en-US" dirty="0" smtClean="0"/>
              <a:t>Hard Disks</a:t>
            </a:r>
          </a:p>
          <a:p>
            <a:pPr lvl="1"/>
            <a:r>
              <a:rPr lang="en-US" dirty="0" smtClean="0"/>
              <a:t>Optical Disks</a:t>
            </a:r>
          </a:p>
          <a:p>
            <a:pPr lvl="1"/>
            <a:r>
              <a:rPr lang="en-US" dirty="0"/>
              <a:t>USB </a:t>
            </a:r>
            <a:r>
              <a:rPr lang="en-US" dirty="0" smtClean="0"/>
              <a:t>drives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COMPUTER was first used in a book named as ”</a:t>
            </a:r>
            <a:r>
              <a:rPr lang="en-US" b="1" dirty="0"/>
              <a:t>The Young Mans Gleanings</a:t>
            </a:r>
            <a:r>
              <a:rPr lang="en-US" dirty="0"/>
              <a:t>” written by English writer Richard </a:t>
            </a:r>
            <a:r>
              <a:rPr lang="en-US" dirty="0" err="1" smtClean="0"/>
              <a:t>Braithwait</a:t>
            </a:r>
            <a:endParaRPr lang="en-US" dirty="0" smtClean="0"/>
          </a:p>
          <a:p>
            <a:r>
              <a:rPr lang="en-US" dirty="0"/>
              <a:t>The answer to the question “Who invented the computer?” is not a simple </a:t>
            </a:r>
            <a:r>
              <a:rPr lang="en-US" dirty="0" smtClean="0"/>
              <a:t>one</a:t>
            </a:r>
          </a:p>
          <a:p>
            <a:pPr lvl="1"/>
            <a:r>
              <a:rPr lang="en-US" b="1" dirty="0"/>
              <a:t>"Father of Computers"- Charles </a:t>
            </a:r>
            <a:r>
              <a:rPr lang="en-US" b="1" dirty="0" smtClean="0"/>
              <a:t>Babbage</a:t>
            </a:r>
          </a:p>
          <a:p>
            <a:r>
              <a:rPr lang="en-US" dirty="0"/>
              <a:t>Many centuries ago when man started to count the numbers, he thought of a device which can trace the numbers and thus came the existence of </a:t>
            </a:r>
            <a:r>
              <a:rPr lang="en-US" b="1" dirty="0" smtClean="0"/>
              <a:t>ABACUS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83" y="4812657"/>
            <a:ext cx="2544417" cy="1908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71" y="4818318"/>
            <a:ext cx="2075620" cy="19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First Generation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generation computers made use of </a:t>
            </a:r>
            <a:r>
              <a:rPr lang="en-US" b="1" dirty="0"/>
              <a:t>vacuum </a:t>
            </a:r>
            <a:r>
              <a:rPr lang="en-US" b="1" dirty="0" smtClean="0"/>
              <a:t>tubes</a:t>
            </a:r>
          </a:p>
          <a:p>
            <a:r>
              <a:rPr lang="en-US" dirty="0"/>
              <a:t>E</a:t>
            </a:r>
            <a:r>
              <a:rPr lang="en-US" dirty="0" smtClean="0"/>
              <a:t>xpensive </a:t>
            </a:r>
            <a:r>
              <a:rPr lang="en-US" dirty="0"/>
              <a:t>and </a:t>
            </a:r>
            <a:r>
              <a:rPr lang="en-US" dirty="0" smtClean="0"/>
              <a:t>bulky</a:t>
            </a:r>
          </a:p>
          <a:p>
            <a:r>
              <a:rPr lang="en-US" dirty="0"/>
              <a:t>They used machine language for computing and could solve just </a:t>
            </a:r>
            <a:r>
              <a:rPr lang="en-US" b="1" dirty="0"/>
              <a:t>one problem at a </a:t>
            </a:r>
            <a:r>
              <a:rPr lang="en-US" b="1" dirty="0" smtClean="0"/>
              <a:t>time</a:t>
            </a:r>
          </a:p>
          <a:p>
            <a:r>
              <a:rPr lang="en-US" b="1" dirty="0"/>
              <a:t>IBM</a:t>
            </a:r>
            <a:r>
              <a:rPr lang="en-US" dirty="0"/>
              <a:t>, today a big name in the list of computer technology industries, was founded in </a:t>
            </a:r>
            <a:r>
              <a:rPr lang="en-US" dirty="0" smtClean="0"/>
              <a:t>1911</a:t>
            </a:r>
          </a:p>
          <a:p>
            <a:r>
              <a:rPr lang="en-US" dirty="0"/>
              <a:t>It was in 1937 that </a:t>
            </a:r>
            <a:r>
              <a:rPr lang="en-US" b="1" dirty="0"/>
              <a:t>Alan Turing </a:t>
            </a:r>
            <a:r>
              <a:rPr lang="en-US" dirty="0"/>
              <a:t>came up with the concept of a theoretical Turing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computations were based on a vacuum tube and it used regenerative capacitor </a:t>
            </a:r>
            <a:r>
              <a:rPr lang="en-US" dirty="0" smtClean="0"/>
              <a:t>memory</a:t>
            </a:r>
          </a:p>
          <a:p>
            <a:r>
              <a:rPr lang="en-US" b="1" dirty="0"/>
              <a:t>'Z Machines', </a:t>
            </a:r>
            <a:r>
              <a:rPr lang="en-US" dirty="0"/>
              <a:t>especially the Z3 of 1941 was a notable achievement in the evolution of </a:t>
            </a:r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was the first machine to include binary and floating-point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</a:t>
            </a:r>
            <a:r>
              <a:rPr lang="en-US" dirty="0" smtClean="0"/>
              <a:t>Generation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U.S. Army came up with the </a:t>
            </a:r>
            <a:r>
              <a:rPr lang="en-US" b="1" dirty="0"/>
              <a:t>Electronic Numerical Integrator And Computer (ENIAC)</a:t>
            </a:r>
            <a:r>
              <a:rPr lang="en-US" dirty="0"/>
              <a:t> in 1946. It came to be known as the first general purpose electronic </a:t>
            </a:r>
            <a:r>
              <a:rPr lang="en-US" dirty="0" smtClean="0"/>
              <a:t>computer</a:t>
            </a:r>
          </a:p>
          <a:p>
            <a:r>
              <a:rPr lang="en-US" dirty="0"/>
              <a:t>IBM announced the IBM 702 Electronic Data Processing Machine in </a:t>
            </a:r>
            <a:r>
              <a:rPr lang="en-US" dirty="0" smtClean="0"/>
              <a:t>1953</a:t>
            </a:r>
          </a:p>
          <a:p>
            <a:r>
              <a:rPr lang="en-US" dirty="0"/>
              <a:t>First-generation computers cost about </a:t>
            </a:r>
            <a:r>
              <a:rPr lang="en-US" b="1" dirty="0"/>
              <a:t>$1 million </a:t>
            </a:r>
            <a:r>
              <a:rPr lang="en-US" dirty="0"/>
              <a:t>each to build.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36" y="4178991"/>
            <a:ext cx="7739928" cy="25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1960s, </a:t>
            </a:r>
            <a:r>
              <a:rPr lang="en-US" b="1" dirty="0"/>
              <a:t>transistor-based computers </a:t>
            </a:r>
            <a:r>
              <a:rPr lang="en-US" dirty="0"/>
              <a:t>replaced vacuum </a:t>
            </a:r>
            <a:r>
              <a:rPr lang="en-US" dirty="0" smtClean="0"/>
              <a:t>tubes</a:t>
            </a:r>
          </a:p>
          <a:p>
            <a:r>
              <a:rPr lang="en-US" dirty="0"/>
              <a:t>Transistors made computers smaller and </a:t>
            </a:r>
            <a:r>
              <a:rPr lang="en-US" dirty="0" smtClean="0"/>
              <a:t>cheaper</a:t>
            </a:r>
          </a:p>
          <a:p>
            <a:pPr lvl="1"/>
            <a:r>
              <a:rPr lang="en-US" dirty="0"/>
              <a:t>They made computers </a:t>
            </a:r>
            <a:r>
              <a:rPr lang="en-US" dirty="0" smtClean="0"/>
              <a:t>energy-efficient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transistors led to emission of large amounts of heat from the </a:t>
            </a:r>
            <a:r>
              <a:rPr lang="en-US" dirty="0" smtClean="0"/>
              <a:t>computer</a:t>
            </a:r>
          </a:p>
          <a:p>
            <a:r>
              <a:rPr lang="en-US" dirty="0"/>
              <a:t>Computers of this generation used punched cards for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They </a:t>
            </a:r>
            <a:r>
              <a:rPr lang="en-US" dirty="0"/>
              <a:t>used assembly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1961: Dr. hopper was instrumental in developing the COBOL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3812314"/>
            <a:ext cx="788716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Integrated circuits</a:t>
            </a:r>
          </a:p>
          <a:p>
            <a:r>
              <a:rPr lang="en-US" b="1" dirty="0"/>
              <a:t>Operating systems</a:t>
            </a:r>
            <a:r>
              <a:rPr lang="en-US" dirty="0"/>
              <a:t> were the human interface to computing operations and keyboards and monitors became the input-output </a:t>
            </a:r>
            <a:r>
              <a:rPr lang="en-US" dirty="0" smtClean="0"/>
              <a:t>devices</a:t>
            </a:r>
          </a:p>
          <a:p>
            <a:r>
              <a:rPr lang="en-US" dirty="0"/>
              <a:t>Computer keyboards evolved from the early </a:t>
            </a:r>
            <a:r>
              <a:rPr lang="en-US" dirty="0" smtClean="0"/>
              <a:t>typewriters</a:t>
            </a:r>
            <a:endParaRPr lang="en-US" dirty="0"/>
          </a:p>
          <a:p>
            <a:r>
              <a:rPr lang="en-US" dirty="0"/>
              <a:t>The development of computer storage devices started with the </a:t>
            </a:r>
            <a:r>
              <a:rPr lang="en-US" b="1" dirty="0"/>
              <a:t>invention of Floppy disks</a:t>
            </a:r>
            <a:r>
              <a:rPr lang="en-US" dirty="0"/>
              <a:t>, by IBM again</a:t>
            </a:r>
            <a:endParaRPr lang="en-US" dirty="0" smtClean="0"/>
          </a:p>
          <a:p>
            <a:r>
              <a:rPr lang="en-US" dirty="0"/>
              <a:t>In 1969, the development of ARPANET began with the financial backing of the Department Of Defense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Forth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integrated circuits placed onto a silicon chip made up a </a:t>
            </a:r>
            <a:r>
              <a:rPr lang="en-US" b="1" dirty="0" smtClean="0"/>
              <a:t>microprocessor</a:t>
            </a:r>
            <a:endParaRPr lang="en-US" b="1" dirty="0"/>
          </a:p>
          <a:p>
            <a:r>
              <a:rPr lang="en-US" dirty="0" smtClean="0"/>
              <a:t>1970</a:t>
            </a:r>
            <a:r>
              <a:rPr lang="en-US" dirty="0"/>
              <a:t>: Dr. Ted Hoff developed the famous Intel 4004 microprocessor (G) chip</a:t>
            </a:r>
          </a:p>
          <a:p>
            <a:r>
              <a:rPr lang="en-US" dirty="0"/>
              <a:t>1971: Intel released first microprocessor</a:t>
            </a:r>
          </a:p>
          <a:p>
            <a:pPr lvl="1"/>
            <a:r>
              <a:rPr lang="en-US" dirty="0"/>
              <a:t>Capable of processing four bits of data at a time</a:t>
            </a:r>
          </a:p>
          <a:p>
            <a:pPr lvl="1"/>
            <a:r>
              <a:rPr lang="en-US" dirty="0"/>
              <a:t>Included its own </a:t>
            </a:r>
            <a:r>
              <a:rPr lang="en-US" dirty="0" smtClean="0"/>
              <a:t>ALU</a:t>
            </a:r>
          </a:p>
          <a:p>
            <a:r>
              <a:rPr lang="en-US" dirty="0"/>
              <a:t>By 1988, more than 45 million computers were in use in the United States. The number went up to a billion by </a:t>
            </a:r>
            <a:r>
              <a:rPr lang="en-US" dirty="0" smtClean="0"/>
              <a:t>2002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77" y="5115338"/>
            <a:ext cx="4858428" cy="16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Fifth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fifth generation computers</a:t>
            </a:r>
            <a:r>
              <a:rPr lang="en-US" dirty="0"/>
              <a:t> are in their development </a:t>
            </a:r>
            <a:r>
              <a:rPr lang="en-US" dirty="0" smtClean="0"/>
              <a:t>phase</a:t>
            </a:r>
          </a:p>
          <a:p>
            <a:r>
              <a:rPr lang="en-US" dirty="0"/>
              <a:t>They would be capable of massive parallel processing, support voice recognition and understand natural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Computer </a:t>
            </a:r>
            <a:r>
              <a:rPr lang="en-US" dirty="0"/>
              <a:t>technology </a:t>
            </a:r>
            <a:r>
              <a:rPr lang="en-US" dirty="0" smtClean="0"/>
              <a:t>is likely </a:t>
            </a:r>
            <a:r>
              <a:rPr lang="en-US" dirty="0"/>
              <a:t>to transform computing machines into intelligent ones that possess self organizing </a:t>
            </a:r>
            <a:r>
              <a:rPr lang="en-US" dirty="0" smtClean="0"/>
              <a:t>skills</a:t>
            </a:r>
          </a:p>
          <a:p>
            <a:r>
              <a:rPr lang="en-US" dirty="0"/>
              <a:t>The evolution of computers will continue, perhaps till the day their processing powers equal human </a:t>
            </a:r>
            <a:r>
              <a:rPr lang="en-US" dirty="0" smtClean="0"/>
              <a:t>intelligence</a:t>
            </a:r>
          </a:p>
          <a:p>
            <a:pPr marL="285750" indent="-285750" algn="just"/>
            <a:r>
              <a:rPr lang="en-US" dirty="0"/>
              <a:t>More user-friendly interfaces with multimedia features</a:t>
            </a:r>
          </a:p>
          <a:p>
            <a:pPr marL="285750" indent="-285750" algn="just"/>
            <a:r>
              <a:rPr lang="en-US" dirty="0"/>
              <a:t>Availability of very powerful and compact computers at cheaper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LATEST COMPUTER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/>
            <a:r>
              <a:rPr lang="en-US" sz="2000" dirty="0" smtClean="0"/>
              <a:t>Desktop </a:t>
            </a:r>
            <a:r>
              <a:rPr lang="en-US" sz="2000" dirty="0"/>
              <a:t>publishing such as </a:t>
            </a:r>
            <a:r>
              <a:rPr lang="en-US" sz="2000" dirty="0" smtClean="0"/>
              <a:t>Microsoft </a:t>
            </a:r>
            <a:r>
              <a:rPr lang="en-US" sz="2000" dirty="0"/>
              <a:t>word and excel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2000" dirty="0" smtClean="0">
                <a:cs typeface="Times New Roman" panose="02020603050405020304" pitchFamily="18" charset="0"/>
              </a:rPr>
              <a:t>Use </a:t>
            </a:r>
            <a:r>
              <a:rPr lang="en-US" sz="2000" dirty="0">
                <a:cs typeface="Times New Roman" panose="02020603050405020304" pitchFamily="18" charset="0"/>
              </a:rPr>
              <a:t>of computer science in education</a:t>
            </a:r>
          </a:p>
          <a:p>
            <a:pPr marL="285750" indent="-285750" algn="just"/>
            <a:r>
              <a:rPr lang="en-US" sz="2000" dirty="0" smtClean="0">
                <a:cs typeface="Times New Roman" panose="02020603050405020304" pitchFamily="18" charset="0"/>
              </a:rPr>
              <a:t>Web surfing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Use of computer science in business 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Use of computer in Hospitals and in Medical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Use of computer in the Banking sector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Use of computer in a home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LATEST COMPUTER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video and </a:t>
            </a:r>
            <a:r>
              <a:rPr lang="en-US" dirty="0" smtClean="0"/>
              <a:t>photo editing </a:t>
            </a:r>
            <a:r>
              <a:rPr lang="en-US" dirty="0"/>
              <a:t>such as the adobe suite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Develop </a:t>
            </a:r>
            <a:r>
              <a:rPr lang="en-US" dirty="0"/>
              <a:t>software such as Visual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Manage </a:t>
            </a:r>
            <a:r>
              <a:rPr lang="en-US" dirty="0"/>
              <a:t>networks and </a:t>
            </a:r>
            <a:r>
              <a:rPr lang="en-US" dirty="0" smtClean="0"/>
              <a:t>servers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Playing computer games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Downloading music and movies </a:t>
            </a:r>
          </a:p>
          <a:p>
            <a:pPr marL="285750" indent="-285750" algn="just"/>
            <a:r>
              <a:rPr lang="en-US" sz="2000" dirty="0"/>
              <a:t>Shopping online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Using your latest awesome cell phone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Neurotically updating your </a:t>
            </a:r>
            <a:r>
              <a:rPr lang="en-US" sz="2000" dirty="0" err="1">
                <a:cs typeface="Times New Roman" panose="02020603050405020304" pitchFamily="18" charset="0"/>
              </a:rPr>
              <a:t>MySpace</a:t>
            </a:r>
            <a:r>
              <a:rPr lang="en-US" sz="2000" dirty="0">
                <a:cs typeface="Times New Roman" panose="02020603050405020304" pitchFamily="18" charset="0"/>
              </a:rPr>
              <a:t> and Facebook pages and stalking other people's profiles</a:t>
            </a:r>
          </a:p>
          <a:p>
            <a:pPr marL="285750" indent="-285750" algn="just"/>
            <a:r>
              <a:rPr lang="en-US" sz="2000" dirty="0">
                <a:cs typeface="Times New Roman" panose="02020603050405020304" pitchFamily="18" charset="0"/>
              </a:rPr>
              <a:t>Traveling on an airplane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There are literally hundreds of various </a:t>
            </a:r>
            <a:r>
              <a:rPr lang="en-US" dirty="0" smtClean="0"/>
              <a:t>uses. </a:t>
            </a:r>
            <a:r>
              <a:rPr lang="en-US" dirty="0"/>
              <a:t>It all depends on its functionality and purpose.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designed to provide an introduction to </a:t>
            </a:r>
            <a:r>
              <a:rPr lang="en-US" dirty="0" smtClean="0"/>
              <a:t>computers, information manipulation and application</a:t>
            </a:r>
          </a:p>
          <a:p>
            <a:endParaRPr lang="en-US" dirty="0" smtClean="0"/>
          </a:p>
          <a:p>
            <a:r>
              <a:rPr lang="en-US" dirty="0"/>
              <a:t>The emphasis of </a:t>
            </a:r>
            <a:r>
              <a:rPr lang="en-US" dirty="0" smtClean="0"/>
              <a:t>this </a:t>
            </a:r>
            <a:r>
              <a:rPr lang="en-US" dirty="0"/>
              <a:t>course is on developing </a:t>
            </a:r>
            <a:r>
              <a:rPr lang="en-US" dirty="0" smtClean="0"/>
              <a:t>basic knowledge at abstract level of different fields in computer science</a:t>
            </a:r>
          </a:p>
          <a:p>
            <a:pPr lvl="1"/>
            <a:r>
              <a:rPr lang="en-US" dirty="0" smtClean="0"/>
              <a:t>Computer architecture, Mathematics in CS, Big data, Web development, Artificial intelligence, Computer Graphics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knowledge </a:t>
            </a:r>
            <a:r>
              <a:rPr lang="en-US" dirty="0"/>
              <a:t>you will </a:t>
            </a:r>
            <a:r>
              <a:rPr lang="en-US" dirty="0" smtClean="0"/>
              <a:t>gain </a:t>
            </a:r>
            <a:r>
              <a:rPr lang="en-US" dirty="0"/>
              <a:t>in this course will help you in other courses at FAST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F6E-5721-4DB9-B5FE-252412E18408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10" y="1574477"/>
            <a:ext cx="8504905" cy="41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Applications of DIKW pyramid in different domains</a:t>
            </a:r>
          </a:p>
          <a:p>
            <a:pPr lvl="1"/>
            <a:r>
              <a:rPr lang="en-US" dirty="0" smtClean="0"/>
              <a:t>At least five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Advancements in computer’s external/internal storage devices </a:t>
            </a:r>
          </a:p>
          <a:p>
            <a:pPr lvl="1"/>
            <a:r>
              <a:rPr lang="en-US" dirty="0" smtClean="0"/>
              <a:t>Include latest till 2019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Slide 21: write the paragraph in which the word COMPUTER was first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E5A-12EE-4AB0-9CD2-299DF79A4FD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is </a:t>
            </a:r>
            <a:r>
              <a:rPr lang="en-US" dirty="0" smtClean="0"/>
              <a:t>theoretical </a:t>
            </a:r>
            <a:r>
              <a:rPr lang="en-US" dirty="0"/>
              <a:t>in nature with </a:t>
            </a:r>
            <a:r>
              <a:rPr lang="en-US" dirty="0" smtClean="0"/>
              <a:t>minimal </a:t>
            </a:r>
            <a:r>
              <a:rPr lang="en-US" dirty="0"/>
              <a:t>reliance on LAB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r>
              <a:rPr lang="en-US" dirty="0" smtClean="0"/>
              <a:t>Alternative lectures </a:t>
            </a:r>
            <a:r>
              <a:rPr lang="en-US" dirty="0"/>
              <a:t>will be followed by a graded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r>
              <a:rPr lang="en-US" dirty="0"/>
              <a:t>Assignments will be both individual as well as </a:t>
            </a:r>
            <a:r>
              <a:rPr lang="en-US" dirty="0" smtClean="0"/>
              <a:t>group</a:t>
            </a:r>
          </a:p>
          <a:p>
            <a:endParaRPr lang="en-US" dirty="0"/>
          </a:p>
          <a:p>
            <a:r>
              <a:rPr lang="en-US" dirty="0"/>
              <a:t>Quizzes will be announced and </a:t>
            </a:r>
            <a:r>
              <a:rPr lang="en-US" dirty="0" smtClean="0"/>
              <a:t>unannounced</a:t>
            </a:r>
          </a:p>
          <a:p>
            <a:endParaRPr lang="en-US" dirty="0"/>
          </a:p>
          <a:p>
            <a:r>
              <a:rPr lang="en-US" dirty="0"/>
              <a:t>There will be a project at the end of the semester (done in a group of 2 students)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F35-66EE-43C0-8394-45A1A35A0AA8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Attendance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attendance required to sit in final exam is 80%</a:t>
            </a:r>
          </a:p>
          <a:p>
            <a:endParaRPr lang="en-US" dirty="0" smtClean="0"/>
          </a:p>
          <a:p>
            <a:r>
              <a:rPr lang="en-US" dirty="0"/>
              <a:t>No tolerance in this limit will be offered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attendance will result in marking of absence for both the students for 3 </a:t>
            </a:r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4F5-E1BD-4508-BFBC-F94D1E42F03B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Dishonesty will NOT be </a:t>
            </a:r>
            <a:r>
              <a:rPr lang="en-US" dirty="0" smtClean="0"/>
              <a:t>tolerated</a:t>
            </a:r>
          </a:p>
          <a:p>
            <a:endParaRPr lang="en-US" dirty="0"/>
          </a:p>
          <a:p>
            <a:r>
              <a:rPr lang="en-US" dirty="0"/>
              <a:t>Will result in zero marks in the corresponding work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All parties involved in any kind of cheating (in any exam) will get a zero (in that exam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045-CC52-4957-91C1-73C569041336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</a:t>
            </a:r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slate course folder regularly for updates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Start working on projects/assignments right from the first </a:t>
            </a:r>
            <a:r>
              <a:rPr lang="en-US" dirty="0" smtClean="0"/>
              <a:t>day</a:t>
            </a:r>
          </a:p>
          <a:p>
            <a:endParaRPr lang="en-US" dirty="0"/>
          </a:p>
          <a:p>
            <a:r>
              <a:rPr lang="en-US" dirty="0"/>
              <a:t>Come prepared in the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/>
              <a:t>Do not hesitate. Ask questions freely (Raise hand and wait for your turn)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FF63-12B6-46E0-8D85-0D571743198C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computers</a:t>
            </a:r>
          </a:p>
          <a:p>
            <a:pPr lvl="1"/>
            <a:r>
              <a:rPr lang="en-US" dirty="0" smtClean="0"/>
              <a:t>Data &amp; Information</a:t>
            </a:r>
          </a:p>
          <a:p>
            <a:pPr lvl="1"/>
            <a:r>
              <a:rPr lang="en-US" dirty="0" smtClean="0"/>
              <a:t>Primary components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DIKW pyramid</a:t>
            </a:r>
          </a:p>
          <a:p>
            <a:endParaRPr lang="en-US" dirty="0" smtClean="0"/>
          </a:p>
          <a:p>
            <a:r>
              <a:rPr lang="en-US" dirty="0" smtClean="0"/>
              <a:t>Evolution of computers</a:t>
            </a:r>
          </a:p>
          <a:p>
            <a:endParaRPr lang="en-US" dirty="0" smtClean="0"/>
          </a:p>
          <a:p>
            <a:r>
              <a:rPr lang="en-US" dirty="0" smtClean="0"/>
              <a:t>Latest applications of computer science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3287-E5F2-44AA-AF07-290A363788F8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of computers and computational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b="1" dirty="0"/>
              <a:t>Principal areas </a:t>
            </a:r>
            <a:r>
              <a:rPr lang="en-US" dirty="0"/>
              <a:t>of study within Computer Science include artificial intelligence, computer systems and networks, security, database systems, human computer interaction, vision and graphics, numerical analysis, programming languages, software </a:t>
            </a:r>
            <a:r>
              <a:rPr lang="en-US" dirty="0" smtClean="0"/>
              <a:t>engineering</a:t>
            </a:r>
          </a:p>
          <a:p>
            <a:endParaRPr lang="en-US" dirty="0" smtClean="0"/>
          </a:p>
          <a:p>
            <a:r>
              <a:rPr lang="en-US" dirty="0"/>
              <a:t>Although knowing </a:t>
            </a:r>
            <a:r>
              <a:rPr lang="en-US" b="1" dirty="0"/>
              <a:t>how to program </a:t>
            </a:r>
            <a:r>
              <a:rPr lang="en-US" dirty="0"/>
              <a:t>is essential to the study of computer science, it is only one element of the </a:t>
            </a:r>
            <a:r>
              <a:rPr lang="en-US" dirty="0" smtClean="0"/>
              <a:t>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3F96-AF95-423A-97B5-7194E2E102AE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Saba Ghani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251</TotalTime>
  <Words>1970</Words>
  <Application>Microsoft Office PowerPoint</Application>
  <PresentationFormat>Widescreen</PresentationFormat>
  <Paragraphs>303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Vapor Trail</vt:lpstr>
      <vt:lpstr>Introduction to Info. &amp; Comm. technologies</vt:lpstr>
      <vt:lpstr>Introduction</vt:lpstr>
      <vt:lpstr>Course objective</vt:lpstr>
      <vt:lpstr>Course Format</vt:lpstr>
      <vt:lpstr>Attendance Policy</vt:lpstr>
      <vt:lpstr>Honor Code</vt:lpstr>
      <vt:lpstr>General Guidelines</vt:lpstr>
      <vt:lpstr>Today’s agenda</vt:lpstr>
      <vt:lpstr>Computer science</vt:lpstr>
      <vt:lpstr>Computer science (Cont’d)</vt:lpstr>
      <vt:lpstr>Data vs Information</vt:lpstr>
      <vt:lpstr>The dikw pyramid</vt:lpstr>
      <vt:lpstr>The dikw pyramid (coNT’D)</vt:lpstr>
      <vt:lpstr>What is a Computer?</vt:lpstr>
      <vt:lpstr>Information Processing Cycle</vt:lpstr>
      <vt:lpstr>How Does a Computer Know what to do?</vt:lpstr>
      <vt:lpstr>Primary Components Of A Computer</vt:lpstr>
      <vt:lpstr>Input &amp; output devices</vt:lpstr>
      <vt:lpstr>System unit</vt:lpstr>
      <vt:lpstr>Storage Devices</vt:lpstr>
      <vt:lpstr>Evolution of computers</vt:lpstr>
      <vt:lpstr>First Generation Computers</vt:lpstr>
      <vt:lpstr>First Generation (cont’d)</vt:lpstr>
      <vt:lpstr>Second Generation</vt:lpstr>
      <vt:lpstr>Third generation</vt:lpstr>
      <vt:lpstr>Forth generation </vt:lpstr>
      <vt:lpstr>Fifth generation</vt:lpstr>
      <vt:lpstr>LATEST COMPUTER APPLICATIONS</vt:lpstr>
      <vt:lpstr>LATEST COMPUTER APPLICATIONS (cont’d)</vt:lpstr>
      <vt:lpstr>PowerPoint Presentation</vt:lpstr>
      <vt:lpstr>Home 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Info. &amp; Comm. technologies</dc:title>
  <dc:creator>Saba Ghani</dc:creator>
  <cp:lastModifiedBy>saba ghani</cp:lastModifiedBy>
  <cp:revision>70</cp:revision>
  <dcterms:created xsi:type="dcterms:W3CDTF">2019-08-18T07:43:30Z</dcterms:created>
  <dcterms:modified xsi:type="dcterms:W3CDTF">2019-08-19T02:15:40Z</dcterms:modified>
</cp:coreProperties>
</file>