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9"/>
  </p:notesMasterIdLst>
  <p:handoutMasterIdLst>
    <p:handoutMasterId r:id="rId50"/>
  </p:handoutMasterIdLst>
  <p:sldIdLst>
    <p:sldId id="372" r:id="rId2"/>
    <p:sldId id="297" r:id="rId3"/>
    <p:sldId id="359" r:id="rId4"/>
    <p:sldId id="311" r:id="rId5"/>
    <p:sldId id="354" r:id="rId6"/>
    <p:sldId id="361" r:id="rId7"/>
    <p:sldId id="373" r:id="rId8"/>
    <p:sldId id="360" r:id="rId9"/>
    <p:sldId id="315" r:id="rId10"/>
    <p:sldId id="322" r:id="rId11"/>
    <p:sldId id="353" r:id="rId12"/>
    <p:sldId id="323" r:id="rId13"/>
    <p:sldId id="331" r:id="rId14"/>
    <p:sldId id="332" r:id="rId15"/>
    <p:sldId id="333" r:id="rId16"/>
    <p:sldId id="334" r:id="rId17"/>
    <p:sldId id="335" r:id="rId18"/>
    <p:sldId id="336" r:id="rId19"/>
    <p:sldId id="368" r:id="rId20"/>
    <p:sldId id="355" r:id="rId21"/>
    <p:sldId id="356" r:id="rId22"/>
    <p:sldId id="363" r:id="rId23"/>
    <p:sldId id="364" r:id="rId24"/>
    <p:sldId id="337" r:id="rId25"/>
    <p:sldId id="338" r:id="rId26"/>
    <p:sldId id="339" r:id="rId27"/>
    <p:sldId id="340" r:id="rId28"/>
    <p:sldId id="341" r:id="rId29"/>
    <p:sldId id="342" r:id="rId30"/>
    <p:sldId id="369" r:id="rId31"/>
    <p:sldId id="357" r:id="rId32"/>
    <p:sldId id="358" r:id="rId33"/>
    <p:sldId id="365" r:id="rId34"/>
    <p:sldId id="366" r:id="rId35"/>
    <p:sldId id="370" r:id="rId36"/>
    <p:sldId id="343" r:id="rId37"/>
    <p:sldId id="346" r:id="rId38"/>
    <p:sldId id="348" r:id="rId39"/>
    <p:sldId id="347" r:id="rId40"/>
    <p:sldId id="349" r:id="rId41"/>
    <p:sldId id="367" r:id="rId42"/>
    <p:sldId id="350" r:id="rId43"/>
    <p:sldId id="351" r:id="rId44"/>
    <p:sldId id="352" r:id="rId45"/>
    <p:sldId id="316" r:id="rId46"/>
    <p:sldId id="317" r:id="rId47"/>
    <p:sldId id="318" r:id="rId48"/>
  </p:sldIdLst>
  <p:sldSz cx="9144000" cy="6858000" type="screen4x3"/>
  <p:notesSz cx="6858000" cy="9144000"/>
  <p:defaultTextStyle>
    <a:defPPr>
      <a:defRPr lang="en-GB"/>
    </a:defPPr>
    <a:lvl1pPr algn="ctr" rtl="0" fontAlgn="base">
      <a:spcBef>
        <a:spcPct val="0"/>
      </a:spcBef>
      <a:spcAft>
        <a:spcPct val="0"/>
      </a:spcAft>
      <a:defRPr sz="3200" kern="1200">
        <a:solidFill>
          <a:schemeClr val="tx1"/>
        </a:solidFill>
        <a:latin typeface="Arial" pitchFamily="34" charset="0"/>
        <a:ea typeface="+mn-ea"/>
        <a:cs typeface="+mn-cs"/>
      </a:defRPr>
    </a:lvl1pPr>
    <a:lvl2pPr marL="457200" algn="ctr" rtl="0" fontAlgn="base">
      <a:spcBef>
        <a:spcPct val="0"/>
      </a:spcBef>
      <a:spcAft>
        <a:spcPct val="0"/>
      </a:spcAft>
      <a:defRPr sz="3200" kern="1200">
        <a:solidFill>
          <a:schemeClr val="tx1"/>
        </a:solidFill>
        <a:latin typeface="Arial" pitchFamily="34" charset="0"/>
        <a:ea typeface="+mn-ea"/>
        <a:cs typeface="+mn-cs"/>
      </a:defRPr>
    </a:lvl2pPr>
    <a:lvl3pPr marL="914400" algn="ctr" rtl="0" fontAlgn="base">
      <a:spcBef>
        <a:spcPct val="0"/>
      </a:spcBef>
      <a:spcAft>
        <a:spcPct val="0"/>
      </a:spcAft>
      <a:defRPr sz="3200" kern="1200">
        <a:solidFill>
          <a:schemeClr val="tx1"/>
        </a:solidFill>
        <a:latin typeface="Arial" pitchFamily="34" charset="0"/>
        <a:ea typeface="+mn-ea"/>
        <a:cs typeface="+mn-cs"/>
      </a:defRPr>
    </a:lvl3pPr>
    <a:lvl4pPr marL="1371600" algn="ctr" rtl="0" fontAlgn="base">
      <a:spcBef>
        <a:spcPct val="0"/>
      </a:spcBef>
      <a:spcAft>
        <a:spcPct val="0"/>
      </a:spcAft>
      <a:defRPr sz="3200" kern="1200">
        <a:solidFill>
          <a:schemeClr val="tx1"/>
        </a:solidFill>
        <a:latin typeface="Arial" pitchFamily="34" charset="0"/>
        <a:ea typeface="+mn-ea"/>
        <a:cs typeface="+mn-cs"/>
      </a:defRPr>
    </a:lvl4pPr>
    <a:lvl5pPr marL="1828800" algn="ctr" rtl="0" fontAlgn="base">
      <a:spcBef>
        <a:spcPct val="0"/>
      </a:spcBef>
      <a:spcAft>
        <a:spcPct val="0"/>
      </a:spcAft>
      <a:defRPr sz="3200" kern="1200">
        <a:solidFill>
          <a:schemeClr val="tx1"/>
        </a:solidFill>
        <a:latin typeface="Arial" pitchFamily="34" charset="0"/>
        <a:ea typeface="+mn-ea"/>
        <a:cs typeface="+mn-cs"/>
      </a:defRPr>
    </a:lvl5pPr>
    <a:lvl6pPr marL="2286000" algn="l" defTabSz="914400" rtl="0" eaLnBrk="1" latinLnBrk="0" hangingPunct="1">
      <a:defRPr sz="3200" kern="1200">
        <a:solidFill>
          <a:schemeClr val="tx1"/>
        </a:solidFill>
        <a:latin typeface="Arial" pitchFamily="34" charset="0"/>
        <a:ea typeface="+mn-ea"/>
        <a:cs typeface="+mn-cs"/>
      </a:defRPr>
    </a:lvl6pPr>
    <a:lvl7pPr marL="2743200" algn="l" defTabSz="914400" rtl="0" eaLnBrk="1" latinLnBrk="0" hangingPunct="1">
      <a:defRPr sz="3200" kern="1200">
        <a:solidFill>
          <a:schemeClr val="tx1"/>
        </a:solidFill>
        <a:latin typeface="Arial" pitchFamily="34" charset="0"/>
        <a:ea typeface="+mn-ea"/>
        <a:cs typeface="+mn-cs"/>
      </a:defRPr>
    </a:lvl7pPr>
    <a:lvl8pPr marL="3200400" algn="l" defTabSz="914400" rtl="0" eaLnBrk="1" latinLnBrk="0" hangingPunct="1">
      <a:defRPr sz="3200" kern="1200">
        <a:solidFill>
          <a:schemeClr val="tx1"/>
        </a:solidFill>
        <a:latin typeface="Arial" pitchFamily="34" charset="0"/>
        <a:ea typeface="+mn-ea"/>
        <a:cs typeface="+mn-cs"/>
      </a:defRPr>
    </a:lvl8pPr>
    <a:lvl9pPr marL="3657600" algn="l" defTabSz="914400" rtl="0" eaLnBrk="1" latinLnBrk="0" hangingPunct="1">
      <a:defRPr sz="3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0000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78912" autoAdjust="0"/>
  </p:normalViewPr>
  <p:slideViewPr>
    <p:cSldViewPr>
      <p:cViewPr varScale="1">
        <p:scale>
          <a:sx n="59" d="100"/>
          <a:sy n="59" d="100"/>
        </p:scale>
        <p:origin x="163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p:cViewPr varScale="1">
        <p:scale>
          <a:sx n="55" d="100"/>
          <a:sy n="55" d="100"/>
        </p:scale>
        <p:origin x="-185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GB"/>
          </a:p>
        </p:txBody>
      </p:sp>
      <p:sp>
        <p:nvSpPr>
          <p:cNvPr id="160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60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GB"/>
          </a:p>
        </p:txBody>
      </p:sp>
      <p:sp>
        <p:nvSpPr>
          <p:cNvPr id="160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9B4943A-9E27-46CE-9975-145866BCD1BA}" type="slidenum">
              <a:rPr lang="en-GB"/>
              <a:pPr>
                <a:defRPr/>
              </a:pPr>
              <a:t>‹#›</a:t>
            </a:fld>
            <a:endParaRPr lang="en-GB"/>
          </a:p>
        </p:txBody>
      </p:sp>
    </p:spTree>
    <p:extLst>
      <p:ext uri="{BB962C8B-B14F-4D97-AF65-F5344CB8AC3E}">
        <p14:creationId xmlns:p14="http://schemas.microsoft.com/office/powerpoint/2010/main" val="111924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GB"/>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31A05AB-0409-43EA-A6C8-7071C67F7269}" type="slidenum">
              <a:rPr lang="en-GB"/>
              <a:pPr>
                <a:defRPr/>
              </a:pPr>
              <a:t>‹#›</a:t>
            </a:fld>
            <a:endParaRPr lang="en-GB"/>
          </a:p>
        </p:txBody>
      </p:sp>
    </p:spTree>
    <p:extLst>
      <p:ext uri="{BB962C8B-B14F-4D97-AF65-F5344CB8AC3E}">
        <p14:creationId xmlns:p14="http://schemas.microsoft.com/office/powerpoint/2010/main" val="36718082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AABCD88-658A-4D87-A75D-E6F9D2E21736}" type="slidenum">
              <a:rPr lang="en-GB" smtClean="0"/>
              <a:pPr/>
              <a:t>1</a:t>
            </a:fld>
            <a:endParaRPr lang="en-GB"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53017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BD84021-2246-4B64-8E22-360859AF0EB6}" type="slidenum">
              <a:rPr lang="en-GB" smtClean="0"/>
              <a:pPr/>
              <a:t>36</a:t>
            </a:fld>
            <a:endParaRPr lang="en-GB"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buFontTx/>
              <a:buChar char="•"/>
            </a:pPr>
            <a:r>
              <a:rPr lang="en-GB" dirty="0" smtClean="0"/>
              <a:t>Most digital systems display a count value or the time in decimal on 7-segment LED display panels.</a:t>
            </a:r>
          </a:p>
          <a:p>
            <a:pPr eaLnBrk="1" hangingPunct="1">
              <a:buFontTx/>
              <a:buChar char="•"/>
            </a:pPr>
            <a:r>
              <a:rPr lang="en-GB" dirty="0" smtClean="0"/>
              <a:t>Older model Calculator had LED displays instead of the LCD displays.</a:t>
            </a:r>
          </a:p>
          <a:p>
            <a:pPr eaLnBrk="1" hangingPunct="1">
              <a:buFontTx/>
              <a:buChar char="•"/>
            </a:pPr>
            <a:r>
              <a:rPr lang="en-GB" dirty="0" smtClean="0"/>
              <a:t>Since the numbers displayed are in decimal, therefore the binary code used to display the decimal numbers is designed to represent a single digit.</a:t>
            </a:r>
          </a:p>
          <a:p>
            <a:pPr eaLnBrk="1" hangingPunct="1">
              <a:buFontTx/>
              <a:buChar char="•"/>
            </a:pPr>
            <a:r>
              <a:rPr lang="en-GB" dirty="0" smtClean="0"/>
              <a:t>Consider a 2-digit 7-segment display that can display a count value from 0 to 99. To display the two decimal digits two separate binary codes are applied at the 7-segment display circuit inputs. Since each binary code has to specify a digit between 0 and 9 therefore only 10 different binary codes are required.</a:t>
            </a:r>
          </a:p>
          <a:p>
            <a:pPr eaLnBrk="1" hangingPunct="1">
              <a:buFontTx/>
              <a:buChar char="•"/>
            </a:pPr>
            <a:r>
              <a:rPr lang="en-GB" dirty="0" smtClean="0"/>
              <a:t>How many binary bits are required to represent 10 unique codes?</a:t>
            </a:r>
          </a:p>
          <a:p>
            <a:pPr eaLnBrk="1" hangingPunct="1">
              <a:buFontTx/>
              <a:buChar char="•"/>
            </a:pPr>
            <a:r>
              <a:rPr lang="en-GB" dirty="0" smtClean="0"/>
              <a:t>A 4-bit binary code allows 16 different binary combinations to be represented. Only the first 10, 4-bit binary codes are used, the remaining 6 codes are not used.</a:t>
            </a:r>
          </a:p>
          <a:p>
            <a:pPr eaLnBrk="1" hangingPunct="1">
              <a:buFontTx/>
              <a:buChar char="•"/>
            </a:pPr>
            <a:r>
              <a:rPr lang="en-GB" dirty="0" smtClean="0"/>
              <a:t>Thus displaying a 2-digit decimal number 79 would require the digital system to generate two BCD numbers 0111 and 1001 respectively</a:t>
            </a:r>
          </a:p>
        </p:txBody>
      </p:sp>
    </p:spTree>
    <p:extLst>
      <p:ext uri="{BB962C8B-B14F-4D97-AF65-F5344CB8AC3E}">
        <p14:creationId xmlns:p14="http://schemas.microsoft.com/office/powerpoint/2010/main" val="322771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73E551D-3F26-4965-BE18-EB6C0C70318C}" type="slidenum">
              <a:rPr lang="en-GB" smtClean="0"/>
              <a:pPr/>
              <a:t>39</a:t>
            </a:fld>
            <a:endParaRPr lang="en-GB"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lnSpc>
                <a:spcPct val="80000"/>
              </a:lnSpc>
              <a:buFontTx/>
              <a:buChar char="•"/>
            </a:pPr>
            <a:r>
              <a:rPr lang="en-GB" sz="1000" dirty="0" smtClean="0"/>
              <a:t>The Diagram shows a disk connected to the shaft of a rotating machine. </a:t>
            </a:r>
          </a:p>
          <a:p>
            <a:pPr eaLnBrk="1" hangingPunct="1">
              <a:lnSpc>
                <a:spcPct val="80000"/>
              </a:lnSpc>
              <a:buFontTx/>
              <a:buChar char="•"/>
            </a:pPr>
            <a:r>
              <a:rPr lang="en-GB" sz="1000" dirty="0" smtClean="0"/>
              <a:t>The shaded areas on the disk indicate conducting area at a voltage of +5 volts.</a:t>
            </a:r>
          </a:p>
          <a:p>
            <a:pPr eaLnBrk="1" hangingPunct="1">
              <a:lnSpc>
                <a:spcPct val="80000"/>
              </a:lnSpc>
              <a:buFontTx/>
              <a:buChar char="•"/>
            </a:pPr>
            <a:r>
              <a:rPr lang="en-GB" sz="1000" dirty="0" smtClean="0"/>
              <a:t>The non-shaded area indicate a non-conducting area.</a:t>
            </a:r>
          </a:p>
          <a:p>
            <a:pPr eaLnBrk="1" hangingPunct="1">
              <a:lnSpc>
                <a:spcPct val="80000"/>
              </a:lnSpc>
              <a:buFontTx/>
              <a:buChar char="•"/>
            </a:pPr>
            <a:r>
              <a:rPr lang="en-GB" sz="1000" dirty="0" smtClean="0"/>
              <a:t>Three stationary brushes A, B and C touch the surface of the rotating disk. </a:t>
            </a:r>
          </a:p>
          <a:p>
            <a:pPr eaLnBrk="1" hangingPunct="1">
              <a:lnSpc>
                <a:spcPct val="80000"/>
              </a:lnSpc>
              <a:buFontTx/>
              <a:buChar char="•"/>
            </a:pPr>
            <a:r>
              <a:rPr lang="en-GB" sz="1000" dirty="0" smtClean="0"/>
              <a:t>The three brushes are connected to three LED lamps through wires. </a:t>
            </a:r>
          </a:p>
          <a:p>
            <a:pPr eaLnBrk="1" hangingPunct="1">
              <a:lnSpc>
                <a:spcPct val="80000"/>
              </a:lnSpc>
              <a:buFontTx/>
              <a:buChar char="•"/>
            </a:pPr>
            <a:r>
              <a:rPr lang="en-GB" sz="1000" dirty="0" smtClean="0"/>
              <a:t>As the disk rotates the brushes come in contact with the conducting area and the insulated area. The three LEDs display the position of the rotating shaft in terms of 3-bit numbers.</a:t>
            </a:r>
          </a:p>
          <a:p>
            <a:pPr eaLnBrk="1" hangingPunct="1">
              <a:lnSpc>
                <a:spcPct val="80000"/>
              </a:lnSpc>
              <a:buFontTx/>
              <a:buChar char="•"/>
            </a:pPr>
            <a:r>
              <a:rPr lang="en-GB" sz="1000" dirty="0" smtClean="0"/>
              <a:t>Thus if the disk on the left rotates in the anti-clockwise direction by 45</a:t>
            </a:r>
            <a:r>
              <a:rPr lang="en-GB" sz="1000" baseline="30000" dirty="0" smtClean="0"/>
              <a:t>0</a:t>
            </a:r>
            <a:r>
              <a:rPr lang="en-GB" sz="1000" dirty="0" smtClean="0"/>
              <a:t> the Brush A comes in contact with the conducting strip at 5 volts, which turns on the LED indicating Binary 001.</a:t>
            </a:r>
          </a:p>
          <a:p>
            <a:pPr eaLnBrk="1" hangingPunct="1">
              <a:lnSpc>
                <a:spcPct val="80000"/>
              </a:lnSpc>
              <a:buFontTx/>
              <a:buChar char="•"/>
            </a:pPr>
            <a:r>
              <a:rPr lang="en-GB" sz="1000" dirty="0" smtClean="0"/>
              <a:t>If the disk continuous its rotation, after a rotation of another 45</a:t>
            </a:r>
            <a:r>
              <a:rPr lang="en-GB" sz="1000" baseline="30000" dirty="0" smtClean="0"/>
              <a:t>0</a:t>
            </a:r>
            <a:r>
              <a:rPr lang="en-GB" sz="1000" dirty="0" smtClean="0"/>
              <a:t> ,brush B comes in contact with the conducting strip and brush A comes in contact with the non-conducting strip. Thus LED connected to brush B lights up indicating binary 010.</a:t>
            </a:r>
          </a:p>
          <a:p>
            <a:pPr eaLnBrk="1" hangingPunct="1">
              <a:lnSpc>
                <a:spcPct val="80000"/>
              </a:lnSpc>
              <a:buFontTx/>
              <a:buChar char="•"/>
            </a:pPr>
            <a:r>
              <a:rPr lang="en-GB" sz="1000" dirty="0" smtClean="0"/>
              <a:t>Thus at any instant of time, the LEDs indicate the angular position of the rotating shaft.</a:t>
            </a:r>
          </a:p>
          <a:p>
            <a:pPr eaLnBrk="1" hangingPunct="1">
              <a:lnSpc>
                <a:spcPct val="80000"/>
              </a:lnSpc>
              <a:buFontTx/>
              <a:buChar char="•"/>
            </a:pPr>
            <a:r>
              <a:rPr lang="en-GB" sz="1000" dirty="0" smtClean="0"/>
              <a:t>Assume that the three brushes A, B and C are not aligned properly and Brush B is slightly ahead of brushes A and C. </a:t>
            </a:r>
          </a:p>
          <a:p>
            <a:pPr eaLnBrk="1" hangingPunct="1">
              <a:lnSpc>
                <a:spcPct val="80000"/>
              </a:lnSpc>
              <a:buFontTx/>
              <a:buChar char="•"/>
            </a:pPr>
            <a:r>
              <a:rPr lang="en-GB" sz="1000" dirty="0" smtClean="0"/>
              <a:t>Now if the disk rotates 90</a:t>
            </a:r>
            <a:r>
              <a:rPr lang="en-GB" sz="1000" baseline="30000" dirty="0" smtClean="0"/>
              <a:t>0</a:t>
            </a:r>
            <a:r>
              <a:rPr lang="en-GB" sz="1000" dirty="0" smtClean="0"/>
              <a:t> from its start position. Brush A would be in contact with the conducting strip, Brush B due to its misalignment would also be in contact with the conducting strip and brush C would be in contact with the insulated strip.</a:t>
            </a:r>
          </a:p>
          <a:p>
            <a:pPr eaLnBrk="1" hangingPunct="1">
              <a:lnSpc>
                <a:spcPct val="80000"/>
              </a:lnSpc>
              <a:buFontTx/>
              <a:buChar char="•"/>
            </a:pPr>
            <a:r>
              <a:rPr lang="en-GB" sz="1000" dirty="0" smtClean="0"/>
              <a:t>Thus when the disk rotates the LEDs will show a 001,followed by a 011 for a short duration when the disk rotates from 90</a:t>
            </a:r>
            <a:r>
              <a:rPr lang="en-GB" sz="1000" baseline="30000" dirty="0" smtClean="0"/>
              <a:t>0</a:t>
            </a:r>
            <a:r>
              <a:rPr lang="en-GB" sz="1000" dirty="0" smtClean="0"/>
              <a:t> to 91</a:t>
            </a:r>
            <a:r>
              <a:rPr lang="en-GB" sz="1000" baseline="30000" dirty="0" smtClean="0"/>
              <a:t>0</a:t>
            </a:r>
            <a:r>
              <a:rPr lang="en-GB" sz="1000" dirty="0" smtClean="0"/>
              <a:t> and then to 010.</a:t>
            </a:r>
          </a:p>
          <a:p>
            <a:pPr eaLnBrk="1" hangingPunct="1">
              <a:lnSpc>
                <a:spcPct val="80000"/>
              </a:lnSpc>
              <a:buFontTx/>
              <a:buChar char="•"/>
            </a:pPr>
            <a:r>
              <a:rPr lang="en-GB" sz="1000" dirty="0" smtClean="0"/>
              <a:t>Thus due to misalignment the count value jumped from 1 to 3 and then back to 2.</a:t>
            </a:r>
          </a:p>
          <a:p>
            <a:pPr eaLnBrk="1" hangingPunct="1">
              <a:lnSpc>
                <a:spcPct val="80000"/>
              </a:lnSpc>
              <a:buFontTx/>
              <a:buChar char="•"/>
            </a:pPr>
            <a:r>
              <a:rPr lang="en-GB" sz="1000" dirty="0" smtClean="0"/>
              <a:t>Consider the disk shown on the right. The conducting and non-conducting strips follow a </a:t>
            </a:r>
            <a:r>
              <a:rPr lang="en-GB" sz="1000" dirty="0" err="1" smtClean="0"/>
              <a:t>Gray</a:t>
            </a:r>
            <a:r>
              <a:rPr lang="en-GB" sz="1000" dirty="0" smtClean="0"/>
              <a:t> Code pattern 000, 001, 011, 010, 110, 111, 101 and 100 representing decimal 0, 1, 2, 3, 4, 5, 6 and 7.</a:t>
            </a:r>
          </a:p>
          <a:p>
            <a:pPr eaLnBrk="1" hangingPunct="1">
              <a:lnSpc>
                <a:spcPct val="80000"/>
              </a:lnSpc>
              <a:buFontTx/>
              <a:buChar char="•"/>
            </a:pPr>
            <a:r>
              <a:rPr lang="en-GB" sz="1000" dirty="0" smtClean="0"/>
              <a:t>Now even if the brushes are misaligned, the LEDs would always display the correct count value.</a:t>
            </a:r>
          </a:p>
        </p:txBody>
      </p:sp>
    </p:spTree>
    <p:extLst>
      <p:ext uri="{BB962C8B-B14F-4D97-AF65-F5344CB8AC3E}">
        <p14:creationId xmlns:p14="http://schemas.microsoft.com/office/powerpoint/2010/main" val="208999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97ADDE3-FF5A-48AF-B137-95B166C492CC}" type="slidenum">
              <a:rPr lang="en-GB" smtClean="0"/>
              <a:pPr/>
              <a:t>2</a:t>
            </a:fld>
            <a:endParaRPr lang="en-GB"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1764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919DB78-D665-426B-8099-9E57A882CC13}" type="slidenum">
              <a:rPr lang="en-GB" smtClean="0"/>
              <a:pPr/>
              <a:t>3</a:t>
            </a:fld>
            <a:endParaRPr lang="en-GB"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2369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3DD6337-50A4-470A-A09D-7E360861D277}" type="slidenum">
              <a:rPr lang="en-GB" smtClean="0"/>
              <a:pPr/>
              <a:t>4</a:t>
            </a:fld>
            <a:endParaRPr lang="en-GB"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buFontTx/>
              <a:buChar char="•"/>
            </a:pPr>
            <a:r>
              <a:rPr lang="en-GB" dirty="0" smtClean="0"/>
              <a:t>Informing the digital system beforehand to deal with a number as signed or unsigned is inconvenient</a:t>
            </a:r>
          </a:p>
          <a:p>
            <a:pPr eaLnBrk="1" hangingPunct="1">
              <a:buFontTx/>
              <a:buChar char="•"/>
            </a:pPr>
            <a:r>
              <a:rPr lang="en-GB" dirty="0" smtClean="0"/>
              <a:t>Signed binary numbers are represented in their 2’s complement form.</a:t>
            </a:r>
          </a:p>
          <a:p>
            <a:pPr eaLnBrk="1" hangingPunct="1">
              <a:buFontTx/>
              <a:buChar char="•"/>
            </a:pPr>
            <a:r>
              <a:rPr lang="en-GB" dirty="0" smtClean="0"/>
              <a:t>A 2’s complement of a binary number is achieved by first taking the 1’s complement of a number followed by its 2’s complement.</a:t>
            </a:r>
          </a:p>
          <a:p>
            <a:pPr eaLnBrk="1" hangingPunct="1">
              <a:buFontTx/>
              <a:buChar char="•"/>
            </a:pPr>
            <a:r>
              <a:rPr lang="en-GB" dirty="0" smtClean="0"/>
              <a:t>The 1’s complement of a binary number is obtained by simply inverting each bit.</a:t>
            </a:r>
          </a:p>
          <a:p>
            <a:pPr eaLnBrk="1" hangingPunct="1">
              <a:buFontTx/>
              <a:buChar char="•"/>
            </a:pPr>
            <a:r>
              <a:rPr lang="en-GB" dirty="0" smtClean="0"/>
              <a:t>The 2’s complement of a binary number is obtained by adding a 1 to the 1’s complement of the original number.</a:t>
            </a:r>
          </a:p>
          <a:p>
            <a:pPr eaLnBrk="1" hangingPunct="1">
              <a:buFontTx/>
              <a:buChar char="•"/>
            </a:pPr>
            <a:r>
              <a:rPr lang="en-GB" dirty="0" smtClean="0"/>
              <a:t>In a 2’s complement form all negative binary numbers are represented in their 2’s complement form</a:t>
            </a:r>
          </a:p>
          <a:p>
            <a:pPr eaLnBrk="1" hangingPunct="1">
              <a:buFontTx/>
              <a:buChar char="•"/>
            </a:pPr>
            <a:r>
              <a:rPr lang="en-GB" dirty="0" smtClean="0"/>
              <a:t>All such negative numbers have their most significant bit set to 1 signifying a negative number.</a:t>
            </a:r>
          </a:p>
          <a:p>
            <a:pPr eaLnBrk="1" hangingPunct="1">
              <a:buFontTx/>
              <a:buChar char="•"/>
            </a:pPr>
            <a:r>
              <a:rPr lang="en-GB" dirty="0" smtClean="0"/>
              <a:t>All positive numbers are represented in their original form.</a:t>
            </a:r>
          </a:p>
          <a:p>
            <a:pPr eaLnBrk="1" hangingPunct="1">
              <a:buFontTx/>
              <a:buChar char="•"/>
            </a:pPr>
            <a:r>
              <a:rPr lang="en-GB" dirty="0" smtClean="0"/>
              <a:t>Their most significant bit is a 0 specifying a positive number.</a:t>
            </a:r>
          </a:p>
        </p:txBody>
      </p:sp>
    </p:spTree>
    <p:extLst>
      <p:ext uri="{BB962C8B-B14F-4D97-AF65-F5344CB8AC3E}">
        <p14:creationId xmlns:p14="http://schemas.microsoft.com/office/powerpoint/2010/main" val="3685934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4E2CE3F-181D-4605-BCC6-84265404CA2C}" type="slidenum">
              <a:rPr lang="en-GB" smtClean="0"/>
              <a:pPr/>
              <a:t>5</a:t>
            </a:fld>
            <a:endParaRPr lang="en-GB"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buFontTx/>
              <a:buChar char="•"/>
            </a:pPr>
            <a:r>
              <a:rPr lang="en-GB" smtClean="0"/>
              <a:t>What happens if you perform addition of 2 and 7 using unsigned representation?</a:t>
            </a:r>
          </a:p>
          <a:p>
            <a:pPr eaLnBrk="1" hangingPunct="1">
              <a:buFontTx/>
              <a:buChar char="•"/>
            </a:pPr>
            <a:r>
              <a:rPr lang="en-GB" smtClean="0"/>
              <a:t>The answer is 9 and it can not be represented using 3-bit unsigned binary numbers.</a:t>
            </a:r>
          </a:p>
          <a:p>
            <a:pPr eaLnBrk="1" hangingPunct="1">
              <a:buFontTx/>
              <a:buChar char="•"/>
            </a:pPr>
            <a:r>
              <a:rPr lang="en-GB" smtClean="0"/>
              <a:t>An Overflow has occurred.</a:t>
            </a:r>
          </a:p>
        </p:txBody>
      </p:sp>
    </p:spTree>
    <p:extLst>
      <p:ext uri="{BB962C8B-B14F-4D97-AF65-F5344CB8AC3E}">
        <p14:creationId xmlns:p14="http://schemas.microsoft.com/office/powerpoint/2010/main" val="236708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59E2B43-D763-4BA6-81C2-B41150291D37}" type="slidenum">
              <a:rPr lang="en-GB" smtClean="0"/>
              <a:pPr/>
              <a:t>8</a:t>
            </a:fld>
            <a:endParaRPr lang="en-GB"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buFontTx/>
              <a:buChar char="•"/>
            </a:pPr>
            <a:r>
              <a:rPr lang="en-GB" sz="1000" dirty="0" smtClean="0"/>
              <a:t>There are four cases of addition</a:t>
            </a:r>
          </a:p>
          <a:p>
            <a:pPr eaLnBrk="1" hangingPunct="1">
              <a:buFontTx/>
              <a:buChar char="•"/>
            </a:pPr>
            <a:r>
              <a:rPr lang="en-GB" sz="1000" dirty="0" smtClean="0"/>
              <a:t>Both numbers are positive</a:t>
            </a:r>
          </a:p>
          <a:p>
            <a:pPr eaLnBrk="1" hangingPunct="1"/>
            <a:r>
              <a:rPr lang="en-GB" sz="1000" dirty="0" smtClean="0"/>
              <a:t>0101		+5</a:t>
            </a:r>
            <a:endParaRPr lang="en-GB" sz="1000" u="sng" dirty="0" smtClean="0"/>
          </a:p>
          <a:p>
            <a:pPr eaLnBrk="1" hangingPunct="1"/>
            <a:r>
              <a:rPr lang="en-GB" sz="1000" u="sng" dirty="0" smtClean="0"/>
              <a:t>0010		+2</a:t>
            </a:r>
            <a:endParaRPr lang="en-GB" sz="1000" dirty="0" smtClean="0"/>
          </a:p>
          <a:p>
            <a:pPr eaLnBrk="1" hangingPunct="1"/>
            <a:r>
              <a:rPr lang="en-GB" sz="1000" dirty="0" smtClean="0"/>
              <a:t>0111		+7</a:t>
            </a:r>
          </a:p>
          <a:p>
            <a:pPr eaLnBrk="1" hangingPunct="1">
              <a:buFontTx/>
              <a:buChar char="•"/>
            </a:pPr>
            <a:r>
              <a:rPr lang="en-GB" sz="1000" dirty="0" smtClean="0"/>
              <a:t>Both numbers are negative</a:t>
            </a:r>
          </a:p>
          <a:p>
            <a:pPr eaLnBrk="1" hangingPunct="1"/>
            <a:r>
              <a:rPr lang="en-GB" sz="1000" dirty="0" smtClean="0"/>
              <a:t>1011		-5</a:t>
            </a:r>
            <a:endParaRPr lang="en-GB" sz="1000" u="sng" dirty="0" smtClean="0"/>
          </a:p>
          <a:p>
            <a:pPr eaLnBrk="1" hangingPunct="1"/>
            <a:r>
              <a:rPr lang="en-GB" sz="1000" u="sng" dirty="0" smtClean="0"/>
              <a:t>1110		-2</a:t>
            </a:r>
            <a:endParaRPr lang="en-GB" sz="1000" dirty="0" smtClean="0"/>
          </a:p>
          <a:p>
            <a:pPr eaLnBrk="1" hangingPunct="1"/>
            <a:r>
              <a:rPr lang="en-GB" sz="1000" dirty="0" smtClean="0"/>
              <a:t>1001		-7	the carry generated from the </a:t>
            </a:r>
            <a:r>
              <a:rPr lang="en-GB" sz="1000" dirty="0" err="1" smtClean="0"/>
              <a:t>msb</a:t>
            </a:r>
            <a:r>
              <a:rPr lang="en-GB" sz="1000" dirty="0" smtClean="0"/>
              <a:t> is discarded</a:t>
            </a:r>
          </a:p>
          <a:p>
            <a:pPr eaLnBrk="1" hangingPunct="1">
              <a:buFontTx/>
              <a:buChar char="•"/>
            </a:pPr>
            <a:r>
              <a:rPr lang="en-GB" sz="1000" dirty="0" smtClean="0"/>
              <a:t>One number is positive and its magnitude is larger than the negative number</a:t>
            </a:r>
          </a:p>
          <a:p>
            <a:pPr eaLnBrk="1" hangingPunct="1"/>
            <a:r>
              <a:rPr lang="en-GB" sz="1000" dirty="0" smtClean="0"/>
              <a:t>0101		+5</a:t>
            </a:r>
            <a:endParaRPr lang="en-GB" sz="1000" u="sng" dirty="0" smtClean="0"/>
          </a:p>
          <a:p>
            <a:pPr eaLnBrk="1" hangingPunct="1"/>
            <a:r>
              <a:rPr lang="en-GB" sz="1000" u="sng" dirty="0" smtClean="0"/>
              <a:t>1110		-2</a:t>
            </a:r>
            <a:endParaRPr lang="en-GB" sz="1000" dirty="0" smtClean="0"/>
          </a:p>
          <a:p>
            <a:pPr eaLnBrk="1" hangingPunct="1"/>
            <a:r>
              <a:rPr lang="en-GB" sz="1000" dirty="0" smtClean="0"/>
              <a:t>0011		+3	the carry generated from the </a:t>
            </a:r>
            <a:r>
              <a:rPr lang="en-GB" sz="1000" dirty="0" err="1" smtClean="0"/>
              <a:t>msb</a:t>
            </a:r>
            <a:r>
              <a:rPr lang="en-GB" sz="1000" dirty="0" smtClean="0"/>
              <a:t> is discarded</a:t>
            </a:r>
          </a:p>
          <a:p>
            <a:pPr eaLnBrk="1" hangingPunct="1">
              <a:buFontTx/>
              <a:buChar char="•"/>
            </a:pPr>
            <a:r>
              <a:rPr lang="en-GB" sz="1000" dirty="0" smtClean="0"/>
              <a:t>One number is positive and its magnitude is smaller than the negative number</a:t>
            </a:r>
          </a:p>
          <a:p>
            <a:pPr eaLnBrk="1" hangingPunct="1"/>
            <a:r>
              <a:rPr lang="en-GB" sz="1000" dirty="0" smtClean="0"/>
              <a:t>1011		-5</a:t>
            </a:r>
            <a:endParaRPr lang="en-GB" sz="1000" u="sng" dirty="0" smtClean="0"/>
          </a:p>
          <a:p>
            <a:pPr eaLnBrk="1" hangingPunct="1"/>
            <a:r>
              <a:rPr lang="en-GB" sz="1000" u="sng" dirty="0" smtClean="0"/>
              <a:t>0010		+2</a:t>
            </a:r>
            <a:endParaRPr lang="en-GB" sz="1000" dirty="0" smtClean="0"/>
          </a:p>
          <a:p>
            <a:pPr eaLnBrk="1" hangingPunct="1"/>
            <a:r>
              <a:rPr lang="en-GB" sz="1000" dirty="0" smtClean="0"/>
              <a:t>1101		-3</a:t>
            </a:r>
          </a:p>
          <a:p>
            <a:pPr eaLnBrk="1" hangingPunct="1">
              <a:buFontTx/>
              <a:buChar char="•"/>
            </a:pPr>
            <a:r>
              <a:rPr lang="en-GB" sz="1000" dirty="0" smtClean="0"/>
              <a:t>By using signed number based on 2’s complement the addition operation serves to add and subtract numbers.</a:t>
            </a:r>
          </a:p>
        </p:txBody>
      </p:sp>
    </p:spTree>
    <p:extLst>
      <p:ext uri="{BB962C8B-B14F-4D97-AF65-F5344CB8AC3E}">
        <p14:creationId xmlns:p14="http://schemas.microsoft.com/office/powerpoint/2010/main" val="315843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801BB96-5D98-43B9-AC4D-0D2F884025E6}" type="slidenum">
              <a:rPr lang="en-GB" smtClean="0"/>
              <a:pPr/>
              <a:t>9</a:t>
            </a:fld>
            <a:endParaRPr lang="en-GB"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buFontTx/>
              <a:buChar char="•"/>
            </a:pPr>
            <a:r>
              <a:rPr lang="en-GB" dirty="0" smtClean="0"/>
              <a:t>Refer to the table of Signed Magnitude and 2’s complement representation of decimal values -8 to 7 discussed in the last lecture.</a:t>
            </a:r>
          </a:p>
          <a:p>
            <a:pPr eaLnBrk="1" hangingPunct="1">
              <a:buFontTx/>
              <a:buChar char="•"/>
            </a:pPr>
            <a:r>
              <a:rPr lang="en-GB" dirty="0" smtClean="0"/>
              <a:t>Compare the addition operation using 2’s complement and signed number representation.</a:t>
            </a:r>
          </a:p>
          <a:p>
            <a:pPr eaLnBrk="1" hangingPunct="1">
              <a:buFontTx/>
              <a:buChar char="•"/>
            </a:pPr>
            <a:r>
              <a:rPr lang="en-GB" dirty="0" smtClean="0"/>
              <a:t>The results for addition using 2’s complement are compatible with the decimal numbers represented in their 2’s complement form.</a:t>
            </a:r>
          </a:p>
          <a:p>
            <a:pPr eaLnBrk="1" hangingPunct="1">
              <a:buFontTx/>
              <a:buChar char="•"/>
            </a:pPr>
            <a:r>
              <a:rPr lang="en-GB" dirty="0" smtClean="0"/>
              <a:t>For example, adding +5 and +2 results in +7 all numbers are represented in their 2’s complement form.</a:t>
            </a:r>
          </a:p>
          <a:p>
            <a:pPr eaLnBrk="1" hangingPunct="1">
              <a:buFontTx/>
              <a:buChar char="•"/>
            </a:pPr>
            <a:r>
              <a:rPr lang="en-GB" dirty="0" smtClean="0"/>
              <a:t>Adding -5 and -2 results in -7, all numbers are represented in their 2’s complement form</a:t>
            </a:r>
          </a:p>
          <a:p>
            <a:pPr eaLnBrk="1" hangingPunct="1">
              <a:buFontTx/>
              <a:buChar char="•"/>
            </a:pPr>
            <a:r>
              <a:rPr lang="en-GB" dirty="0" smtClean="0"/>
              <a:t>Now compare the addition of same numbers represented in their Signed Magnitude form. The addition of +5 and +2 results in +7 all numbers are represented in their signed form. </a:t>
            </a:r>
          </a:p>
          <a:p>
            <a:pPr eaLnBrk="1" hangingPunct="1">
              <a:buFontTx/>
              <a:buChar char="•"/>
            </a:pPr>
            <a:r>
              <a:rPr lang="en-GB" dirty="0" smtClean="0"/>
              <a:t>However, adding -5 and -2 results in -7. -7 is however not represented in its signed form. In fact it represents +7.     </a:t>
            </a:r>
          </a:p>
        </p:txBody>
      </p:sp>
    </p:spTree>
    <p:extLst>
      <p:ext uri="{BB962C8B-B14F-4D97-AF65-F5344CB8AC3E}">
        <p14:creationId xmlns:p14="http://schemas.microsoft.com/office/powerpoint/2010/main" val="191135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A7C960A-A680-4DB8-8FAA-43740E40EAA0}" type="slidenum">
              <a:rPr lang="en-GB" smtClean="0"/>
              <a:pPr/>
              <a:t>10</a:t>
            </a:fld>
            <a:endParaRPr lang="en-GB"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buFontTx/>
              <a:buChar char="•"/>
            </a:pPr>
            <a:r>
              <a:rPr lang="en-GB" dirty="0" smtClean="0"/>
              <a:t>Consider the addition of +5 and -2 or subtraction of 2 from 5. The answer is +3.</a:t>
            </a:r>
          </a:p>
          <a:p>
            <a:pPr eaLnBrk="1" hangingPunct="1">
              <a:buFontTx/>
              <a:buChar char="•"/>
            </a:pPr>
            <a:r>
              <a:rPr lang="en-GB" dirty="0" smtClean="0"/>
              <a:t>In the 2’s complement form the result 0011 (neglecting the carry bit) is compatible with 2’s complement representation of +3.</a:t>
            </a:r>
          </a:p>
          <a:p>
            <a:pPr eaLnBrk="1" hangingPunct="1">
              <a:buFontTx/>
              <a:buChar char="•"/>
            </a:pPr>
            <a:r>
              <a:rPr lang="en-GB" dirty="0" smtClean="0"/>
              <a:t>In the signed magnitude form the result 1111 doesn’t represent +3 but -7.</a:t>
            </a:r>
          </a:p>
          <a:p>
            <a:pPr eaLnBrk="1" hangingPunct="1">
              <a:buFontTx/>
              <a:buChar char="•"/>
            </a:pPr>
            <a:r>
              <a:rPr lang="en-GB" dirty="0" smtClean="0"/>
              <a:t>In the next example, adding -5 and +2 or subtracting -5 from 2 results in -3.</a:t>
            </a:r>
          </a:p>
          <a:p>
            <a:pPr eaLnBrk="1" hangingPunct="1">
              <a:buFontTx/>
              <a:buChar char="•"/>
            </a:pPr>
            <a:r>
              <a:rPr lang="en-GB" dirty="0" smtClean="0"/>
              <a:t>In the 2’s complement form the result 1101 is compatible with 2’scomplement representation of -3.</a:t>
            </a:r>
          </a:p>
          <a:p>
            <a:pPr eaLnBrk="1" hangingPunct="1">
              <a:buFontTx/>
              <a:buChar char="•"/>
            </a:pPr>
            <a:r>
              <a:rPr lang="en-GB" dirty="0" smtClean="0"/>
              <a:t>In the signed magnitude form the result 1111 doesn’t represent -3 but -7.</a:t>
            </a:r>
          </a:p>
          <a:p>
            <a:pPr eaLnBrk="1" hangingPunct="1">
              <a:buFontTx/>
              <a:buChar char="•"/>
            </a:pPr>
            <a:r>
              <a:rPr lang="en-GB" dirty="0" smtClean="0"/>
              <a:t>Thus representing signed numbers in 2’s complement form allows number to be directly added to perform addition and subtraction. The result would always be correct and in its 2’s complement form.</a:t>
            </a:r>
          </a:p>
          <a:p>
            <a:pPr eaLnBrk="1" hangingPunct="1">
              <a:buFontTx/>
              <a:buChar char="•"/>
            </a:pPr>
            <a:r>
              <a:rPr lang="en-GB" dirty="0" smtClean="0"/>
              <a:t>Thus an adder circuit is able to perform both additions and subtraction if the numbers are represented in their 2’s complement form. No </a:t>
            </a:r>
            <a:r>
              <a:rPr lang="en-GB" dirty="0" err="1" smtClean="0"/>
              <a:t>subtractor</a:t>
            </a:r>
            <a:r>
              <a:rPr lang="en-GB" dirty="0" smtClean="0"/>
              <a:t> circuit is required. With signed magnitude form separate adder and </a:t>
            </a:r>
            <a:r>
              <a:rPr lang="en-GB" dirty="0" err="1" smtClean="0"/>
              <a:t>subtractor</a:t>
            </a:r>
            <a:r>
              <a:rPr lang="en-GB" dirty="0" smtClean="0"/>
              <a:t> circuits are required or the results have to be converted into signed magnitude form.</a:t>
            </a:r>
          </a:p>
          <a:p>
            <a:pPr eaLnBrk="1" hangingPunct="1">
              <a:buFontTx/>
              <a:buChar char="•"/>
            </a:pPr>
            <a:r>
              <a:rPr lang="en-GB" dirty="0" smtClean="0"/>
              <a:t>Range of 2’s complemented numbers is more than signed magnitude representation. </a:t>
            </a:r>
          </a:p>
        </p:txBody>
      </p:sp>
    </p:spTree>
    <p:extLst>
      <p:ext uri="{BB962C8B-B14F-4D97-AF65-F5344CB8AC3E}">
        <p14:creationId xmlns:p14="http://schemas.microsoft.com/office/powerpoint/2010/main" val="2397187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4F9A4E8-1116-4BA1-85FE-24DA3AF1F056}" type="slidenum">
              <a:rPr lang="en-GB" smtClean="0"/>
              <a:pPr/>
              <a:t>11</a:t>
            </a:fld>
            <a:endParaRPr lang="en-GB"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buFontTx/>
              <a:buChar char="•"/>
            </a:pPr>
            <a:r>
              <a:rPr lang="en-GB" dirty="0" smtClean="0"/>
              <a:t>Given the choice to represent positive and negative numbers in binary</a:t>
            </a:r>
          </a:p>
          <a:p>
            <a:pPr eaLnBrk="1" hangingPunct="1">
              <a:buFontTx/>
              <a:buChar char="•"/>
            </a:pPr>
            <a:r>
              <a:rPr lang="en-GB" dirty="0" smtClean="0"/>
              <a:t>Unsigned representation is not suitable as it allows only positive numbers</a:t>
            </a:r>
          </a:p>
          <a:p>
            <a:pPr eaLnBrk="1" hangingPunct="1">
              <a:buFontTx/>
              <a:buChar char="•"/>
            </a:pPr>
            <a:r>
              <a:rPr lang="en-GB" dirty="0" smtClean="0"/>
              <a:t>Signed Magnitude allows positive and Negative numbers however addition and subtraction operations results in numbers that are not in signed magnitude form.</a:t>
            </a:r>
          </a:p>
          <a:p>
            <a:pPr eaLnBrk="1" hangingPunct="1">
              <a:buFontTx/>
              <a:buChar char="•"/>
            </a:pPr>
            <a:r>
              <a:rPr lang="en-GB" dirty="0" smtClean="0"/>
              <a:t>2’s complement allows positive and negative numbers, addition and subtraction of numbers in their 2’s complement form results in numbers that are in their 2’s complement form.</a:t>
            </a:r>
          </a:p>
          <a:p>
            <a:pPr eaLnBrk="1" hangingPunct="1">
              <a:buFontTx/>
              <a:buChar char="•"/>
            </a:pPr>
            <a:r>
              <a:rPr lang="en-GB" dirty="0" smtClean="0"/>
              <a:t>The range of 2’s complement numbers is more than signed magnitude representation.</a:t>
            </a:r>
          </a:p>
        </p:txBody>
      </p:sp>
    </p:spTree>
    <p:extLst>
      <p:ext uri="{BB962C8B-B14F-4D97-AF65-F5344CB8AC3E}">
        <p14:creationId xmlns:p14="http://schemas.microsoft.com/office/powerpoint/2010/main" val="424331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D60F3F1-0541-4A49-9A7D-7DDCE0F58AC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7" r:id="rId12"/>
    <p:sldLayoutId id="2147483728"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8"/>
          <p:cNvSpPr txBox="1">
            <a:spLocks noChangeArrowheads="1"/>
          </p:cNvSpPr>
          <p:nvPr/>
        </p:nvSpPr>
        <p:spPr bwMode="auto">
          <a:xfrm>
            <a:off x="990600" y="1568450"/>
            <a:ext cx="7010400" cy="3262313"/>
          </a:xfrm>
          <a:prstGeom prst="rect">
            <a:avLst/>
          </a:prstGeom>
          <a:noFill/>
          <a:ln w="0" algn="ctr">
            <a:noFill/>
            <a:miter lim="800000"/>
            <a:headEnd/>
            <a:tailEnd/>
          </a:ln>
        </p:spPr>
        <p:txBody>
          <a:bodyPr>
            <a:spAutoFit/>
          </a:bodyPr>
          <a:lstStyle/>
          <a:p>
            <a:pPr>
              <a:spcBef>
                <a:spcPct val="50000"/>
              </a:spcBef>
            </a:pPr>
            <a:r>
              <a:rPr lang="en-US" dirty="0">
                <a:latin typeface="Folio"/>
              </a:rPr>
              <a:t>Computer Logic &amp; Design</a:t>
            </a:r>
          </a:p>
          <a:p>
            <a:pPr>
              <a:spcBef>
                <a:spcPct val="50000"/>
              </a:spcBef>
            </a:pPr>
            <a:endParaRPr lang="en-US" sz="2800" dirty="0"/>
          </a:p>
          <a:p>
            <a:pPr>
              <a:spcBef>
                <a:spcPct val="50000"/>
              </a:spcBef>
            </a:pPr>
            <a:endParaRPr lang="en-US" sz="2800" dirty="0"/>
          </a:p>
          <a:p>
            <a:pPr>
              <a:spcBef>
                <a:spcPct val="50000"/>
              </a:spcBef>
            </a:pPr>
            <a:endParaRPr lang="en-US" sz="2800" dirty="0"/>
          </a:p>
          <a:p>
            <a:pPr>
              <a:spcBef>
                <a:spcPct val="50000"/>
              </a:spcBef>
            </a:pPr>
            <a:r>
              <a:rPr lang="en-US" sz="2800" dirty="0"/>
              <a:t>Lecture </a:t>
            </a:r>
            <a:r>
              <a:rPr lang="en-US" sz="2800" dirty="0" smtClean="0"/>
              <a:t>03</a:t>
            </a:r>
            <a:endParaRPr lang="en-US" sz="2800" dirty="0"/>
          </a:p>
        </p:txBody>
      </p:sp>
      <p:sp>
        <p:nvSpPr>
          <p:cNvPr id="6147" name="TextBox 2"/>
          <p:cNvSpPr txBox="1">
            <a:spLocks noChangeArrowheads="1"/>
          </p:cNvSpPr>
          <p:nvPr/>
        </p:nvSpPr>
        <p:spPr bwMode="auto">
          <a:xfrm>
            <a:off x="5791200" y="6411913"/>
            <a:ext cx="3267075" cy="369887"/>
          </a:xfrm>
          <a:prstGeom prst="rect">
            <a:avLst/>
          </a:prstGeom>
          <a:noFill/>
          <a:ln w="9525">
            <a:noFill/>
            <a:miter lim="800000"/>
            <a:headEnd/>
            <a:tailEnd/>
          </a:ln>
        </p:spPr>
        <p:txBody>
          <a:bodyPr wrap="none">
            <a:spAutoFit/>
          </a:bodyPr>
          <a:lstStyle/>
          <a:p>
            <a:r>
              <a:rPr lang="en-US" sz="1800"/>
              <a:t>Copyrights: Dr Waseem Ikram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Addition and Subtraction</a:t>
            </a:r>
            <a:br>
              <a:rPr lang="en-GB" sz="3200" smtClean="0">
                <a:latin typeface="Arial" pitchFamily="34" charset="0"/>
                <a:cs typeface="Arial" pitchFamily="34" charset="0"/>
              </a:rPr>
            </a:br>
            <a:r>
              <a:rPr lang="en-GB" sz="3200" smtClean="0">
                <a:latin typeface="Arial" pitchFamily="34" charset="0"/>
                <a:cs typeface="Arial" pitchFamily="34" charset="0"/>
              </a:rPr>
              <a:t>2’complement vs. Signed </a:t>
            </a:r>
          </a:p>
        </p:txBody>
      </p:sp>
      <p:sp>
        <p:nvSpPr>
          <p:cNvPr id="12291" name="Rectangle 3"/>
          <p:cNvSpPr>
            <a:spLocks noGrp="1" noChangeArrowheads="1"/>
          </p:cNvSpPr>
          <p:nvPr>
            <p:ph idx="1"/>
          </p:nvPr>
        </p:nvSpPr>
        <p:spPr/>
        <p:txBody>
          <a:bodyPr/>
          <a:lstStyle/>
          <a:p>
            <a:pPr eaLnBrk="1" hangingPunct="1">
              <a:lnSpc>
                <a:spcPct val="90000"/>
              </a:lnSpc>
              <a:buFont typeface="Wingdings" pitchFamily="2" charset="2"/>
              <a:buNone/>
            </a:pPr>
            <a:endParaRPr lang="en-GB" sz="2800" dirty="0" smtClean="0"/>
          </a:p>
          <a:p>
            <a:pPr eaLnBrk="1" hangingPunct="1">
              <a:lnSpc>
                <a:spcPct val="90000"/>
              </a:lnSpc>
              <a:buFont typeface="Wingdings" pitchFamily="2" charset="2"/>
              <a:buNone/>
            </a:pPr>
            <a:r>
              <a:rPr lang="en-GB" sz="2800" dirty="0" smtClean="0"/>
              <a:t>   0101	+5			0101		+5</a:t>
            </a:r>
            <a:endParaRPr lang="en-GB" sz="2800" u="sng" dirty="0" smtClean="0"/>
          </a:p>
          <a:p>
            <a:pPr eaLnBrk="1" hangingPunct="1">
              <a:lnSpc>
                <a:spcPct val="90000"/>
              </a:lnSpc>
              <a:buFont typeface="Wingdings" pitchFamily="2" charset="2"/>
              <a:buNone/>
            </a:pPr>
            <a:r>
              <a:rPr lang="en-GB" sz="2800" u="sng" dirty="0" smtClean="0"/>
              <a:t>   1110	 -2</a:t>
            </a:r>
            <a:r>
              <a:rPr lang="en-GB" sz="2800" dirty="0" smtClean="0"/>
              <a:t>			</a:t>
            </a:r>
            <a:r>
              <a:rPr lang="en-GB" sz="2800" u="sng" dirty="0" smtClean="0"/>
              <a:t>1010		 -2</a:t>
            </a:r>
            <a:endParaRPr lang="en-GB" sz="2800" dirty="0" smtClean="0"/>
          </a:p>
          <a:p>
            <a:pPr eaLnBrk="1" hangingPunct="1">
              <a:lnSpc>
                <a:spcPct val="90000"/>
              </a:lnSpc>
              <a:buFont typeface="Wingdings" pitchFamily="2" charset="2"/>
              <a:buNone/>
            </a:pPr>
            <a:r>
              <a:rPr lang="en-GB" sz="2800" dirty="0" smtClean="0"/>
              <a:t> 10011	+3			1111		+3</a:t>
            </a:r>
          </a:p>
          <a:p>
            <a:pPr eaLnBrk="1" hangingPunct="1">
              <a:lnSpc>
                <a:spcPct val="90000"/>
              </a:lnSpc>
              <a:buFont typeface="Wingdings" pitchFamily="2" charset="2"/>
              <a:buNone/>
            </a:pPr>
            <a:endParaRPr lang="en-GB" sz="2800" dirty="0" smtClean="0"/>
          </a:p>
          <a:p>
            <a:pPr eaLnBrk="1" hangingPunct="1">
              <a:lnSpc>
                <a:spcPct val="90000"/>
              </a:lnSpc>
              <a:buFont typeface="Wingdings" pitchFamily="2" charset="2"/>
              <a:buNone/>
            </a:pPr>
            <a:r>
              <a:rPr lang="en-GB" sz="2800" dirty="0" smtClean="0"/>
              <a:t>   1011	-5		1101		 -5</a:t>
            </a:r>
            <a:endParaRPr lang="en-GB" sz="2800" u="sng" dirty="0" smtClean="0"/>
          </a:p>
          <a:p>
            <a:pPr eaLnBrk="1" hangingPunct="1">
              <a:lnSpc>
                <a:spcPct val="90000"/>
              </a:lnSpc>
              <a:buFont typeface="Wingdings" pitchFamily="2" charset="2"/>
              <a:buNone/>
            </a:pPr>
            <a:r>
              <a:rPr lang="en-GB" sz="2800" u="sng" dirty="0" smtClean="0"/>
              <a:t>   0010      +2</a:t>
            </a:r>
            <a:r>
              <a:rPr lang="en-GB" sz="2800" dirty="0" smtClean="0"/>
              <a:t>			</a:t>
            </a:r>
            <a:r>
              <a:rPr lang="en-GB" sz="2800" u="sng" dirty="0" smtClean="0"/>
              <a:t>0010		+2</a:t>
            </a:r>
            <a:endParaRPr lang="en-GB" sz="2800" dirty="0" smtClean="0"/>
          </a:p>
          <a:p>
            <a:pPr eaLnBrk="1" hangingPunct="1">
              <a:lnSpc>
                <a:spcPct val="90000"/>
              </a:lnSpc>
              <a:buFont typeface="Wingdings" pitchFamily="2" charset="2"/>
              <a:buNone/>
            </a:pPr>
            <a:r>
              <a:rPr lang="en-GB" sz="2800" dirty="0" smtClean="0"/>
              <a:t>	1101     -3			1111		 -3</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Range and Overflow</a:t>
            </a:r>
          </a:p>
        </p:txBody>
      </p:sp>
      <p:sp>
        <p:nvSpPr>
          <p:cNvPr id="15363" name="Rectangle 3"/>
          <p:cNvSpPr>
            <a:spLocks noGrp="1" noChangeArrowheads="1"/>
          </p:cNvSpPr>
          <p:nvPr>
            <p:ph idx="1"/>
          </p:nvPr>
        </p:nvSpPr>
        <p:spPr>
          <a:xfrm>
            <a:off x="533400" y="1600200"/>
            <a:ext cx="8229600" cy="4525963"/>
          </a:xfrm>
        </p:spPr>
        <p:txBody>
          <a:bodyPr/>
          <a:lstStyle/>
          <a:p>
            <a:pPr eaLnBrk="1" hangingPunct="1">
              <a:buFont typeface="Wingdings" pitchFamily="2" charset="2"/>
              <a:buNone/>
            </a:pPr>
            <a:r>
              <a:rPr lang="en-GB" sz="2800" smtClean="0"/>
              <a:t>	1011     -5			</a:t>
            </a:r>
            <a:endParaRPr lang="en-GB" sz="2800" u="sng" smtClean="0"/>
          </a:p>
          <a:p>
            <a:pPr eaLnBrk="1" hangingPunct="1">
              <a:buFont typeface="Wingdings" pitchFamily="2" charset="2"/>
              <a:buNone/>
            </a:pPr>
            <a:r>
              <a:rPr lang="en-GB" sz="2800" u="sng" smtClean="0"/>
              <a:t>    1101     -3</a:t>
            </a:r>
            <a:r>
              <a:rPr lang="en-GB" sz="2800" smtClean="0"/>
              <a:t>			</a:t>
            </a:r>
          </a:p>
          <a:p>
            <a:pPr eaLnBrk="1" hangingPunct="1">
              <a:buFont typeface="Wingdings" pitchFamily="2" charset="2"/>
              <a:buNone/>
            </a:pPr>
            <a:r>
              <a:rPr lang="en-GB" sz="2800" smtClean="0"/>
              <a:t> 11000     -8		      </a:t>
            </a:r>
          </a:p>
          <a:p>
            <a:pPr eaLnBrk="1" hangingPunct="1">
              <a:buFont typeface="Wingdings" pitchFamily="2" charset="2"/>
              <a:buNone/>
            </a:pPr>
            <a:endParaRPr lang="en-GB" sz="2800" smtClean="0"/>
          </a:p>
          <a:p>
            <a:pPr eaLnBrk="1" hangingPunct="1">
              <a:buFont typeface="Wingdings" pitchFamily="2" charset="2"/>
              <a:buNone/>
            </a:pPr>
            <a:r>
              <a:rPr lang="en-GB" sz="2800" smtClean="0"/>
              <a:t>	1011     -5		            0101		 +5</a:t>
            </a:r>
            <a:endParaRPr lang="en-GB" sz="2800" u="sng" smtClean="0"/>
          </a:p>
          <a:p>
            <a:pPr eaLnBrk="1" hangingPunct="1">
              <a:buFont typeface="Wingdings" pitchFamily="2" charset="2"/>
              <a:buNone/>
            </a:pPr>
            <a:r>
              <a:rPr lang="en-GB" sz="2800" u="sng" smtClean="0"/>
              <a:t>    1100     -4</a:t>
            </a:r>
            <a:r>
              <a:rPr lang="en-GB" sz="2800" smtClean="0"/>
              <a:t>			</a:t>
            </a:r>
            <a:r>
              <a:rPr lang="en-GB" sz="2800" u="sng" smtClean="0"/>
              <a:t>0100	 	 +4</a:t>
            </a:r>
            <a:endParaRPr lang="en-GB" sz="2800" smtClean="0"/>
          </a:p>
          <a:p>
            <a:pPr eaLnBrk="1" hangingPunct="1">
              <a:buFont typeface="Wingdings" pitchFamily="2" charset="2"/>
              <a:buNone/>
            </a:pPr>
            <a:r>
              <a:rPr lang="en-GB" sz="2800" smtClean="0"/>
              <a:t>  10111     -9		           1001 	            +9</a:t>
            </a:r>
          </a:p>
          <a:p>
            <a:pPr eaLnBrk="1" hangingPunct="1">
              <a:buFont typeface="Wingdings" pitchFamily="2" charset="2"/>
              <a:buNone/>
            </a:pPr>
            <a:endParaRPr lang="en-GB" sz="280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Range of Binary Numbers</a:t>
            </a:r>
          </a:p>
        </p:txBody>
      </p:sp>
      <p:sp>
        <p:nvSpPr>
          <p:cNvPr id="16387" name="Rectangle 3"/>
          <p:cNvSpPr>
            <a:spLocks noGrp="1" noChangeArrowheads="1"/>
          </p:cNvSpPr>
          <p:nvPr>
            <p:ph idx="1"/>
          </p:nvPr>
        </p:nvSpPr>
        <p:spPr/>
        <p:txBody>
          <a:bodyPr/>
          <a:lstStyle/>
          <a:p>
            <a:pPr eaLnBrk="1" hangingPunct="1"/>
            <a:r>
              <a:rPr lang="en-GB" sz="2800" smtClean="0"/>
              <a:t>Processors can handle 64-bit unsigned binary values.</a:t>
            </a:r>
          </a:p>
          <a:p>
            <a:pPr eaLnBrk="1" hangingPunct="1"/>
            <a:r>
              <a:rPr lang="en-GB" sz="2800" smtClean="0"/>
              <a:t>Maximum unsigned decimal number is 18.446 x 10</a:t>
            </a:r>
            <a:r>
              <a:rPr lang="en-GB" sz="2800" baseline="30000" smtClean="0"/>
              <a:t>18</a:t>
            </a:r>
            <a:endParaRPr lang="en-GB" sz="2800" smtClean="0"/>
          </a:p>
          <a:p>
            <a:pPr eaLnBrk="1" hangingPunct="1"/>
            <a:r>
              <a:rPr lang="en-GB" sz="2800" smtClean="0"/>
              <a:t>How to represent larger numbers?</a:t>
            </a:r>
          </a:p>
          <a:p>
            <a:pPr eaLnBrk="1" hangingPunct="1"/>
            <a:r>
              <a:rPr lang="en-GB" sz="2800" smtClean="0"/>
              <a:t>How to represent very small numbers?</a:t>
            </a:r>
          </a:p>
          <a:p>
            <a:pPr eaLnBrk="1" hangingPunct="1"/>
            <a:r>
              <a:rPr lang="en-GB" sz="2800" smtClean="0"/>
              <a:t>How to represent numbers with integer part and fraction part?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Hexadecimal Number System</a:t>
            </a:r>
          </a:p>
        </p:txBody>
      </p:sp>
      <p:sp>
        <p:nvSpPr>
          <p:cNvPr id="25603" name="Rectangle 3"/>
          <p:cNvSpPr>
            <a:spLocks noGrp="1" noChangeArrowheads="1"/>
          </p:cNvSpPr>
          <p:nvPr>
            <p:ph idx="1"/>
          </p:nvPr>
        </p:nvSpPr>
        <p:spPr/>
        <p:txBody>
          <a:bodyPr/>
          <a:lstStyle/>
          <a:p>
            <a:pPr eaLnBrk="1" hangingPunct="1"/>
            <a:r>
              <a:rPr lang="en-GB" dirty="0" smtClean="0"/>
              <a:t>Base 16</a:t>
            </a:r>
          </a:p>
          <a:p>
            <a:pPr eaLnBrk="1" hangingPunct="1"/>
            <a:r>
              <a:rPr lang="en-GB" dirty="0" smtClean="0"/>
              <a:t>0, 1, 2, 3, 4, 5, 6, 7, 8, 9, A, B, C, D, E, F</a:t>
            </a:r>
          </a:p>
          <a:p>
            <a:pPr eaLnBrk="1" hangingPunct="1"/>
            <a:r>
              <a:rPr lang="en-GB" dirty="0" smtClean="0"/>
              <a:t>Representing Binary in compact form</a:t>
            </a:r>
          </a:p>
          <a:p>
            <a:pPr marL="457200" lvl="1" indent="0" eaLnBrk="1" hangingPunct="1">
              <a:buClr>
                <a:schemeClr val="tx1"/>
              </a:buClr>
              <a:buNone/>
            </a:pPr>
            <a:r>
              <a:rPr lang="en-US" sz="3200" dirty="0" smtClean="0">
                <a:latin typeface="Arial" pitchFamily="34" charset="0"/>
              </a:rPr>
              <a:t>1101100000110</a:t>
            </a:r>
            <a:r>
              <a:rPr lang="en-US" sz="3200" baseline="-25000" dirty="0" smtClean="0">
                <a:latin typeface="Arial" pitchFamily="34" charset="0"/>
              </a:rPr>
              <a:t>2</a:t>
            </a:r>
            <a:r>
              <a:rPr lang="en-GB" sz="3200" dirty="0" smtClean="0">
                <a:latin typeface="Arial" pitchFamily="34" charset="0"/>
              </a:rPr>
              <a:t> = 1B06 H</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Counting in Hexadecimal</a:t>
            </a:r>
          </a:p>
        </p:txBody>
      </p:sp>
      <p:graphicFrame>
        <p:nvGraphicFramePr>
          <p:cNvPr id="208239" name="Group 367"/>
          <p:cNvGraphicFramePr>
            <a:graphicFrameLocks noGrp="1"/>
          </p:cNvGraphicFramePr>
          <p:nvPr>
            <p:ph type="tbl" idx="1"/>
          </p:nvPr>
        </p:nvGraphicFramePr>
        <p:xfrm>
          <a:off x="457200" y="1524000"/>
          <a:ext cx="8229600" cy="4606927"/>
        </p:xfrm>
        <a:graphic>
          <a:graphicData uri="http://schemas.openxmlformats.org/drawingml/2006/table">
            <a:tbl>
              <a:tblPr/>
              <a:tblGrid>
                <a:gridCol w="1143000"/>
                <a:gridCol w="1066800"/>
                <a:gridCol w="1905000"/>
                <a:gridCol w="1143000"/>
                <a:gridCol w="1066800"/>
                <a:gridCol w="1905000"/>
              </a:tblGrid>
              <a:tr h="8540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Binary</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Hexadecimal</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Binary</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Hexadecimal</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8</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1000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8</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0001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9</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1001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9</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2</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0010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2</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1010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A</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3</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0011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3</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1011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B</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4</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0100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4</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12</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1100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C</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0101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13</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1101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D</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6</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0110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6</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14</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1110</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E</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0111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7</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15</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1111</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cs typeface="Times New Roman" pitchFamily="18" charset="0"/>
                        </a:rPr>
                        <a:t>F</a:t>
                      </a:r>
                      <a:endParaRPr kumimoji="0" lang="en-GB"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Counting in Hexadecimal</a:t>
            </a:r>
          </a:p>
        </p:txBody>
      </p:sp>
      <p:graphicFrame>
        <p:nvGraphicFramePr>
          <p:cNvPr id="210295" name="Group 375"/>
          <p:cNvGraphicFramePr>
            <a:graphicFrameLocks noGrp="1"/>
          </p:cNvGraphicFramePr>
          <p:nvPr>
            <p:ph type="tbl" idx="1"/>
          </p:nvPr>
        </p:nvGraphicFramePr>
        <p:xfrm>
          <a:off x="381000" y="1905000"/>
          <a:ext cx="8458200" cy="4575812"/>
        </p:xfrm>
        <a:graphic>
          <a:graphicData uri="http://schemas.openxmlformats.org/drawingml/2006/table">
            <a:tbl>
              <a:tblPr/>
              <a:tblGrid>
                <a:gridCol w="1295400"/>
                <a:gridCol w="1524000"/>
                <a:gridCol w="1295400"/>
                <a:gridCol w="1447800"/>
                <a:gridCol w="1295400"/>
                <a:gridCol w="1600200"/>
              </a:tblGrid>
              <a:tr h="777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Hexa-</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Hexa-</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Hexa-</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16</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24</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18</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32</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17</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25</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19</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33</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18</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12</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26</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1A</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34</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22</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19</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13</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27</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1B</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35</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23</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14</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28</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1C</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36</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24</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15</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29</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1D</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37</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25</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22</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16</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30</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1E</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38</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26</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23</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17</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31</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1F</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39</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cs typeface="Times New Roman" pitchFamily="18" charset="0"/>
                        </a:rPr>
                        <a:t>27</a:t>
                      </a: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Binary-Hexadecimal Conversion </a:t>
            </a:r>
          </a:p>
        </p:txBody>
      </p:sp>
      <p:sp>
        <p:nvSpPr>
          <p:cNvPr id="28675" name="Rectangle 3"/>
          <p:cNvSpPr>
            <a:spLocks noGrp="1" noChangeArrowheads="1"/>
          </p:cNvSpPr>
          <p:nvPr>
            <p:ph idx="1"/>
          </p:nvPr>
        </p:nvSpPr>
        <p:spPr/>
        <p:txBody>
          <a:bodyPr/>
          <a:lstStyle/>
          <a:p>
            <a:pPr eaLnBrk="1" hangingPunct="1"/>
            <a:r>
              <a:rPr lang="en-GB" smtClean="0"/>
              <a:t>Binary to Hexadecimal Conversion</a:t>
            </a:r>
          </a:p>
          <a:p>
            <a:pPr lvl="1" eaLnBrk="1" hangingPunct="1">
              <a:buClr>
                <a:schemeClr val="tx1"/>
              </a:buClr>
            </a:pPr>
            <a:r>
              <a:rPr lang="en-US" sz="3200" smtClean="0">
                <a:latin typeface="Arial" pitchFamily="34" charset="0"/>
              </a:rPr>
              <a:t>11010110101110010110</a:t>
            </a:r>
          </a:p>
          <a:p>
            <a:pPr lvl="1" eaLnBrk="1" hangingPunct="1">
              <a:buClr>
                <a:schemeClr val="tx1"/>
              </a:buClr>
            </a:pPr>
            <a:r>
              <a:rPr lang="en-US" sz="3200" smtClean="0">
                <a:latin typeface="Arial" pitchFamily="34" charset="0"/>
              </a:rPr>
              <a:t>1101 0110 1011 1001 0110</a:t>
            </a:r>
          </a:p>
          <a:p>
            <a:pPr lvl="1" eaLnBrk="1" hangingPunct="1">
              <a:buClr>
                <a:schemeClr val="tx1"/>
              </a:buClr>
            </a:pPr>
            <a:r>
              <a:rPr lang="en-US" sz="3200" smtClean="0">
                <a:latin typeface="Arial" pitchFamily="34" charset="0"/>
              </a:rPr>
              <a:t>D       6       B	  9	  6</a:t>
            </a:r>
          </a:p>
          <a:p>
            <a:pPr eaLnBrk="1" hangingPunct="1">
              <a:buClr>
                <a:schemeClr val="tx1"/>
              </a:buClr>
            </a:pPr>
            <a:r>
              <a:rPr lang="en-US" sz="3600" smtClean="0"/>
              <a:t>Hexadecimal to Binary Conversion</a:t>
            </a:r>
          </a:p>
          <a:p>
            <a:pPr lvl="1" eaLnBrk="1" hangingPunct="1">
              <a:buClr>
                <a:schemeClr val="tx1"/>
              </a:buClr>
            </a:pPr>
            <a:r>
              <a:rPr lang="en-US" sz="3200" smtClean="0">
                <a:latin typeface="Arial" pitchFamily="34" charset="0"/>
              </a:rPr>
              <a:t>FD13</a:t>
            </a:r>
          </a:p>
          <a:p>
            <a:pPr lvl="1" eaLnBrk="1" hangingPunct="1">
              <a:buClr>
                <a:schemeClr val="tx1"/>
              </a:buClr>
            </a:pPr>
            <a:r>
              <a:rPr lang="en-US" sz="3200" smtClean="0">
                <a:latin typeface="Arial" pitchFamily="34" charset="0"/>
              </a:rPr>
              <a:t>1111 1101 0001 0011	   	 </a:t>
            </a:r>
            <a:endParaRPr lang="en-GB" sz="3200" smtClean="0">
              <a:latin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Decimal-Hexadecimal Conversion </a:t>
            </a:r>
          </a:p>
        </p:txBody>
      </p:sp>
      <p:sp>
        <p:nvSpPr>
          <p:cNvPr id="29699" name="Rectangle 3"/>
          <p:cNvSpPr>
            <a:spLocks noGrp="1" noChangeArrowheads="1"/>
          </p:cNvSpPr>
          <p:nvPr>
            <p:ph type="body" sz="half" idx="1"/>
          </p:nvPr>
        </p:nvSpPr>
        <p:spPr>
          <a:xfrm>
            <a:off x="457200" y="1600200"/>
            <a:ext cx="8153400" cy="2362200"/>
          </a:xfrm>
        </p:spPr>
        <p:txBody>
          <a:bodyPr/>
          <a:lstStyle/>
          <a:p>
            <a:pPr eaLnBrk="1" hangingPunct="1"/>
            <a:r>
              <a:rPr lang="en-GB" smtClean="0"/>
              <a:t>Decimal to Hexadecimal Conversion</a:t>
            </a:r>
          </a:p>
          <a:p>
            <a:pPr eaLnBrk="1" hangingPunct="1">
              <a:buClr>
                <a:schemeClr val="tx1"/>
              </a:buClr>
            </a:pPr>
            <a:r>
              <a:rPr lang="en-GB" smtClean="0"/>
              <a:t>Indirect Method </a:t>
            </a:r>
          </a:p>
          <a:p>
            <a:pPr lvl="1" eaLnBrk="1" hangingPunct="1">
              <a:buClr>
                <a:schemeClr val="tx1"/>
              </a:buClr>
            </a:pPr>
            <a:r>
              <a:rPr lang="en-GB" sz="3200" smtClean="0">
                <a:latin typeface="Arial" pitchFamily="34" charset="0"/>
              </a:rPr>
              <a:t>Decimal </a:t>
            </a:r>
            <a:r>
              <a:rPr lang="en-GB" sz="3200" smtClean="0">
                <a:latin typeface="Arial" pitchFamily="34" charset="0"/>
                <a:cs typeface="Arial" pitchFamily="34" charset="0"/>
              </a:rPr>
              <a:t>→Binary → Hexadecimal</a:t>
            </a:r>
          </a:p>
          <a:p>
            <a:pPr eaLnBrk="1" hangingPunct="1">
              <a:buClr>
                <a:schemeClr val="tx1"/>
              </a:buClr>
            </a:pPr>
            <a:r>
              <a:rPr lang="en-GB" smtClean="0">
                <a:cs typeface="Arial" pitchFamily="34" charset="0"/>
              </a:rPr>
              <a:t>Repeated Division by 16</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Decimal-Hexadecimal Conversion </a:t>
            </a:r>
          </a:p>
        </p:txBody>
      </p:sp>
      <p:sp>
        <p:nvSpPr>
          <p:cNvPr id="30723" name="Rectangle 3"/>
          <p:cNvSpPr>
            <a:spLocks noGrp="1" noChangeArrowheads="1"/>
          </p:cNvSpPr>
          <p:nvPr>
            <p:ph type="body" sz="half" idx="1"/>
          </p:nvPr>
        </p:nvSpPr>
        <p:spPr>
          <a:xfrm>
            <a:off x="457200" y="1600200"/>
            <a:ext cx="8153400" cy="4724400"/>
          </a:xfrm>
        </p:spPr>
        <p:txBody>
          <a:bodyPr/>
          <a:lstStyle/>
          <a:p>
            <a:pPr eaLnBrk="1" hangingPunct="1"/>
            <a:r>
              <a:rPr lang="en-GB" smtClean="0"/>
              <a:t>Hexadecimal to Decimal Conversion</a:t>
            </a:r>
          </a:p>
          <a:p>
            <a:pPr eaLnBrk="1" hangingPunct="1">
              <a:buClr>
                <a:schemeClr val="tx1"/>
              </a:buClr>
            </a:pPr>
            <a:r>
              <a:rPr lang="en-GB" smtClean="0"/>
              <a:t>Indirect Method </a:t>
            </a:r>
          </a:p>
          <a:p>
            <a:pPr lvl="1" eaLnBrk="1" hangingPunct="1">
              <a:buClr>
                <a:schemeClr val="tx1"/>
              </a:buClr>
            </a:pPr>
            <a:r>
              <a:rPr lang="en-GB" sz="3200" smtClean="0">
                <a:latin typeface="Arial" pitchFamily="34" charset="0"/>
              </a:rPr>
              <a:t>Hexadecimal </a:t>
            </a:r>
            <a:r>
              <a:rPr lang="en-GB" sz="3200" smtClean="0">
                <a:latin typeface="Arial" pitchFamily="34" charset="0"/>
                <a:cs typeface="Arial" pitchFamily="34" charset="0"/>
              </a:rPr>
              <a:t>→Binary → Decimal</a:t>
            </a:r>
          </a:p>
          <a:p>
            <a:pPr eaLnBrk="1" hangingPunct="1">
              <a:buClr>
                <a:schemeClr val="tx1"/>
              </a:buClr>
            </a:pPr>
            <a:r>
              <a:rPr lang="en-GB" smtClean="0">
                <a:cs typeface="Arial" pitchFamily="34" charset="0"/>
              </a:rPr>
              <a:t>Sum-of-Weights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Hexadecimal Addition &amp; Subtraction</a:t>
            </a:r>
          </a:p>
        </p:txBody>
      </p:sp>
      <p:sp>
        <p:nvSpPr>
          <p:cNvPr id="31747" name="Rectangle 3"/>
          <p:cNvSpPr>
            <a:spLocks noGrp="1" noChangeArrowheads="1"/>
          </p:cNvSpPr>
          <p:nvPr>
            <p:ph idx="1"/>
          </p:nvPr>
        </p:nvSpPr>
        <p:spPr/>
        <p:txBody>
          <a:bodyPr/>
          <a:lstStyle/>
          <a:p>
            <a:pPr eaLnBrk="1" hangingPunct="1">
              <a:buClr>
                <a:schemeClr val="tx1"/>
              </a:buClr>
            </a:pPr>
            <a:r>
              <a:rPr lang="en-GB" smtClean="0"/>
              <a:t>Hexadecimal Addition</a:t>
            </a:r>
          </a:p>
          <a:p>
            <a:pPr lvl="1" eaLnBrk="1" hangingPunct="1">
              <a:buClr>
                <a:schemeClr val="tx1"/>
              </a:buClr>
            </a:pPr>
            <a:r>
              <a:rPr lang="en-GB" sz="3200" smtClean="0">
                <a:latin typeface="Arial" pitchFamily="34" charset="0"/>
              </a:rPr>
              <a:t>Carry generated</a:t>
            </a:r>
          </a:p>
          <a:p>
            <a:pPr eaLnBrk="1" hangingPunct="1">
              <a:buClr>
                <a:schemeClr val="tx1"/>
              </a:buClr>
            </a:pPr>
            <a:r>
              <a:rPr lang="en-GB" smtClean="0"/>
              <a:t>Hexadecimal Subtraction</a:t>
            </a:r>
          </a:p>
          <a:p>
            <a:pPr lvl="1" eaLnBrk="1" hangingPunct="1">
              <a:buClr>
                <a:schemeClr val="tx1"/>
              </a:buClr>
            </a:pPr>
            <a:r>
              <a:rPr lang="en-GB" sz="3200" smtClean="0">
                <a:latin typeface="Arial" pitchFamily="34" charset="0"/>
              </a:rPr>
              <a:t>Borrow weight 16</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200" smtClean="0">
                <a:latin typeface="Arial" pitchFamily="34" charset="0"/>
                <a:cs typeface="Arial" pitchFamily="34" charset="0"/>
              </a:rPr>
              <a:t>Recap</a:t>
            </a:r>
          </a:p>
        </p:txBody>
      </p:sp>
      <p:sp>
        <p:nvSpPr>
          <p:cNvPr id="7171" name="Rectangle 3"/>
          <p:cNvSpPr>
            <a:spLocks noGrp="1" noChangeArrowheads="1"/>
          </p:cNvSpPr>
          <p:nvPr>
            <p:ph idx="1"/>
          </p:nvPr>
        </p:nvSpPr>
        <p:spPr/>
        <p:txBody>
          <a:bodyPr/>
          <a:lstStyle/>
          <a:p>
            <a:pPr eaLnBrk="1" hangingPunct="1">
              <a:lnSpc>
                <a:spcPct val="80000"/>
              </a:lnSpc>
            </a:pPr>
            <a:r>
              <a:rPr lang="en-US" sz="2800" smtClean="0"/>
              <a:t>Number System Conversion</a:t>
            </a:r>
          </a:p>
          <a:p>
            <a:pPr lvl="1" eaLnBrk="1" hangingPunct="1">
              <a:lnSpc>
                <a:spcPct val="80000"/>
              </a:lnSpc>
              <a:buClr>
                <a:schemeClr val="tx1"/>
              </a:buClr>
            </a:pPr>
            <a:r>
              <a:rPr lang="en-US" smtClean="0">
                <a:latin typeface="Arial" pitchFamily="34" charset="0"/>
              </a:rPr>
              <a:t>Sum-of-Weights  for converting to decimal</a:t>
            </a:r>
          </a:p>
          <a:p>
            <a:pPr lvl="1" eaLnBrk="1" hangingPunct="1">
              <a:lnSpc>
                <a:spcPct val="80000"/>
              </a:lnSpc>
              <a:buClr>
                <a:schemeClr val="tx1"/>
              </a:buClr>
            </a:pPr>
            <a:r>
              <a:rPr lang="en-US" smtClean="0">
                <a:latin typeface="Arial" pitchFamily="34" charset="0"/>
              </a:rPr>
              <a:t>Repeated division for converting from decimal</a:t>
            </a:r>
          </a:p>
          <a:p>
            <a:pPr lvl="1" eaLnBrk="1" hangingPunct="1">
              <a:lnSpc>
                <a:spcPct val="80000"/>
              </a:lnSpc>
              <a:buClr>
                <a:schemeClr val="tx1"/>
              </a:buClr>
              <a:buFont typeface="Wingdings" pitchFamily="2" charset="2"/>
              <a:buNone/>
            </a:pPr>
            <a:endParaRPr lang="en-US" smtClean="0">
              <a:latin typeface="Arial" pitchFamily="34" charset="0"/>
            </a:endParaRPr>
          </a:p>
          <a:p>
            <a:pPr eaLnBrk="1" hangingPunct="1">
              <a:lnSpc>
                <a:spcPct val="80000"/>
              </a:lnSpc>
            </a:pPr>
            <a:r>
              <a:rPr lang="en-US" sz="2800" smtClean="0"/>
              <a:t>Binary Arithmetic</a:t>
            </a:r>
          </a:p>
          <a:p>
            <a:pPr lvl="1" eaLnBrk="1" hangingPunct="1">
              <a:lnSpc>
                <a:spcPct val="80000"/>
              </a:lnSpc>
              <a:buClr>
                <a:schemeClr val="tx1"/>
              </a:buClr>
            </a:pPr>
            <a:r>
              <a:rPr lang="en-US" smtClean="0">
                <a:latin typeface="Arial" pitchFamily="34" charset="0"/>
              </a:rPr>
              <a:t>Similar to Decimal Arithmetic</a:t>
            </a:r>
          </a:p>
          <a:p>
            <a:pPr lvl="1" eaLnBrk="1" hangingPunct="1">
              <a:lnSpc>
                <a:spcPct val="80000"/>
              </a:lnSpc>
              <a:buClr>
                <a:schemeClr val="tx1"/>
              </a:buClr>
            </a:pPr>
            <a:r>
              <a:rPr lang="en-US" smtClean="0">
                <a:latin typeface="Arial" pitchFamily="34" charset="0"/>
              </a:rPr>
              <a:t>Multiplying by a constant by shifting left</a:t>
            </a:r>
          </a:p>
          <a:p>
            <a:pPr lvl="1" eaLnBrk="1" hangingPunct="1">
              <a:lnSpc>
                <a:spcPct val="80000"/>
              </a:lnSpc>
              <a:buClr>
                <a:schemeClr val="tx1"/>
              </a:buClr>
            </a:pPr>
            <a:r>
              <a:rPr lang="en-US" smtClean="0">
                <a:latin typeface="Arial" pitchFamily="34" charset="0"/>
              </a:rPr>
              <a:t>Dividing by a constant by shifting right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Repeated Division by 16</a:t>
            </a:r>
          </a:p>
        </p:txBody>
      </p:sp>
      <p:graphicFrame>
        <p:nvGraphicFramePr>
          <p:cNvPr id="240644" name="Group 4"/>
          <p:cNvGraphicFramePr>
            <a:graphicFrameLocks noGrp="1"/>
          </p:cNvGraphicFramePr>
          <p:nvPr>
            <p:ph type="tbl" idx="1"/>
          </p:nvPr>
        </p:nvGraphicFramePr>
        <p:xfrm>
          <a:off x="457200" y="2362200"/>
          <a:ext cx="8229600" cy="3768726"/>
        </p:xfrm>
        <a:graphic>
          <a:graphicData uri="http://schemas.openxmlformats.org/drawingml/2006/table">
            <a:tbl>
              <a:tblPr/>
              <a:tblGrid>
                <a:gridCol w="1785938"/>
                <a:gridCol w="2916237"/>
                <a:gridCol w="3527425"/>
              </a:tblGrid>
              <a:tr h="9429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Number</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Quotient </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Remainder</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13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2096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131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29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131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8</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13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8</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8</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Sum-of-Weights</a:t>
            </a:r>
          </a:p>
        </p:txBody>
      </p:sp>
      <p:sp>
        <p:nvSpPr>
          <p:cNvPr id="33795" name="Rectangle 3"/>
          <p:cNvSpPr>
            <a:spLocks noGrp="1" noChangeArrowheads="1"/>
          </p:cNvSpPr>
          <p:nvPr>
            <p:ph idx="1"/>
          </p:nvPr>
        </p:nvSpPr>
        <p:spPr/>
        <p:txBody>
          <a:bodyPr/>
          <a:lstStyle/>
          <a:p>
            <a:pPr eaLnBrk="1" hangingPunct="1">
              <a:buClr>
                <a:schemeClr val="tx1"/>
              </a:buClr>
              <a:buFont typeface="Wingdings" pitchFamily="2" charset="2"/>
              <a:buNone/>
            </a:pPr>
            <a:r>
              <a:rPr lang="en-GB" smtClean="0">
                <a:cs typeface="Arial" pitchFamily="34" charset="0"/>
              </a:rPr>
              <a:t>CA02</a:t>
            </a:r>
          </a:p>
          <a:p>
            <a:pPr eaLnBrk="1" hangingPunct="1">
              <a:buClr>
                <a:schemeClr val="tx1"/>
              </a:buClr>
              <a:buFont typeface="Wingdings" pitchFamily="2" charset="2"/>
              <a:buNone/>
            </a:pPr>
            <a:r>
              <a:rPr lang="en-GB" smtClean="0">
                <a:cs typeface="Arial" pitchFamily="34" charset="0"/>
              </a:rPr>
              <a:t>(C x 16</a:t>
            </a:r>
            <a:r>
              <a:rPr lang="en-GB" baseline="30000" smtClean="0">
                <a:cs typeface="Arial" pitchFamily="34" charset="0"/>
              </a:rPr>
              <a:t>3</a:t>
            </a:r>
            <a:r>
              <a:rPr lang="en-GB" smtClean="0">
                <a:cs typeface="Arial" pitchFamily="34" charset="0"/>
              </a:rPr>
              <a:t>) + (A x 16</a:t>
            </a:r>
            <a:r>
              <a:rPr lang="en-GB" baseline="30000" smtClean="0">
                <a:cs typeface="Arial" pitchFamily="34" charset="0"/>
              </a:rPr>
              <a:t>2</a:t>
            </a:r>
            <a:r>
              <a:rPr lang="en-GB" smtClean="0">
                <a:cs typeface="Arial" pitchFamily="34" charset="0"/>
              </a:rPr>
              <a:t>) + (0 x 16</a:t>
            </a:r>
            <a:r>
              <a:rPr lang="en-GB" baseline="30000" smtClean="0">
                <a:cs typeface="Arial" pitchFamily="34" charset="0"/>
              </a:rPr>
              <a:t>1</a:t>
            </a:r>
            <a:r>
              <a:rPr lang="en-GB" smtClean="0">
                <a:cs typeface="Arial" pitchFamily="34" charset="0"/>
              </a:rPr>
              <a:t>) + (2 x 16</a:t>
            </a:r>
            <a:r>
              <a:rPr lang="en-GB" baseline="30000" smtClean="0">
                <a:cs typeface="Arial" pitchFamily="34" charset="0"/>
              </a:rPr>
              <a:t>0</a:t>
            </a:r>
            <a:r>
              <a:rPr lang="en-GB" smtClean="0">
                <a:cs typeface="Arial" pitchFamily="34" charset="0"/>
              </a:rPr>
              <a:t>)</a:t>
            </a:r>
          </a:p>
          <a:p>
            <a:pPr eaLnBrk="1" hangingPunct="1">
              <a:buClr>
                <a:schemeClr val="tx1"/>
              </a:buClr>
              <a:buFont typeface="Wingdings" pitchFamily="2" charset="2"/>
              <a:buNone/>
            </a:pPr>
            <a:r>
              <a:rPr lang="en-GB" smtClean="0">
                <a:cs typeface="Arial" pitchFamily="34" charset="0"/>
              </a:rPr>
              <a:t>(12 x 16</a:t>
            </a:r>
            <a:r>
              <a:rPr lang="en-GB" baseline="30000" smtClean="0">
                <a:cs typeface="Arial" pitchFamily="34" charset="0"/>
              </a:rPr>
              <a:t>3</a:t>
            </a:r>
            <a:r>
              <a:rPr lang="en-GB" smtClean="0">
                <a:cs typeface="Arial" pitchFamily="34" charset="0"/>
              </a:rPr>
              <a:t>) + (10 x 16</a:t>
            </a:r>
            <a:r>
              <a:rPr lang="en-GB" baseline="30000" smtClean="0">
                <a:cs typeface="Arial" pitchFamily="34" charset="0"/>
              </a:rPr>
              <a:t>2</a:t>
            </a:r>
            <a:r>
              <a:rPr lang="en-GB" smtClean="0">
                <a:cs typeface="Arial" pitchFamily="34" charset="0"/>
              </a:rPr>
              <a:t>) + (0 x 16</a:t>
            </a:r>
            <a:r>
              <a:rPr lang="en-GB" baseline="30000" smtClean="0">
                <a:cs typeface="Arial" pitchFamily="34" charset="0"/>
              </a:rPr>
              <a:t>1</a:t>
            </a:r>
            <a:r>
              <a:rPr lang="en-GB" smtClean="0">
                <a:cs typeface="Arial" pitchFamily="34" charset="0"/>
              </a:rPr>
              <a:t>) + (2 x 16</a:t>
            </a:r>
            <a:r>
              <a:rPr lang="en-GB" baseline="30000" smtClean="0">
                <a:cs typeface="Arial" pitchFamily="34" charset="0"/>
              </a:rPr>
              <a:t>0</a:t>
            </a:r>
            <a:r>
              <a:rPr lang="en-GB" smtClean="0">
                <a:cs typeface="Arial" pitchFamily="34" charset="0"/>
              </a:rPr>
              <a:t>)</a:t>
            </a:r>
          </a:p>
          <a:p>
            <a:pPr eaLnBrk="1" hangingPunct="1">
              <a:buClr>
                <a:schemeClr val="tx1"/>
              </a:buClr>
              <a:buFont typeface="Wingdings" pitchFamily="2" charset="2"/>
              <a:buNone/>
            </a:pPr>
            <a:r>
              <a:rPr lang="en-GB" smtClean="0">
                <a:cs typeface="Arial" pitchFamily="34" charset="0"/>
              </a:rPr>
              <a:t>(12 x 4096) + (10 x 256) + (0 x 16) + (2 x 1)</a:t>
            </a:r>
          </a:p>
          <a:p>
            <a:pPr eaLnBrk="1" hangingPunct="1">
              <a:buClr>
                <a:schemeClr val="tx1"/>
              </a:buClr>
              <a:buFont typeface="Wingdings" pitchFamily="2" charset="2"/>
              <a:buNone/>
            </a:pPr>
            <a:r>
              <a:rPr lang="en-GB" smtClean="0">
                <a:cs typeface="Arial" pitchFamily="34" charset="0"/>
              </a:rPr>
              <a:t>49152 + 2560 + 0 + 2</a:t>
            </a:r>
          </a:p>
          <a:p>
            <a:pPr eaLnBrk="1" hangingPunct="1">
              <a:buClr>
                <a:schemeClr val="tx1"/>
              </a:buClr>
              <a:buFont typeface="Wingdings" pitchFamily="2" charset="2"/>
              <a:buNone/>
            </a:pPr>
            <a:r>
              <a:rPr lang="en-GB" smtClean="0">
                <a:cs typeface="Arial" pitchFamily="34" charset="0"/>
              </a:rPr>
              <a:t>51714</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Hexadecimal Addition</a:t>
            </a:r>
          </a:p>
        </p:txBody>
      </p:sp>
      <p:sp>
        <p:nvSpPr>
          <p:cNvPr id="34819" name="Rectangle 3"/>
          <p:cNvSpPr>
            <a:spLocks noGrp="1" noChangeArrowheads="1"/>
          </p:cNvSpPr>
          <p:nvPr>
            <p:ph idx="1"/>
          </p:nvPr>
        </p:nvSpPr>
        <p:spPr/>
        <p:txBody>
          <a:bodyPr/>
          <a:lstStyle/>
          <a:p>
            <a:pPr eaLnBrk="1" hangingPunct="1">
              <a:buFont typeface="Wingdings" pitchFamily="2" charset="2"/>
              <a:buNone/>
            </a:pPr>
            <a:r>
              <a:rPr lang="en-GB" smtClean="0"/>
              <a:t>Carry	  1	</a:t>
            </a:r>
          </a:p>
          <a:p>
            <a:pPr eaLnBrk="1" hangingPunct="1">
              <a:buFont typeface="Wingdings" pitchFamily="2" charset="2"/>
              <a:buNone/>
            </a:pPr>
            <a:r>
              <a:rPr lang="en-GB" smtClean="0"/>
              <a:t>			2AC6		6+5=11d  Bh </a:t>
            </a:r>
          </a:p>
          <a:p>
            <a:pPr eaLnBrk="1" hangingPunct="1">
              <a:buFont typeface="Wingdings" pitchFamily="2" charset="2"/>
              <a:buNone/>
            </a:pPr>
            <a:r>
              <a:rPr lang="en-GB" smtClean="0"/>
              <a:t>		</a:t>
            </a:r>
            <a:r>
              <a:rPr lang="en-GB" u="sng" smtClean="0"/>
              <a:t> +       92B5</a:t>
            </a:r>
            <a:r>
              <a:rPr lang="en-GB" smtClean="0"/>
              <a:t>		C+B=23d  17h</a:t>
            </a:r>
            <a:endParaRPr lang="en-GB" u="sng" smtClean="0"/>
          </a:p>
          <a:p>
            <a:pPr eaLnBrk="1" hangingPunct="1">
              <a:buFont typeface="Wingdings" pitchFamily="2" charset="2"/>
              <a:buNone/>
            </a:pPr>
            <a:r>
              <a:rPr lang="en-GB" smtClean="0"/>
              <a:t>        		BD7B		A+2+1=13d Dh</a:t>
            </a:r>
          </a:p>
          <a:p>
            <a:pPr eaLnBrk="1" hangingPunct="1">
              <a:buFont typeface="Wingdings" pitchFamily="2" charset="2"/>
              <a:buNone/>
            </a:pPr>
            <a:r>
              <a:rPr lang="en-GB" smtClean="0"/>
              <a:t>					2+9=11d  Bh</a:t>
            </a:r>
            <a:endParaRPr lang="en-GB" u="sng"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Hexadecimal Subtraction</a:t>
            </a:r>
          </a:p>
        </p:txBody>
      </p:sp>
      <p:sp>
        <p:nvSpPr>
          <p:cNvPr id="35843" name="Rectangle 3"/>
          <p:cNvSpPr>
            <a:spLocks noGrp="1" noChangeArrowheads="1"/>
          </p:cNvSpPr>
          <p:nvPr>
            <p:ph idx="1"/>
          </p:nvPr>
        </p:nvSpPr>
        <p:spPr/>
        <p:txBody>
          <a:bodyPr/>
          <a:lstStyle/>
          <a:p>
            <a:pPr eaLnBrk="1" hangingPunct="1">
              <a:buFont typeface="Wingdings" pitchFamily="2" charset="2"/>
              <a:buNone/>
            </a:pPr>
            <a:r>
              <a:rPr lang="en-GB" dirty="0" smtClean="0"/>
              <a:t>Borrow	111	</a:t>
            </a:r>
          </a:p>
          <a:p>
            <a:pPr eaLnBrk="1" hangingPunct="1">
              <a:buFont typeface="Wingdings" pitchFamily="2" charset="2"/>
              <a:buNone/>
            </a:pPr>
            <a:r>
              <a:rPr lang="en-GB" dirty="0" smtClean="0"/>
              <a:t>			92B5		21-6=15d = </a:t>
            </a:r>
            <a:r>
              <a:rPr lang="en-GB" dirty="0" err="1" smtClean="0"/>
              <a:t>Fh</a:t>
            </a:r>
            <a:r>
              <a:rPr lang="en-GB" dirty="0" smtClean="0"/>
              <a:t> </a:t>
            </a:r>
          </a:p>
          <a:p>
            <a:pPr eaLnBrk="1" hangingPunct="1">
              <a:buFont typeface="Wingdings" pitchFamily="2" charset="2"/>
              <a:buNone/>
            </a:pPr>
            <a:r>
              <a:rPr lang="en-GB" dirty="0" smtClean="0"/>
              <a:t>		</a:t>
            </a:r>
            <a:r>
              <a:rPr lang="en-GB" u="sng" dirty="0" smtClean="0"/>
              <a:t> -       2AC6</a:t>
            </a:r>
            <a:r>
              <a:rPr lang="en-GB" dirty="0" smtClean="0"/>
              <a:t>		26-C=14d = Eh</a:t>
            </a:r>
            <a:endParaRPr lang="en-GB" u="sng" dirty="0" smtClean="0"/>
          </a:p>
          <a:p>
            <a:pPr eaLnBrk="1" hangingPunct="1">
              <a:buFont typeface="Wingdings" pitchFamily="2" charset="2"/>
              <a:buNone/>
            </a:pPr>
            <a:r>
              <a:rPr lang="en-GB" dirty="0" smtClean="0"/>
              <a:t>        		67EF		17-A=7d =  7h</a:t>
            </a:r>
          </a:p>
          <a:p>
            <a:pPr eaLnBrk="1" hangingPunct="1">
              <a:buFont typeface="Wingdings" pitchFamily="2" charset="2"/>
              <a:buNone/>
            </a:pPr>
            <a:r>
              <a:rPr lang="en-GB" dirty="0" smtClean="0"/>
              <a:t>						8-2=6d = 6h</a:t>
            </a:r>
            <a:endParaRPr lang="en-GB" u="sng"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Octal Number System</a:t>
            </a:r>
          </a:p>
        </p:txBody>
      </p:sp>
      <p:sp>
        <p:nvSpPr>
          <p:cNvPr id="36867" name="Rectangle 3"/>
          <p:cNvSpPr>
            <a:spLocks noGrp="1" noChangeArrowheads="1"/>
          </p:cNvSpPr>
          <p:nvPr>
            <p:ph idx="1"/>
          </p:nvPr>
        </p:nvSpPr>
        <p:spPr/>
        <p:txBody>
          <a:bodyPr/>
          <a:lstStyle/>
          <a:p>
            <a:pPr eaLnBrk="1" hangingPunct="1"/>
            <a:r>
              <a:rPr lang="en-GB" smtClean="0"/>
              <a:t>Base 8</a:t>
            </a:r>
          </a:p>
          <a:p>
            <a:pPr eaLnBrk="1" hangingPunct="1"/>
            <a:r>
              <a:rPr lang="en-GB" smtClean="0"/>
              <a:t>0, 1, 2, 3, 4, 5, 6, 7</a:t>
            </a:r>
          </a:p>
          <a:p>
            <a:pPr eaLnBrk="1" hangingPunct="1"/>
            <a:r>
              <a:rPr lang="en-GB" smtClean="0"/>
              <a:t>Representing Binary in compact form</a:t>
            </a:r>
          </a:p>
          <a:p>
            <a:pPr lvl="1" eaLnBrk="1" hangingPunct="1">
              <a:buClr>
                <a:schemeClr val="tx1"/>
              </a:buClr>
            </a:pPr>
            <a:r>
              <a:rPr lang="en-US" sz="3200" smtClean="0">
                <a:latin typeface="Arial" pitchFamily="34" charset="0"/>
              </a:rPr>
              <a:t>1101100000110</a:t>
            </a:r>
            <a:r>
              <a:rPr lang="en-US" sz="3200" baseline="-25000" smtClean="0">
                <a:latin typeface="Arial" pitchFamily="34" charset="0"/>
              </a:rPr>
              <a:t>2</a:t>
            </a:r>
            <a:r>
              <a:rPr lang="en-GB" sz="3200" smtClean="0">
                <a:latin typeface="Arial" pitchFamily="34" charset="0"/>
              </a:rPr>
              <a:t> = 15406</a:t>
            </a:r>
            <a:r>
              <a:rPr lang="en-GB" sz="3200" baseline="-25000" smtClean="0">
                <a:latin typeface="Arial" pitchFamily="34" charset="0"/>
              </a:rPr>
              <a:t>8</a:t>
            </a:r>
            <a:r>
              <a:rPr lang="en-GB" sz="3200" smtClean="0">
                <a:latin typeface="Arial" pitchFamily="34" charset="0"/>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Counting in Octal</a:t>
            </a:r>
          </a:p>
        </p:txBody>
      </p:sp>
      <p:graphicFrame>
        <p:nvGraphicFramePr>
          <p:cNvPr id="217274" name="Group 186"/>
          <p:cNvGraphicFramePr>
            <a:graphicFrameLocks noGrp="1"/>
          </p:cNvGraphicFramePr>
          <p:nvPr>
            <p:ph type="tbl" idx="1"/>
          </p:nvPr>
        </p:nvGraphicFramePr>
        <p:xfrm>
          <a:off x="1524000" y="1752600"/>
          <a:ext cx="6096000" cy="4663440"/>
        </p:xfrm>
        <a:graphic>
          <a:graphicData uri="http://schemas.openxmlformats.org/drawingml/2006/table">
            <a:tbl>
              <a:tblPr/>
              <a:tblGrid>
                <a:gridCol w="2032000"/>
                <a:gridCol w="2032000"/>
                <a:gridCol w="2032000"/>
              </a:tblGrid>
              <a:tr h="160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Binary</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Octal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000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001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010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011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100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101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110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7</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111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7</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Counting in Octal</a:t>
            </a:r>
          </a:p>
        </p:txBody>
      </p:sp>
      <p:graphicFrame>
        <p:nvGraphicFramePr>
          <p:cNvPr id="219507" name="Group 371"/>
          <p:cNvGraphicFramePr>
            <a:graphicFrameLocks noGrp="1"/>
          </p:cNvGraphicFramePr>
          <p:nvPr>
            <p:ph type="tbl" idx="1"/>
          </p:nvPr>
        </p:nvGraphicFramePr>
        <p:xfrm>
          <a:off x="457200" y="1600200"/>
          <a:ext cx="8229600" cy="4710430"/>
        </p:xfrm>
        <a:graphic>
          <a:graphicData uri="http://schemas.openxmlformats.org/drawingml/2006/table">
            <a:tbl>
              <a:tblPr/>
              <a:tblGrid>
                <a:gridCol w="1524000"/>
                <a:gridCol w="1143000"/>
                <a:gridCol w="1600200"/>
                <a:gridCol w="1219200"/>
                <a:gridCol w="1600200"/>
                <a:gridCol w="1143000"/>
              </a:tblGrid>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Octal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Octal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Decimal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Octal</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8</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9</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17</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18</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19</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27</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28</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29</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36</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17</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23</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27</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31</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37</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Binary-Octal Conversion </a:t>
            </a:r>
          </a:p>
        </p:txBody>
      </p:sp>
      <p:sp>
        <p:nvSpPr>
          <p:cNvPr id="39939" name="Rectangle 3"/>
          <p:cNvSpPr>
            <a:spLocks noGrp="1" noChangeArrowheads="1"/>
          </p:cNvSpPr>
          <p:nvPr>
            <p:ph idx="1"/>
          </p:nvPr>
        </p:nvSpPr>
        <p:spPr/>
        <p:txBody>
          <a:bodyPr/>
          <a:lstStyle/>
          <a:p>
            <a:pPr eaLnBrk="1" hangingPunct="1"/>
            <a:r>
              <a:rPr lang="en-GB" smtClean="0"/>
              <a:t>Binary to Octal Conversion</a:t>
            </a:r>
          </a:p>
          <a:p>
            <a:pPr lvl="1" eaLnBrk="1" hangingPunct="1">
              <a:buClr>
                <a:schemeClr val="tx1"/>
              </a:buClr>
            </a:pPr>
            <a:r>
              <a:rPr lang="en-US" sz="3200" smtClean="0">
                <a:latin typeface="Arial" pitchFamily="34" charset="0"/>
              </a:rPr>
              <a:t>11010110101110010110</a:t>
            </a:r>
          </a:p>
          <a:p>
            <a:pPr lvl="1" eaLnBrk="1" hangingPunct="1">
              <a:buClr>
                <a:schemeClr val="tx1"/>
              </a:buClr>
            </a:pPr>
            <a:r>
              <a:rPr lang="en-US" sz="3200" smtClean="0">
                <a:latin typeface="Arial" pitchFamily="34" charset="0"/>
              </a:rPr>
              <a:t>011 010 110 101 110 010 110</a:t>
            </a:r>
          </a:p>
          <a:p>
            <a:pPr lvl="1" eaLnBrk="1" hangingPunct="1">
              <a:buClr>
                <a:schemeClr val="tx1"/>
              </a:buClr>
            </a:pPr>
            <a:r>
              <a:rPr lang="en-US" sz="3200" smtClean="0">
                <a:latin typeface="Arial" pitchFamily="34" charset="0"/>
              </a:rPr>
              <a:t>3     2      6	    5 	   6    2      6</a:t>
            </a:r>
          </a:p>
          <a:p>
            <a:pPr eaLnBrk="1" hangingPunct="1">
              <a:buClr>
                <a:schemeClr val="tx1"/>
              </a:buClr>
            </a:pPr>
            <a:r>
              <a:rPr lang="en-US" sz="3600" smtClean="0"/>
              <a:t>Octal to Binary Conversion</a:t>
            </a:r>
          </a:p>
          <a:p>
            <a:pPr lvl="1" eaLnBrk="1" hangingPunct="1">
              <a:buClr>
                <a:schemeClr val="tx1"/>
              </a:buClr>
            </a:pPr>
            <a:r>
              <a:rPr lang="en-US" sz="3200" smtClean="0">
                <a:latin typeface="Arial" pitchFamily="34" charset="0"/>
              </a:rPr>
              <a:t>1726</a:t>
            </a:r>
          </a:p>
          <a:p>
            <a:pPr lvl="1" eaLnBrk="1" hangingPunct="1">
              <a:buClr>
                <a:schemeClr val="tx1"/>
              </a:buClr>
            </a:pPr>
            <a:r>
              <a:rPr lang="en-US" sz="3200" smtClean="0">
                <a:latin typeface="Arial" pitchFamily="34" charset="0"/>
              </a:rPr>
              <a:t>001 111 010 110	   	 </a:t>
            </a:r>
            <a:endParaRPr lang="en-GB" sz="3200" smtClean="0">
              <a:latin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Decimal-Octal Conversion </a:t>
            </a:r>
          </a:p>
        </p:txBody>
      </p:sp>
      <p:sp>
        <p:nvSpPr>
          <p:cNvPr id="40963" name="Rectangle 3"/>
          <p:cNvSpPr>
            <a:spLocks noGrp="1" noChangeArrowheads="1"/>
          </p:cNvSpPr>
          <p:nvPr>
            <p:ph type="body" sz="half" idx="1"/>
          </p:nvPr>
        </p:nvSpPr>
        <p:spPr>
          <a:xfrm>
            <a:off x="457200" y="1600200"/>
            <a:ext cx="8153400" cy="2362200"/>
          </a:xfrm>
        </p:spPr>
        <p:txBody>
          <a:bodyPr/>
          <a:lstStyle/>
          <a:p>
            <a:pPr eaLnBrk="1" hangingPunct="1"/>
            <a:r>
              <a:rPr lang="en-GB" smtClean="0"/>
              <a:t>Decimal to Octal Conversion</a:t>
            </a:r>
          </a:p>
          <a:p>
            <a:pPr eaLnBrk="1" hangingPunct="1">
              <a:buClr>
                <a:schemeClr val="tx1"/>
              </a:buClr>
            </a:pPr>
            <a:r>
              <a:rPr lang="en-GB" smtClean="0"/>
              <a:t>Indirect Method </a:t>
            </a:r>
          </a:p>
          <a:p>
            <a:pPr lvl="1" eaLnBrk="1" hangingPunct="1">
              <a:buClr>
                <a:schemeClr val="tx1"/>
              </a:buClr>
            </a:pPr>
            <a:r>
              <a:rPr lang="en-GB" sz="3200" smtClean="0">
                <a:latin typeface="Arial" pitchFamily="34" charset="0"/>
              </a:rPr>
              <a:t>Decimal </a:t>
            </a:r>
            <a:r>
              <a:rPr lang="en-GB" sz="3200" smtClean="0">
                <a:latin typeface="Arial" pitchFamily="34" charset="0"/>
                <a:cs typeface="Arial" pitchFamily="34" charset="0"/>
              </a:rPr>
              <a:t>→Binary → Octal</a:t>
            </a:r>
          </a:p>
          <a:p>
            <a:pPr eaLnBrk="1" hangingPunct="1">
              <a:buClr>
                <a:schemeClr val="tx1"/>
              </a:buClr>
            </a:pPr>
            <a:r>
              <a:rPr lang="en-GB" smtClean="0">
                <a:cs typeface="Arial" pitchFamily="34" charset="0"/>
              </a:rPr>
              <a:t>Repeated Division by 8</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Decimal-Octal Conversion </a:t>
            </a:r>
          </a:p>
        </p:txBody>
      </p:sp>
      <p:sp>
        <p:nvSpPr>
          <p:cNvPr id="41987" name="Rectangle 3"/>
          <p:cNvSpPr>
            <a:spLocks noGrp="1" noChangeArrowheads="1"/>
          </p:cNvSpPr>
          <p:nvPr>
            <p:ph type="body" sz="half" idx="1"/>
          </p:nvPr>
        </p:nvSpPr>
        <p:spPr>
          <a:xfrm>
            <a:off x="457200" y="1600200"/>
            <a:ext cx="8153400" cy="4724400"/>
          </a:xfrm>
        </p:spPr>
        <p:txBody>
          <a:bodyPr/>
          <a:lstStyle/>
          <a:p>
            <a:pPr eaLnBrk="1" hangingPunct="1"/>
            <a:r>
              <a:rPr lang="en-GB" smtClean="0"/>
              <a:t>Octal to Decimal Conversion</a:t>
            </a:r>
          </a:p>
          <a:p>
            <a:pPr eaLnBrk="1" hangingPunct="1">
              <a:buClr>
                <a:schemeClr val="tx1"/>
              </a:buClr>
            </a:pPr>
            <a:r>
              <a:rPr lang="en-GB" smtClean="0"/>
              <a:t>Indirect Method </a:t>
            </a:r>
          </a:p>
          <a:p>
            <a:pPr lvl="1" eaLnBrk="1" hangingPunct="1">
              <a:buClr>
                <a:schemeClr val="tx1"/>
              </a:buClr>
            </a:pPr>
            <a:r>
              <a:rPr lang="en-GB" sz="3200" smtClean="0">
                <a:latin typeface="Arial" pitchFamily="34" charset="0"/>
              </a:rPr>
              <a:t>Octal </a:t>
            </a:r>
            <a:r>
              <a:rPr lang="en-GB" sz="3200" smtClean="0">
                <a:latin typeface="Arial" pitchFamily="34" charset="0"/>
                <a:cs typeface="Arial" pitchFamily="34" charset="0"/>
              </a:rPr>
              <a:t>→Binary → Decimal</a:t>
            </a:r>
          </a:p>
          <a:p>
            <a:pPr eaLnBrk="1" hangingPunct="1">
              <a:buClr>
                <a:schemeClr val="tx1"/>
              </a:buClr>
            </a:pPr>
            <a:r>
              <a:rPr lang="en-GB" smtClean="0">
                <a:cs typeface="Arial" pitchFamily="34" charset="0"/>
              </a:rPr>
              <a:t>Sum-of-Weights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200" smtClean="0">
                <a:latin typeface="Arial" pitchFamily="34" charset="0"/>
                <a:cs typeface="Arial" pitchFamily="34" charset="0"/>
              </a:rPr>
              <a:t>Recap</a:t>
            </a:r>
          </a:p>
        </p:txBody>
      </p:sp>
      <p:sp>
        <p:nvSpPr>
          <p:cNvPr id="8195" name="Rectangle 3"/>
          <p:cNvSpPr>
            <a:spLocks noGrp="1" noChangeArrowheads="1"/>
          </p:cNvSpPr>
          <p:nvPr>
            <p:ph idx="1"/>
          </p:nvPr>
        </p:nvSpPr>
        <p:spPr/>
        <p:txBody>
          <a:bodyPr/>
          <a:lstStyle/>
          <a:p>
            <a:pPr eaLnBrk="1" hangingPunct="1"/>
            <a:r>
              <a:rPr lang="en-US" sz="2800" smtClean="0"/>
              <a:t>Representing Numbers</a:t>
            </a:r>
          </a:p>
          <a:p>
            <a:pPr lvl="1" eaLnBrk="1" hangingPunct="1">
              <a:buClr>
                <a:schemeClr val="tx1"/>
              </a:buClr>
            </a:pPr>
            <a:r>
              <a:rPr lang="en-US" smtClean="0">
                <a:latin typeface="Arial" pitchFamily="34" charset="0"/>
              </a:rPr>
              <a:t>Unsigned</a:t>
            </a:r>
          </a:p>
          <a:p>
            <a:pPr lvl="1" eaLnBrk="1" hangingPunct="1">
              <a:buClr>
                <a:schemeClr val="tx1"/>
              </a:buClr>
            </a:pPr>
            <a:r>
              <a:rPr lang="en-US" smtClean="0">
                <a:latin typeface="Arial" pitchFamily="34" charset="0"/>
              </a:rPr>
              <a:t>Signed Magnitude</a:t>
            </a:r>
          </a:p>
          <a:p>
            <a:pPr lvl="1" eaLnBrk="1" hangingPunct="1">
              <a:buClr>
                <a:schemeClr val="tx1"/>
              </a:buClr>
            </a:pPr>
            <a:r>
              <a:rPr lang="en-US" smtClean="0">
                <a:latin typeface="Arial" pitchFamily="34" charset="0"/>
              </a:rPr>
              <a:t>2’s Complement</a:t>
            </a:r>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Octal Addition &amp; Subtraction</a:t>
            </a:r>
          </a:p>
        </p:txBody>
      </p:sp>
      <p:sp>
        <p:nvSpPr>
          <p:cNvPr id="43011" name="Rectangle 3"/>
          <p:cNvSpPr>
            <a:spLocks noGrp="1" noChangeArrowheads="1"/>
          </p:cNvSpPr>
          <p:nvPr>
            <p:ph idx="1"/>
          </p:nvPr>
        </p:nvSpPr>
        <p:spPr/>
        <p:txBody>
          <a:bodyPr/>
          <a:lstStyle/>
          <a:p>
            <a:pPr eaLnBrk="1" hangingPunct="1">
              <a:buClr>
                <a:schemeClr val="tx1"/>
              </a:buClr>
            </a:pPr>
            <a:r>
              <a:rPr lang="en-GB" smtClean="0"/>
              <a:t>Octal Addition</a:t>
            </a:r>
          </a:p>
          <a:p>
            <a:pPr lvl="1" eaLnBrk="1" hangingPunct="1">
              <a:buClr>
                <a:schemeClr val="tx1"/>
              </a:buClr>
            </a:pPr>
            <a:r>
              <a:rPr lang="en-GB" sz="3200" smtClean="0">
                <a:latin typeface="Arial" pitchFamily="34" charset="0"/>
              </a:rPr>
              <a:t>Carry generated</a:t>
            </a:r>
          </a:p>
          <a:p>
            <a:pPr eaLnBrk="1" hangingPunct="1">
              <a:buClr>
                <a:schemeClr val="tx1"/>
              </a:buClr>
            </a:pPr>
            <a:r>
              <a:rPr lang="en-GB" smtClean="0"/>
              <a:t>Octal Subtraction</a:t>
            </a:r>
          </a:p>
          <a:p>
            <a:pPr lvl="1" eaLnBrk="1" hangingPunct="1">
              <a:buClr>
                <a:schemeClr val="tx1"/>
              </a:buClr>
            </a:pPr>
            <a:r>
              <a:rPr lang="en-GB" sz="3200" smtClean="0">
                <a:latin typeface="Arial" pitchFamily="34" charset="0"/>
              </a:rPr>
              <a:t>Borrow weight 8</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Repeated Division by 8</a:t>
            </a:r>
          </a:p>
        </p:txBody>
      </p:sp>
      <p:graphicFrame>
        <p:nvGraphicFramePr>
          <p:cNvPr id="243716" name="Group 4"/>
          <p:cNvGraphicFramePr>
            <a:graphicFrameLocks noGrp="1"/>
          </p:cNvGraphicFramePr>
          <p:nvPr>
            <p:ph type="tbl" idx="1"/>
          </p:nvPr>
        </p:nvGraphicFramePr>
        <p:xfrm>
          <a:off x="457200" y="2819400"/>
          <a:ext cx="8229600" cy="3311527"/>
        </p:xfrm>
        <a:graphic>
          <a:graphicData uri="http://schemas.openxmlformats.org/drawingml/2006/table">
            <a:tbl>
              <a:tblPr/>
              <a:tblGrid>
                <a:gridCol w="1785938"/>
                <a:gridCol w="2916237"/>
                <a:gridCol w="3527425"/>
              </a:tblGrid>
              <a:tr h="6619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Number</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Quotient </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Remainder</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2075</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259</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                  (O</a:t>
                      </a:r>
                      <a:r>
                        <a:rPr kumimoji="0" lang="en-GB" sz="2800" b="0" i="0" u="none" strike="noStrike" cap="none" normalizeH="0" baseline="-25000" smtClean="0">
                          <a:ln>
                            <a:noFill/>
                          </a:ln>
                          <a:solidFill>
                            <a:schemeClr val="tx1"/>
                          </a:solidFill>
                          <a:effectLst/>
                          <a:latin typeface="Arial" pitchFamily="34" charset="0"/>
                          <a:cs typeface="Times New Roman" pitchFamily="18" charset="0"/>
                        </a:rPr>
                        <a:t>0</a:t>
                      </a:r>
                      <a:r>
                        <a:rPr kumimoji="0" lang="en-GB" sz="2800" b="0" i="0" u="none" strike="noStrike" cap="none" normalizeH="0" baseline="0" smtClean="0">
                          <a:ln>
                            <a:noFill/>
                          </a:ln>
                          <a:solidFill>
                            <a:schemeClr val="tx1"/>
                          </a:solidFill>
                          <a:effectLst/>
                          <a:latin typeface="Arial" pitchFamily="34" charset="0"/>
                          <a:cs typeface="Times New Roman" pitchFamily="18" charset="0"/>
                        </a:rPr>
                        <a:t>)</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259</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32</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3                  (O</a:t>
                      </a:r>
                      <a:r>
                        <a:rPr kumimoji="0" lang="en-GB" sz="2800" b="0" i="0" u="none" strike="noStrike" cap="none" normalizeH="0" baseline="-25000" smtClean="0">
                          <a:ln>
                            <a:noFill/>
                          </a:ln>
                          <a:solidFill>
                            <a:schemeClr val="tx1"/>
                          </a:solidFill>
                          <a:effectLst/>
                          <a:latin typeface="Arial" pitchFamily="34" charset="0"/>
                          <a:cs typeface="Times New Roman" pitchFamily="18" charset="0"/>
                        </a:rPr>
                        <a:t>1</a:t>
                      </a:r>
                      <a:r>
                        <a:rPr kumimoji="0" lang="en-GB" sz="2800" b="0" i="0" u="none" strike="noStrike" cap="none" normalizeH="0" baseline="0" smtClean="0">
                          <a:ln>
                            <a:noFill/>
                          </a:ln>
                          <a:solidFill>
                            <a:schemeClr val="tx1"/>
                          </a:solidFill>
                          <a:effectLst/>
                          <a:latin typeface="Arial" pitchFamily="34" charset="0"/>
                          <a:cs typeface="Times New Roman" pitchFamily="18" charset="0"/>
                        </a:rPr>
                        <a:t>)</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rPr>
                        <a:t>0                  </a:t>
                      </a:r>
                      <a:r>
                        <a:rPr kumimoji="0" lang="en-GB" sz="2800" b="0" i="0" u="none" strike="noStrike" cap="none" normalizeH="0" baseline="0" smtClean="0">
                          <a:ln>
                            <a:noFill/>
                          </a:ln>
                          <a:solidFill>
                            <a:schemeClr val="tx1"/>
                          </a:solidFill>
                          <a:effectLst/>
                          <a:latin typeface="Arial" pitchFamily="34" charset="0"/>
                          <a:cs typeface="Times New Roman" pitchFamily="18" charset="0"/>
                        </a:rPr>
                        <a:t>(O</a:t>
                      </a:r>
                      <a:r>
                        <a:rPr kumimoji="0" lang="en-GB" sz="2800" b="0" i="0" u="none" strike="noStrike" cap="none" normalizeH="0" baseline="-25000" smtClean="0">
                          <a:ln>
                            <a:noFill/>
                          </a:ln>
                          <a:solidFill>
                            <a:schemeClr val="tx1"/>
                          </a:solidFill>
                          <a:effectLst/>
                          <a:latin typeface="Arial" pitchFamily="34" charset="0"/>
                          <a:cs typeface="Times New Roman" pitchFamily="18" charset="0"/>
                        </a:rPr>
                        <a:t>2</a:t>
                      </a:r>
                      <a:r>
                        <a:rPr kumimoji="0" lang="en-GB" sz="2800" b="0" i="0" u="none" strike="noStrike" cap="none" normalizeH="0" baseline="0" smtClean="0">
                          <a:ln>
                            <a:noFill/>
                          </a:ln>
                          <a:solidFill>
                            <a:schemeClr val="tx1"/>
                          </a:solidFill>
                          <a:effectLst/>
                          <a:latin typeface="Arial" pitchFamily="34" charset="0"/>
                          <a:cs typeface="Times New Roman" pitchFamily="18" charset="0"/>
                        </a:rPr>
                        <a:t>)</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4</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0</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smtClean="0">
                          <a:ln>
                            <a:noFill/>
                          </a:ln>
                          <a:solidFill>
                            <a:schemeClr val="tx1"/>
                          </a:solidFill>
                          <a:effectLst/>
                          <a:latin typeface="Arial" pitchFamily="34" charset="0"/>
                          <a:cs typeface="Times New Roman" pitchFamily="18" charset="0"/>
                        </a:rPr>
                        <a:t>4                  (O</a:t>
                      </a:r>
                      <a:r>
                        <a:rPr kumimoji="0" lang="en-GB" sz="2800" b="0" i="0" u="none" strike="noStrike" cap="none" normalizeH="0" baseline="-25000" smtClean="0">
                          <a:ln>
                            <a:noFill/>
                          </a:ln>
                          <a:solidFill>
                            <a:schemeClr val="tx1"/>
                          </a:solidFill>
                          <a:effectLst/>
                          <a:latin typeface="Arial" pitchFamily="34" charset="0"/>
                          <a:cs typeface="Times New Roman" pitchFamily="18" charset="0"/>
                        </a:rPr>
                        <a:t>3</a:t>
                      </a:r>
                      <a:r>
                        <a:rPr kumimoji="0" lang="en-GB" sz="2800" b="0" i="0" u="none" strike="noStrike" cap="none" normalizeH="0" baseline="0" smtClean="0">
                          <a:ln>
                            <a:noFill/>
                          </a:ln>
                          <a:solidFill>
                            <a:schemeClr val="tx1"/>
                          </a:solidFill>
                          <a:effectLst/>
                          <a:latin typeface="Arial" pitchFamily="34" charset="0"/>
                          <a:cs typeface="Times New Roman" pitchFamily="18" charset="0"/>
                        </a:rPr>
                        <a:t>)</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Sum-of-Weights</a:t>
            </a:r>
          </a:p>
        </p:txBody>
      </p:sp>
      <p:sp>
        <p:nvSpPr>
          <p:cNvPr id="45059" name="Rectangle 3"/>
          <p:cNvSpPr>
            <a:spLocks noGrp="1" noChangeArrowheads="1"/>
          </p:cNvSpPr>
          <p:nvPr>
            <p:ph idx="1"/>
          </p:nvPr>
        </p:nvSpPr>
        <p:spPr/>
        <p:txBody>
          <a:bodyPr/>
          <a:lstStyle/>
          <a:p>
            <a:pPr eaLnBrk="1" hangingPunct="1">
              <a:buClr>
                <a:schemeClr val="tx1"/>
              </a:buClr>
              <a:buFont typeface="Wingdings" pitchFamily="2" charset="2"/>
              <a:buNone/>
            </a:pPr>
            <a:r>
              <a:rPr lang="en-GB" sz="3600" smtClean="0">
                <a:cs typeface="Arial" pitchFamily="34" charset="0"/>
              </a:rPr>
              <a:t>4033</a:t>
            </a:r>
          </a:p>
          <a:p>
            <a:pPr eaLnBrk="1" hangingPunct="1">
              <a:buClr>
                <a:schemeClr val="tx1"/>
              </a:buClr>
              <a:buFont typeface="Wingdings" pitchFamily="2" charset="2"/>
              <a:buNone/>
            </a:pPr>
            <a:r>
              <a:rPr lang="en-GB" sz="3600" smtClean="0">
                <a:cs typeface="Arial" pitchFamily="34" charset="0"/>
              </a:rPr>
              <a:t>(4 x 8</a:t>
            </a:r>
            <a:r>
              <a:rPr lang="en-GB" sz="3600" baseline="30000" smtClean="0">
                <a:cs typeface="Arial" pitchFamily="34" charset="0"/>
              </a:rPr>
              <a:t>3</a:t>
            </a:r>
            <a:r>
              <a:rPr lang="en-GB" sz="3600" smtClean="0">
                <a:cs typeface="Arial" pitchFamily="34" charset="0"/>
              </a:rPr>
              <a:t>) + (0 x 8</a:t>
            </a:r>
            <a:r>
              <a:rPr lang="en-GB" sz="3600" baseline="30000" smtClean="0">
                <a:cs typeface="Arial" pitchFamily="34" charset="0"/>
              </a:rPr>
              <a:t>2</a:t>
            </a:r>
            <a:r>
              <a:rPr lang="en-GB" sz="3600" smtClean="0">
                <a:cs typeface="Arial" pitchFamily="34" charset="0"/>
              </a:rPr>
              <a:t>) + (3 x 8</a:t>
            </a:r>
            <a:r>
              <a:rPr lang="en-GB" sz="3600" baseline="30000" smtClean="0">
                <a:cs typeface="Arial" pitchFamily="34" charset="0"/>
              </a:rPr>
              <a:t>1</a:t>
            </a:r>
            <a:r>
              <a:rPr lang="en-GB" sz="3600" smtClean="0">
                <a:cs typeface="Arial" pitchFamily="34" charset="0"/>
              </a:rPr>
              <a:t>) + (3 x 8</a:t>
            </a:r>
            <a:r>
              <a:rPr lang="en-GB" sz="3600" baseline="30000" smtClean="0">
                <a:cs typeface="Arial" pitchFamily="34" charset="0"/>
              </a:rPr>
              <a:t>0</a:t>
            </a:r>
            <a:r>
              <a:rPr lang="en-GB" sz="3600" smtClean="0">
                <a:cs typeface="Arial" pitchFamily="34" charset="0"/>
              </a:rPr>
              <a:t>)</a:t>
            </a:r>
          </a:p>
          <a:p>
            <a:pPr eaLnBrk="1" hangingPunct="1">
              <a:buClr>
                <a:schemeClr val="tx1"/>
              </a:buClr>
              <a:buFont typeface="Wingdings" pitchFamily="2" charset="2"/>
              <a:buNone/>
            </a:pPr>
            <a:r>
              <a:rPr lang="en-GB" sz="3600" smtClean="0">
                <a:cs typeface="Arial" pitchFamily="34" charset="0"/>
              </a:rPr>
              <a:t>(4 x 512) + (0 x 64) + (3 x 8) + (3 x 1)</a:t>
            </a:r>
          </a:p>
          <a:p>
            <a:pPr eaLnBrk="1" hangingPunct="1">
              <a:buClr>
                <a:schemeClr val="tx1"/>
              </a:buClr>
              <a:buFont typeface="Wingdings" pitchFamily="2" charset="2"/>
              <a:buNone/>
            </a:pPr>
            <a:r>
              <a:rPr lang="en-GB" sz="3600" smtClean="0">
                <a:cs typeface="Arial" pitchFamily="34" charset="0"/>
              </a:rPr>
              <a:t>2048 + 0 + 24 + 3</a:t>
            </a:r>
          </a:p>
          <a:p>
            <a:pPr eaLnBrk="1" hangingPunct="1">
              <a:buClr>
                <a:schemeClr val="tx1"/>
              </a:buClr>
              <a:buFont typeface="Wingdings" pitchFamily="2" charset="2"/>
              <a:buNone/>
            </a:pPr>
            <a:r>
              <a:rPr lang="en-GB" sz="3600" smtClean="0">
                <a:cs typeface="Arial" pitchFamily="34" charset="0"/>
              </a:rPr>
              <a:t>2075</a:t>
            </a:r>
          </a:p>
          <a:p>
            <a:pPr eaLnBrk="1" hangingPunct="1"/>
            <a:endParaRPr lang="en-GB"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Octal Addition</a:t>
            </a:r>
          </a:p>
        </p:txBody>
      </p:sp>
      <p:sp>
        <p:nvSpPr>
          <p:cNvPr id="46083" name="Rectangle 3"/>
          <p:cNvSpPr>
            <a:spLocks noGrp="1" noChangeArrowheads="1"/>
          </p:cNvSpPr>
          <p:nvPr>
            <p:ph idx="1"/>
          </p:nvPr>
        </p:nvSpPr>
        <p:spPr/>
        <p:txBody>
          <a:bodyPr/>
          <a:lstStyle/>
          <a:p>
            <a:pPr eaLnBrk="1" hangingPunct="1">
              <a:buFont typeface="Wingdings" pitchFamily="2" charset="2"/>
              <a:buNone/>
            </a:pPr>
            <a:r>
              <a:rPr lang="en-GB" dirty="0" smtClean="0"/>
              <a:t>Carry	1 	</a:t>
            </a:r>
          </a:p>
          <a:p>
            <a:pPr eaLnBrk="1" hangingPunct="1">
              <a:buFont typeface="Wingdings" pitchFamily="2" charset="2"/>
              <a:buNone/>
            </a:pPr>
            <a:r>
              <a:rPr lang="en-GB" dirty="0" smtClean="0"/>
              <a:t>			7602			2+1=3d=  3O </a:t>
            </a:r>
          </a:p>
          <a:p>
            <a:pPr eaLnBrk="1" hangingPunct="1">
              <a:buFont typeface="Wingdings" pitchFamily="2" charset="2"/>
              <a:buNone/>
            </a:pPr>
            <a:r>
              <a:rPr lang="en-GB" dirty="0" smtClean="0"/>
              <a:t>		</a:t>
            </a:r>
            <a:r>
              <a:rPr lang="en-GB" u="sng" dirty="0" smtClean="0"/>
              <a:t> +      5771</a:t>
            </a:r>
            <a:r>
              <a:rPr lang="en-GB" dirty="0" smtClean="0"/>
              <a:t>			0+7=7d=  7O</a:t>
            </a:r>
            <a:endParaRPr lang="en-GB" u="sng" dirty="0" smtClean="0"/>
          </a:p>
          <a:p>
            <a:pPr eaLnBrk="1" hangingPunct="1">
              <a:buFont typeface="Wingdings" pitchFamily="2" charset="2"/>
              <a:buNone/>
            </a:pPr>
            <a:r>
              <a:rPr lang="en-GB" dirty="0" smtClean="0"/>
              <a:t>        	       15573			6+7=13d= 15O</a:t>
            </a:r>
          </a:p>
          <a:p>
            <a:pPr eaLnBrk="1" hangingPunct="1">
              <a:buFont typeface="Wingdings" pitchFamily="2" charset="2"/>
              <a:buNone/>
            </a:pPr>
            <a:r>
              <a:rPr lang="en-GB" dirty="0" smtClean="0"/>
              <a:t>						1+7+5=13d =15O</a:t>
            </a:r>
            <a:endParaRPr lang="en-GB" u="sng"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Octal Subtraction</a:t>
            </a:r>
          </a:p>
        </p:txBody>
      </p:sp>
      <p:sp>
        <p:nvSpPr>
          <p:cNvPr id="47107" name="Rectangle 3"/>
          <p:cNvSpPr>
            <a:spLocks noGrp="1" noChangeArrowheads="1"/>
          </p:cNvSpPr>
          <p:nvPr>
            <p:ph idx="1"/>
          </p:nvPr>
        </p:nvSpPr>
        <p:spPr/>
        <p:txBody>
          <a:bodyPr/>
          <a:lstStyle/>
          <a:p>
            <a:pPr eaLnBrk="1" hangingPunct="1">
              <a:buFont typeface="Wingdings" pitchFamily="2" charset="2"/>
              <a:buNone/>
            </a:pPr>
            <a:r>
              <a:rPr lang="en-GB" smtClean="0"/>
              <a:t>Borrow	  11 	</a:t>
            </a:r>
          </a:p>
          <a:p>
            <a:pPr eaLnBrk="1" hangingPunct="1">
              <a:buFont typeface="Wingdings" pitchFamily="2" charset="2"/>
              <a:buNone/>
            </a:pPr>
            <a:r>
              <a:rPr lang="en-GB" smtClean="0"/>
              <a:t>			7602			2-1=1d  1O </a:t>
            </a:r>
          </a:p>
          <a:p>
            <a:pPr eaLnBrk="1" hangingPunct="1">
              <a:buFont typeface="Wingdings" pitchFamily="2" charset="2"/>
              <a:buNone/>
            </a:pPr>
            <a:r>
              <a:rPr lang="en-GB" smtClean="0"/>
              <a:t>		</a:t>
            </a:r>
            <a:r>
              <a:rPr lang="en-GB" u="sng" smtClean="0"/>
              <a:t> -      5771</a:t>
            </a:r>
            <a:r>
              <a:rPr lang="en-GB" smtClean="0"/>
              <a:t>			8-7=1d  1O</a:t>
            </a:r>
            <a:endParaRPr lang="en-GB" u="sng" smtClean="0"/>
          </a:p>
          <a:p>
            <a:pPr eaLnBrk="1" hangingPunct="1">
              <a:buFont typeface="Wingdings" pitchFamily="2" charset="2"/>
              <a:buNone/>
            </a:pPr>
            <a:r>
              <a:rPr lang="en-GB" smtClean="0"/>
              <a:t>        	        1611			13-7=6d 6O</a:t>
            </a:r>
          </a:p>
          <a:p>
            <a:pPr eaLnBrk="1" hangingPunct="1">
              <a:buFont typeface="Wingdings" pitchFamily="2" charset="2"/>
              <a:buNone/>
            </a:pPr>
            <a:r>
              <a:rPr lang="en-GB" smtClean="0"/>
              <a:t>						6-5=1d 1O</a:t>
            </a:r>
            <a:endParaRPr lang="en-GB" u="sng"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noFill/>
        </p:spPr>
        <p:txBody>
          <a:bodyPr/>
          <a:lstStyle/>
          <a:p>
            <a:pPr eaLnBrk="1" hangingPunct="1"/>
            <a:r>
              <a:rPr lang="en-GB" sz="3800" smtClean="0">
                <a:latin typeface="Arial" pitchFamily="34" charset="0"/>
                <a:cs typeface="Arial" pitchFamily="34" charset="0"/>
              </a:rPr>
              <a:t>Alternate Representations</a:t>
            </a:r>
          </a:p>
        </p:txBody>
      </p:sp>
      <p:sp>
        <p:nvSpPr>
          <p:cNvPr id="48131" name="Rectangle 3"/>
          <p:cNvSpPr>
            <a:spLocks noGrp="1" noChangeArrowheads="1"/>
          </p:cNvSpPr>
          <p:nvPr>
            <p:ph idx="1"/>
          </p:nvPr>
        </p:nvSpPr>
        <p:spPr/>
        <p:txBody>
          <a:bodyPr/>
          <a:lstStyle/>
          <a:p>
            <a:pPr eaLnBrk="1" hangingPunct="1"/>
            <a:r>
              <a:rPr lang="en-GB" dirty="0" smtClean="0"/>
              <a:t>BCD Code</a:t>
            </a:r>
          </a:p>
          <a:p>
            <a:pPr marL="457200" lvl="1" indent="0" eaLnBrk="1" hangingPunct="1">
              <a:buClr>
                <a:schemeClr val="tx1"/>
              </a:buClr>
              <a:buNone/>
            </a:pPr>
            <a:endParaRPr lang="en-GB" sz="3200" dirty="0" smtClean="0">
              <a:latin typeface="Arial" pitchFamily="34" charset="0"/>
            </a:endParaRPr>
          </a:p>
          <a:p>
            <a:pPr eaLnBrk="1" hangingPunct="1">
              <a:buClr>
                <a:schemeClr val="tx1"/>
              </a:buClr>
            </a:pPr>
            <a:r>
              <a:rPr lang="en-GB" dirty="0" err="1" smtClean="0"/>
              <a:t>Gray</a:t>
            </a:r>
            <a:r>
              <a:rPr lang="en-GB" dirty="0" smtClean="0"/>
              <a:t> Code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Alternate Representations</a:t>
            </a:r>
          </a:p>
        </p:txBody>
      </p:sp>
      <p:sp>
        <p:nvSpPr>
          <p:cNvPr id="49155" name="Rectangle 3"/>
          <p:cNvSpPr>
            <a:spLocks noGrp="1" noChangeArrowheads="1"/>
          </p:cNvSpPr>
          <p:nvPr>
            <p:ph type="body" sz="half" idx="1"/>
          </p:nvPr>
        </p:nvSpPr>
        <p:spPr>
          <a:xfrm>
            <a:off x="685800" y="1600200"/>
            <a:ext cx="7772400" cy="4530725"/>
          </a:xfrm>
        </p:spPr>
        <p:txBody>
          <a:bodyPr/>
          <a:lstStyle/>
          <a:p>
            <a:pPr eaLnBrk="1" hangingPunct="1">
              <a:lnSpc>
                <a:spcPct val="90000"/>
              </a:lnSpc>
            </a:pPr>
            <a:r>
              <a:rPr lang="en-GB" sz="2800" smtClean="0"/>
              <a:t>BCD (Binary Coded Decimal) Code</a:t>
            </a:r>
          </a:p>
        </p:txBody>
      </p:sp>
      <p:graphicFrame>
        <p:nvGraphicFramePr>
          <p:cNvPr id="224470" name="Group 214"/>
          <p:cNvGraphicFramePr>
            <a:graphicFrameLocks noGrp="1"/>
          </p:cNvGraphicFramePr>
          <p:nvPr>
            <p:ph sz="half" idx="2"/>
          </p:nvPr>
        </p:nvGraphicFramePr>
        <p:xfrm>
          <a:off x="457200" y="2362200"/>
          <a:ext cx="8153400" cy="3474720"/>
        </p:xfrm>
        <a:graphic>
          <a:graphicData uri="http://schemas.openxmlformats.org/drawingml/2006/table">
            <a:tbl>
              <a:tblPr/>
              <a:tblGrid>
                <a:gridCol w="1981200"/>
                <a:gridCol w="2057400"/>
                <a:gridCol w="2057400"/>
                <a:gridCol w="2057400"/>
              </a:tblGrid>
              <a:tr h="196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Decimal </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BCD</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Decimal </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BCD</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0000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5</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0101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0001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6</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0110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2</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0010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7</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0111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3</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0011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8</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1000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4</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0100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9</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1001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Gray Code</a:t>
            </a:r>
          </a:p>
        </p:txBody>
      </p:sp>
      <p:sp>
        <p:nvSpPr>
          <p:cNvPr id="52227" name="Rectangle 3"/>
          <p:cNvSpPr>
            <a:spLocks noGrp="1" noChangeArrowheads="1"/>
          </p:cNvSpPr>
          <p:nvPr>
            <p:ph idx="1"/>
          </p:nvPr>
        </p:nvSpPr>
        <p:spPr/>
        <p:txBody>
          <a:bodyPr/>
          <a:lstStyle/>
          <a:p>
            <a:pPr eaLnBrk="1" hangingPunct="1"/>
            <a:r>
              <a:rPr lang="en-GB" smtClean="0"/>
              <a:t>Binary Code more than 1 bit change</a:t>
            </a:r>
          </a:p>
          <a:p>
            <a:pPr eaLnBrk="1" hangingPunct="1"/>
            <a:r>
              <a:rPr lang="en-GB" smtClean="0"/>
              <a:t>Electromechanical applications of digital systems restrict bit change to 1</a:t>
            </a:r>
          </a:p>
          <a:p>
            <a:pPr lvl="1" eaLnBrk="1" hangingPunct="1">
              <a:buClr>
                <a:schemeClr val="tx1"/>
              </a:buClr>
            </a:pPr>
            <a:r>
              <a:rPr lang="en-GB" sz="3200" smtClean="0">
                <a:latin typeface="Arial" pitchFamily="34" charset="0"/>
              </a:rPr>
              <a:t>Shaft encoders</a:t>
            </a:r>
          </a:p>
          <a:p>
            <a:pPr lvl="1" eaLnBrk="1" hangingPunct="1">
              <a:buClr>
                <a:schemeClr val="tx1"/>
              </a:buClr>
            </a:pPr>
            <a:r>
              <a:rPr lang="en-GB" sz="3200" smtClean="0">
                <a:latin typeface="Arial" pitchFamily="34" charset="0"/>
              </a:rPr>
              <a:t>Braking Systems</a:t>
            </a:r>
          </a:p>
          <a:p>
            <a:pPr eaLnBrk="1" hangingPunct="1"/>
            <a:r>
              <a:rPr lang="en-GB" smtClean="0"/>
              <a:t>Un-Weighted Code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Gray Code</a:t>
            </a:r>
          </a:p>
        </p:txBody>
      </p:sp>
      <p:graphicFrame>
        <p:nvGraphicFramePr>
          <p:cNvPr id="232664" name="Group 216"/>
          <p:cNvGraphicFramePr>
            <a:graphicFrameLocks noGrp="1"/>
          </p:cNvGraphicFramePr>
          <p:nvPr>
            <p:ph type="tbl" idx="1"/>
          </p:nvPr>
        </p:nvGraphicFramePr>
        <p:xfrm>
          <a:off x="457200" y="1600200"/>
          <a:ext cx="8229600" cy="5212080"/>
        </p:xfrm>
        <a:graphic>
          <a:graphicData uri="http://schemas.openxmlformats.org/drawingml/2006/table">
            <a:tbl>
              <a:tblPr/>
              <a:tblGrid>
                <a:gridCol w="2614613"/>
                <a:gridCol w="2808287"/>
                <a:gridCol w="2806700"/>
              </a:tblGrid>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Decimal </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Gray</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Binary</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0000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0000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0001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0001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2</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0011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0010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3</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0010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0011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4</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0110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0100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5</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0111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0101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6</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0101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0110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7</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0100</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smtClean="0">
                          <a:ln>
                            <a:noFill/>
                          </a:ln>
                          <a:solidFill>
                            <a:schemeClr val="tx1"/>
                          </a:solidFill>
                          <a:effectLst/>
                          <a:latin typeface="Arial" pitchFamily="34" charset="0"/>
                          <a:cs typeface="Times New Roman" pitchFamily="18" charset="0"/>
                        </a:rPr>
                        <a:t>0111</a:t>
                      </a:r>
                      <a:endParaRPr kumimoji="0" lang="en-GB" sz="3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GB" sz="3800" smtClean="0">
                <a:latin typeface="Arial" pitchFamily="34" charset="0"/>
                <a:cs typeface="Arial" pitchFamily="34" charset="0"/>
              </a:rPr>
              <a:t>Gray Code Application</a:t>
            </a:r>
          </a:p>
        </p:txBody>
      </p:sp>
      <p:graphicFrame>
        <p:nvGraphicFramePr>
          <p:cNvPr id="1026" name="Object 4"/>
          <p:cNvGraphicFramePr>
            <a:graphicFrameLocks noGrp="1" noChangeAspect="1"/>
          </p:cNvGraphicFramePr>
          <p:nvPr>
            <p:ph idx="1"/>
          </p:nvPr>
        </p:nvGraphicFramePr>
        <p:xfrm>
          <a:off x="381000" y="1844675"/>
          <a:ext cx="8305800" cy="4237038"/>
        </p:xfrm>
        <a:graphic>
          <a:graphicData uri="http://schemas.openxmlformats.org/presentationml/2006/ole">
            <mc:AlternateContent xmlns:mc="http://schemas.openxmlformats.org/markup-compatibility/2006">
              <mc:Choice xmlns:v="urn:schemas-microsoft-com:vml" Requires="v">
                <p:oleObj spid="_x0000_s1040" name="Visio" r:id="rId4" imgW="5376062" imgH="2741676" progId="Visio.Drawing.6">
                  <p:embed/>
                </p:oleObj>
              </mc:Choice>
              <mc:Fallback>
                <p:oleObj name="Visio" r:id="rId4" imgW="5376062" imgH="2741676"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844675"/>
                        <a:ext cx="8305800" cy="42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2’s Complement form</a:t>
            </a:r>
          </a:p>
        </p:txBody>
      </p:sp>
      <p:sp>
        <p:nvSpPr>
          <p:cNvPr id="9219" name="Rectangle 3"/>
          <p:cNvSpPr>
            <a:spLocks noGrp="1" noChangeArrowheads="1"/>
          </p:cNvSpPr>
          <p:nvPr>
            <p:ph idx="1"/>
          </p:nvPr>
        </p:nvSpPr>
        <p:spPr/>
        <p:txBody>
          <a:bodyPr/>
          <a:lstStyle/>
          <a:p>
            <a:pPr eaLnBrk="1" hangingPunct="1"/>
            <a:r>
              <a:rPr lang="en-GB" sz="2800" dirty="0" smtClean="0"/>
              <a:t>1’s complement form</a:t>
            </a:r>
          </a:p>
          <a:p>
            <a:pPr eaLnBrk="1" hangingPunct="1"/>
            <a:r>
              <a:rPr lang="en-GB" sz="2800" dirty="0" smtClean="0"/>
              <a:t>2’s complement form</a:t>
            </a:r>
          </a:p>
          <a:p>
            <a:pPr eaLnBrk="1" hangingPunct="1"/>
            <a:endParaRPr lang="en-GB" sz="2800" dirty="0" smtClean="0"/>
          </a:p>
          <a:p>
            <a:pPr eaLnBrk="1" hangingPunct="1">
              <a:buFont typeface="Wingdings" pitchFamily="2" charset="2"/>
              <a:buNone/>
            </a:pPr>
            <a:r>
              <a:rPr lang="en-GB" sz="2800" dirty="0" smtClean="0"/>
              <a:t>Binary number 	01101	(13)</a:t>
            </a:r>
          </a:p>
          <a:p>
            <a:pPr eaLnBrk="1" hangingPunct="1">
              <a:buFont typeface="Wingdings" pitchFamily="2" charset="2"/>
              <a:buNone/>
            </a:pPr>
            <a:r>
              <a:rPr lang="en-GB" sz="2800" dirty="0" smtClean="0"/>
              <a:t>1’s complement	10010</a:t>
            </a:r>
          </a:p>
          <a:p>
            <a:pPr eaLnBrk="1" hangingPunct="1">
              <a:buFont typeface="Wingdings" pitchFamily="2" charset="2"/>
              <a:buNone/>
            </a:pPr>
            <a:r>
              <a:rPr lang="en-GB" sz="2800" dirty="0" smtClean="0"/>
              <a:t>				</a:t>
            </a:r>
            <a:r>
              <a:rPr lang="en-GB" sz="2800" u="sng" dirty="0" smtClean="0"/>
              <a:t>+      1</a:t>
            </a:r>
          </a:p>
          <a:p>
            <a:pPr eaLnBrk="1" hangingPunct="1">
              <a:buFont typeface="Wingdings" pitchFamily="2" charset="2"/>
              <a:buNone/>
            </a:pPr>
            <a:r>
              <a:rPr lang="en-GB" sz="2800" dirty="0" smtClean="0"/>
              <a:t>2’s complement	10011	(-13)</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Alphanumeric Code</a:t>
            </a:r>
          </a:p>
        </p:txBody>
      </p:sp>
      <p:sp>
        <p:nvSpPr>
          <p:cNvPr id="54275" name="Rectangle 3"/>
          <p:cNvSpPr>
            <a:spLocks noGrp="1" noChangeArrowheads="1"/>
          </p:cNvSpPr>
          <p:nvPr>
            <p:ph idx="1"/>
          </p:nvPr>
        </p:nvSpPr>
        <p:spPr/>
        <p:txBody>
          <a:bodyPr/>
          <a:lstStyle/>
          <a:p>
            <a:pPr eaLnBrk="1" hangingPunct="1">
              <a:lnSpc>
                <a:spcPct val="90000"/>
              </a:lnSpc>
            </a:pPr>
            <a:r>
              <a:rPr lang="en-GB" sz="2800" smtClean="0"/>
              <a:t>Numbers, Characters, Symbols</a:t>
            </a:r>
          </a:p>
          <a:p>
            <a:pPr eaLnBrk="1" hangingPunct="1">
              <a:lnSpc>
                <a:spcPct val="90000"/>
              </a:lnSpc>
            </a:pPr>
            <a:r>
              <a:rPr lang="en-GB" sz="2800" smtClean="0"/>
              <a:t>ASCII 7-bit Code</a:t>
            </a:r>
          </a:p>
          <a:p>
            <a:pPr eaLnBrk="1" hangingPunct="1">
              <a:lnSpc>
                <a:spcPct val="90000"/>
              </a:lnSpc>
            </a:pPr>
            <a:r>
              <a:rPr lang="en-GB" sz="2800" smtClean="0"/>
              <a:t>American Standard Code for Information Interchange</a:t>
            </a:r>
          </a:p>
          <a:p>
            <a:pPr eaLnBrk="1" hangingPunct="1">
              <a:lnSpc>
                <a:spcPct val="90000"/>
              </a:lnSpc>
            </a:pPr>
            <a:r>
              <a:rPr lang="en-GB" sz="2800" smtClean="0"/>
              <a:t>10 Numbers (0-9)</a:t>
            </a:r>
          </a:p>
          <a:p>
            <a:pPr eaLnBrk="1" hangingPunct="1">
              <a:lnSpc>
                <a:spcPct val="90000"/>
              </a:lnSpc>
            </a:pPr>
            <a:r>
              <a:rPr lang="en-GB" sz="2800" smtClean="0"/>
              <a:t>26 Lower Case Characters (a-z)</a:t>
            </a:r>
          </a:p>
          <a:p>
            <a:pPr eaLnBrk="1" hangingPunct="1">
              <a:lnSpc>
                <a:spcPct val="90000"/>
              </a:lnSpc>
            </a:pPr>
            <a:r>
              <a:rPr lang="en-GB" sz="2800" smtClean="0"/>
              <a:t>26 Upper Case Characters (A-Z)</a:t>
            </a:r>
          </a:p>
          <a:p>
            <a:pPr eaLnBrk="1" hangingPunct="1">
              <a:lnSpc>
                <a:spcPct val="90000"/>
              </a:lnSpc>
            </a:pPr>
            <a:r>
              <a:rPr lang="en-GB" sz="2800" smtClean="0"/>
              <a:t>Punctuation and Symbols</a:t>
            </a:r>
          </a:p>
          <a:p>
            <a:pPr eaLnBrk="1" hangingPunct="1">
              <a:lnSpc>
                <a:spcPct val="90000"/>
              </a:lnSpc>
            </a:pPr>
            <a:r>
              <a:rPr lang="en-GB" sz="2800" smtClean="0"/>
              <a:t>32 Control Characters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smtClean="0"/>
              <a:t>ASCII Code</a:t>
            </a:r>
          </a:p>
        </p:txBody>
      </p:sp>
      <p:sp>
        <p:nvSpPr>
          <p:cNvPr id="55299" name="Rectangle 3"/>
          <p:cNvSpPr>
            <a:spLocks noGrp="1" noChangeArrowheads="1"/>
          </p:cNvSpPr>
          <p:nvPr>
            <p:ph idx="1"/>
          </p:nvPr>
        </p:nvSpPr>
        <p:spPr/>
        <p:txBody>
          <a:bodyPr/>
          <a:lstStyle/>
          <a:p>
            <a:pPr eaLnBrk="1" hangingPunct="1">
              <a:lnSpc>
                <a:spcPct val="90000"/>
              </a:lnSpc>
            </a:pPr>
            <a:r>
              <a:rPr lang="en-GB" smtClean="0"/>
              <a:t>Numbers 0 to 9 	</a:t>
            </a:r>
          </a:p>
          <a:p>
            <a:pPr eaLnBrk="1" hangingPunct="1">
              <a:lnSpc>
                <a:spcPct val="90000"/>
              </a:lnSpc>
            </a:pPr>
            <a:r>
              <a:rPr lang="en-GB" smtClean="0"/>
              <a:t>ASCII  0110000 (30h) to 0111001 (39h)</a:t>
            </a:r>
          </a:p>
          <a:p>
            <a:pPr eaLnBrk="1" hangingPunct="1">
              <a:lnSpc>
                <a:spcPct val="90000"/>
              </a:lnSpc>
            </a:pPr>
            <a:r>
              <a:rPr lang="en-GB" smtClean="0"/>
              <a:t>Alphabets a to z</a:t>
            </a:r>
          </a:p>
          <a:p>
            <a:pPr eaLnBrk="1" hangingPunct="1">
              <a:lnSpc>
                <a:spcPct val="90000"/>
              </a:lnSpc>
            </a:pPr>
            <a:r>
              <a:rPr lang="en-GB" smtClean="0"/>
              <a:t>ASCII 1100001 (61h) to 1111010 (7Ah)</a:t>
            </a:r>
          </a:p>
          <a:p>
            <a:pPr eaLnBrk="1" hangingPunct="1">
              <a:lnSpc>
                <a:spcPct val="90000"/>
              </a:lnSpc>
            </a:pPr>
            <a:r>
              <a:rPr lang="en-GB" smtClean="0"/>
              <a:t>Alphabets A to Z</a:t>
            </a:r>
          </a:p>
          <a:p>
            <a:pPr eaLnBrk="1" hangingPunct="1">
              <a:lnSpc>
                <a:spcPct val="90000"/>
              </a:lnSpc>
            </a:pPr>
            <a:r>
              <a:rPr lang="en-GB" smtClean="0"/>
              <a:t>ASCII 1000001 (41h) to 1011010 (5Ah)</a:t>
            </a:r>
          </a:p>
          <a:p>
            <a:pPr eaLnBrk="1" hangingPunct="1">
              <a:lnSpc>
                <a:spcPct val="90000"/>
              </a:lnSpc>
            </a:pPr>
            <a:r>
              <a:rPr lang="en-GB" smtClean="0"/>
              <a:t>Control Characters</a:t>
            </a:r>
          </a:p>
          <a:p>
            <a:pPr eaLnBrk="1" hangingPunct="1">
              <a:lnSpc>
                <a:spcPct val="90000"/>
              </a:lnSpc>
            </a:pPr>
            <a:r>
              <a:rPr lang="en-GB" smtClean="0"/>
              <a:t>ASCII 0000000 (0h) to 0011111 (1Fh)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smtClean="0"/>
              <a:t>Alphanumeric Code</a:t>
            </a:r>
          </a:p>
        </p:txBody>
      </p:sp>
      <p:sp>
        <p:nvSpPr>
          <p:cNvPr id="56323" name="Rectangle 3"/>
          <p:cNvSpPr>
            <a:spLocks noGrp="1" noChangeArrowheads="1"/>
          </p:cNvSpPr>
          <p:nvPr>
            <p:ph idx="1"/>
          </p:nvPr>
        </p:nvSpPr>
        <p:spPr/>
        <p:txBody>
          <a:bodyPr/>
          <a:lstStyle/>
          <a:p>
            <a:pPr eaLnBrk="1" hangingPunct="1"/>
            <a:r>
              <a:rPr lang="en-GB" smtClean="0"/>
              <a:t>Extended ASCII 8-bit Code</a:t>
            </a:r>
          </a:p>
          <a:p>
            <a:pPr eaLnBrk="1" hangingPunct="1"/>
            <a:r>
              <a:rPr lang="en-GB" smtClean="0"/>
              <a:t>Additional 128 Graphic characters</a:t>
            </a:r>
          </a:p>
          <a:p>
            <a:pPr eaLnBrk="1" hangingPunct="1"/>
            <a:r>
              <a:rPr lang="en-GB" smtClean="0"/>
              <a:t>Unicode 16-bit Code</a:t>
            </a:r>
          </a:p>
          <a:p>
            <a:pPr eaLnBrk="1" hangingPunct="1"/>
            <a:endParaRPr lang="en-GB"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GB" smtClean="0"/>
              <a:t>Error Detection</a:t>
            </a:r>
          </a:p>
        </p:txBody>
      </p:sp>
      <p:sp>
        <p:nvSpPr>
          <p:cNvPr id="57347" name="Rectangle 3"/>
          <p:cNvSpPr>
            <a:spLocks noGrp="1" noChangeArrowheads="1"/>
          </p:cNvSpPr>
          <p:nvPr>
            <p:ph idx="1"/>
          </p:nvPr>
        </p:nvSpPr>
        <p:spPr/>
        <p:txBody>
          <a:bodyPr/>
          <a:lstStyle/>
          <a:p>
            <a:pPr eaLnBrk="1" hangingPunct="1"/>
            <a:r>
              <a:rPr lang="en-GB" smtClean="0"/>
              <a:t>Digital Systems are very Reliable</a:t>
            </a:r>
          </a:p>
          <a:p>
            <a:pPr eaLnBrk="1" hangingPunct="1"/>
            <a:r>
              <a:rPr lang="en-GB" smtClean="0"/>
              <a:t>Errors during storage or transmission</a:t>
            </a:r>
          </a:p>
          <a:p>
            <a:pPr eaLnBrk="1" hangingPunct="1"/>
            <a:r>
              <a:rPr lang="en-GB" smtClean="0"/>
              <a:t>Parity Bit </a:t>
            </a:r>
          </a:p>
          <a:p>
            <a:pPr lvl="1" eaLnBrk="1" hangingPunct="1">
              <a:buClr>
                <a:schemeClr val="tx1"/>
              </a:buClr>
            </a:pPr>
            <a:r>
              <a:rPr lang="en-GB" sz="3200" smtClean="0">
                <a:latin typeface="Arial" pitchFamily="34" charset="0"/>
              </a:rPr>
              <a:t>Even Parity</a:t>
            </a:r>
          </a:p>
          <a:p>
            <a:pPr lvl="1" eaLnBrk="1" hangingPunct="1">
              <a:buClr>
                <a:schemeClr val="tx1"/>
              </a:buClr>
            </a:pPr>
            <a:r>
              <a:rPr lang="en-GB" sz="3200" smtClean="0">
                <a:latin typeface="Arial" pitchFamily="34" charset="0"/>
              </a:rPr>
              <a:t>Odd Parity</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GB" smtClean="0"/>
              <a:t>Odd Parity Error Detection</a:t>
            </a:r>
          </a:p>
        </p:txBody>
      </p:sp>
      <p:sp>
        <p:nvSpPr>
          <p:cNvPr id="58371" name="Rectangle 3"/>
          <p:cNvSpPr>
            <a:spLocks noGrp="1" noChangeArrowheads="1"/>
          </p:cNvSpPr>
          <p:nvPr>
            <p:ph idx="1"/>
          </p:nvPr>
        </p:nvSpPr>
        <p:spPr/>
        <p:txBody>
          <a:bodyPr/>
          <a:lstStyle/>
          <a:p>
            <a:pPr eaLnBrk="1" hangingPunct="1">
              <a:lnSpc>
                <a:spcPct val="90000"/>
              </a:lnSpc>
            </a:pPr>
            <a:r>
              <a:rPr lang="en-GB" smtClean="0"/>
              <a:t>Original data		10011010</a:t>
            </a:r>
          </a:p>
          <a:p>
            <a:pPr eaLnBrk="1" hangingPunct="1">
              <a:lnSpc>
                <a:spcPct val="90000"/>
              </a:lnSpc>
            </a:pPr>
            <a:r>
              <a:rPr lang="en-GB" smtClean="0"/>
              <a:t>With Odd Parity	</a:t>
            </a:r>
            <a:r>
              <a:rPr lang="en-GB" u="sng" smtClean="0"/>
              <a:t>1</a:t>
            </a:r>
            <a:r>
              <a:rPr lang="en-GB" smtClean="0"/>
              <a:t>10011010</a:t>
            </a:r>
          </a:p>
          <a:p>
            <a:pPr eaLnBrk="1" hangingPunct="1">
              <a:lnSpc>
                <a:spcPct val="90000"/>
              </a:lnSpc>
            </a:pPr>
            <a:r>
              <a:rPr lang="en-GB" smtClean="0"/>
              <a:t>1-bit error		110</a:t>
            </a:r>
            <a:r>
              <a:rPr lang="en-GB" u="sng" smtClean="0"/>
              <a:t>1</a:t>
            </a:r>
            <a:r>
              <a:rPr lang="en-GB" smtClean="0"/>
              <a:t>11010</a:t>
            </a:r>
          </a:p>
          <a:p>
            <a:pPr eaLnBrk="1" hangingPunct="1">
              <a:lnSpc>
                <a:spcPct val="90000"/>
              </a:lnSpc>
            </a:pPr>
            <a:r>
              <a:rPr lang="en-GB" smtClean="0"/>
              <a:t>Number of 1s even indicates 1-bit error</a:t>
            </a:r>
          </a:p>
          <a:p>
            <a:pPr eaLnBrk="1" hangingPunct="1">
              <a:lnSpc>
                <a:spcPct val="90000"/>
              </a:lnSpc>
            </a:pPr>
            <a:r>
              <a:rPr lang="en-GB" smtClean="0"/>
              <a:t>2-bit error		110</a:t>
            </a:r>
            <a:r>
              <a:rPr lang="en-GB" u="sng" smtClean="0"/>
              <a:t>1</a:t>
            </a:r>
            <a:r>
              <a:rPr lang="en-GB" smtClean="0"/>
              <a:t>1</a:t>
            </a:r>
            <a:r>
              <a:rPr lang="en-GB" u="sng" smtClean="0"/>
              <a:t>0</a:t>
            </a:r>
            <a:r>
              <a:rPr lang="en-GB" smtClean="0"/>
              <a:t>010</a:t>
            </a:r>
          </a:p>
          <a:p>
            <a:pPr eaLnBrk="1" hangingPunct="1">
              <a:lnSpc>
                <a:spcPct val="90000"/>
              </a:lnSpc>
            </a:pPr>
            <a:r>
              <a:rPr lang="en-GB" smtClean="0"/>
              <a:t>Number of 1s odd no error indicated</a:t>
            </a:r>
          </a:p>
          <a:p>
            <a:pPr eaLnBrk="1" hangingPunct="1">
              <a:lnSpc>
                <a:spcPct val="90000"/>
              </a:lnSpc>
            </a:pPr>
            <a:r>
              <a:rPr lang="en-GB" smtClean="0"/>
              <a:t>3-bit error		1</a:t>
            </a:r>
            <a:r>
              <a:rPr lang="en-GB" u="sng" smtClean="0"/>
              <a:t>0</a:t>
            </a:r>
            <a:r>
              <a:rPr lang="en-GB" smtClean="0"/>
              <a:t>0</a:t>
            </a:r>
            <a:r>
              <a:rPr lang="en-GB" u="sng" smtClean="0"/>
              <a:t>1</a:t>
            </a:r>
            <a:r>
              <a:rPr lang="en-GB" smtClean="0"/>
              <a:t>1</a:t>
            </a:r>
            <a:r>
              <a:rPr lang="en-GB" u="sng" smtClean="0"/>
              <a:t>0</a:t>
            </a:r>
            <a:r>
              <a:rPr lang="en-GB" smtClean="0"/>
              <a:t>010</a:t>
            </a:r>
          </a:p>
          <a:p>
            <a:pPr eaLnBrk="1" hangingPunct="1">
              <a:lnSpc>
                <a:spcPct val="90000"/>
              </a:lnSpc>
            </a:pPr>
            <a:r>
              <a:rPr lang="en-GB" smtClean="0"/>
              <a:t>Number of 1s even indicates error</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GB" smtClean="0"/>
              <a:t>Summary</a:t>
            </a:r>
          </a:p>
        </p:txBody>
      </p:sp>
      <p:sp>
        <p:nvSpPr>
          <p:cNvPr id="59395" name="Rectangle 3"/>
          <p:cNvSpPr>
            <a:spLocks noGrp="1" noChangeArrowheads="1"/>
          </p:cNvSpPr>
          <p:nvPr>
            <p:ph idx="1"/>
          </p:nvPr>
        </p:nvSpPr>
        <p:spPr/>
        <p:txBody>
          <a:bodyPr/>
          <a:lstStyle/>
          <a:p>
            <a:pPr eaLnBrk="1" hangingPunct="1"/>
            <a:r>
              <a:rPr lang="en-GB" dirty="0" smtClean="0"/>
              <a:t>2’s Complement</a:t>
            </a:r>
          </a:p>
          <a:p>
            <a:pPr eaLnBrk="1" hangingPunct="1"/>
            <a:r>
              <a:rPr lang="en-GB" dirty="0" smtClean="0"/>
              <a:t>Range </a:t>
            </a:r>
            <a:r>
              <a:rPr lang="en-GB" smtClean="0"/>
              <a:t>and Overflow</a:t>
            </a:r>
            <a:endParaRPr lang="en-GB"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smtClean="0"/>
              <a:t>Summary</a:t>
            </a:r>
          </a:p>
        </p:txBody>
      </p:sp>
      <p:sp>
        <p:nvSpPr>
          <p:cNvPr id="60419" name="Rectangle 3"/>
          <p:cNvSpPr>
            <a:spLocks noGrp="1" noChangeArrowheads="1"/>
          </p:cNvSpPr>
          <p:nvPr>
            <p:ph idx="1"/>
          </p:nvPr>
        </p:nvSpPr>
        <p:spPr/>
        <p:txBody>
          <a:bodyPr/>
          <a:lstStyle/>
          <a:p>
            <a:pPr eaLnBrk="1" hangingPunct="1"/>
            <a:r>
              <a:rPr lang="en-GB" smtClean="0"/>
              <a:t>Hexadecimal Number System</a:t>
            </a:r>
          </a:p>
          <a:p>
            <a:pPr lvl="1" eaLnBrk="1" hangingPunct="1">
              <a:buClr>
                <a:schemeClr val="tx1"/>
              </a:buClr>
            </a:pPr>
            <a:r>
              <a:rPr lang="en-GB" sz="3200" smtClean="0">
                <a:latin typeface="Arial" pitchFamily="34" charset="0"/>
              </a:rPr>
              <a:t>Binary-Hexadecimal Conversion</a:t>
            </a:r>
          </a:p>
          <a:p>
            <a:pPr lvl="1" eaLnBrk="1" hangingPunct="1">
              <a:buClr>
                <a:schemeClr val="tx1"/>
              </a:buClr>
            </a:pPr>
            <a:r>
              <a:rPr lang="en-GB" sz="3200" smtClean="0">
                <a:latin typeface="Arial" pitchFamily="34" charset="0"/>
              </a:rPr>
              <a:t>Decimal-Hexadecimal Conversion</a:t>
            </a:r>
          </a:p>
          <a:p>
            <a:pPr eaLnBrk="1" hangingPunct="1"/>
            <a:r>
              <a:rPr lang="en-GB" smtClean="0"/>
              <a:t>Octal Number System</a:t>
            </a:r>
          </a:p>
          <a:p>
            <a:pPr lvl="1" eaLnBrk="1" hangingPunct="1">
              <a:buClr>
                <a:schemeClr val="tx1"/>
              </a:buClr>
            </a:pPr>
            <a:r>
              <a:rPr lang="en-GB" sz="3200" smtClean="0">
                <a:latin typeface="Arial" pitchFamily="34" charset="0"/>
              </a:rPr>
              <a:t>Binary-Octal Conversion</a:t>
            </a:r>
          </a:p>
          <a:p>
            <a:pPr lvl="1" eaLnBrk="1" hangingPunct="1">
              <a:buClr>
                <a:schemeClr val="tx1"/>
              </a:buClr>
            </a:pPr>
            <a:r>
              <a:rPr lang="en-GB" sz="3200" smtClean="0">
                <a:latin typeface="Arial" pitchFamily="34" charset="0"/>
              </a:rPr>
              <a:t>Decimal-Octal Conversion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smtClean="0"/>
              <a:t>Summary</a:t>
            </a:r>
          </a:p>
        </p:txBody>
      </p:sp>
      <p:sp>
        <p:nvSpPr>
          <p:cNvPr id="61443" name="Rectangle 3"/>
          <p:cNvSpPr>
            <a:spLocks noGrp="1" noChangeArrowheads="1"/>
          </p:cNvSpPr>
          <p:nvPr>
            <p:ph idx="1"/>
          </p:nvPr>
        </p:nvSpPr>
        <p:spPr/>
        <p:txBody>
          <a:bodyPr/>
          <a:lstStyle/>
          <a:p>
            <a:pPr eaLnBrk="1" hangingPunct="1"/>
            <a:r>
              <a:rPr lang="en-GB" smtClean="0"/>
              <a:t>Alternate Representations</a:t>
            </a:r>
          </a:p>
          <a:p>
            <a:pPr lvl="1" eaLnBrk="1" hangingPunct="1">
              <a:buClr>
                <a:schemeClr val="tx1"/>
              </a:buClr>
            </a:pPr>
            <a:r>
              <a:rPr lang="en-GB" sz="3200" smtClean="0">
                <a:latin typeface="Arial" pitchFamily="34" charset="0"/>
              </a:rPr>
              <a:t>BCD Code</a:t>
            </a:r>
          </a:p>
          <a:p>
            <a:pPr lvl="1" eaLnBrk="1" hangingPunct="1">
              <a:buClr>
                <a:schemeClr val="tx1"/>
              </a:buClr>
            </a:pPr>
            <a:r>
              <a:rPr lang="en-GB" sz="3200" smtClean="0">
                <a:latin typeface="Arial" pitchFamily="34" charset="0"/>
              </a:rPr>
              <a:t>Gray Code</a:t>
            </a:r>
          </a:p>
          <a:p>
            <a:pPr eaLnBrk="1" hangingPunct="1">
              <a:buClr>
                <a:schemeClr val="tx1"/>
              </a:buClr>
            </a:pPr>
            <a:r>
              <a:rPr lang="en-GB" sz="3600" smtClean="0"/>
              <a:t>Alphanumeric Codes</a:t>
            </a:r>
          </a:p>
          <a:p>
            <a:pPr lvl="1" eaLnBrk="1" hangingPunct="1">
              <a:buClr>
                <a:schemeClr val="tx1"/>
              </a:buClr>
            </a:pPr>
            <a:r>
              <a:rPr lang="en-GB" sz="3200" smtClean="0">
                <a:latin typeface="Arial" pitchFamily="34" charset="0"/>
              </a:rPr>
              <a:t>ASCII</a:t>
            </a:r>
          </a:p>
          <a:p>
            <a:pPr eaLnBrk="1" hangingPunct="1">
              <a:buClr>
                <a:schemeClr val="tx1"/>
              </a:buClr>
            </a:pPr>
            <a:r>
              <a:rPr lang="en-GB" sz="3600" smtClean="0"/>
              <a:t>Error Detection</a:t>
            </a:r>
          </a:p>
          <a:p>
            <a:pPr lvl="1" eaLnBrk="1" hangingPunct="1">
              <a:buClr>
                <a:schemeClr val="tx1"/>
              </a:buClr>
            </a:pPr>
            <a:r>
              <a:rPr lang="en-GB" sz="3200" smtClean="0">
                <a:latin typeface="Arial" pitchFamily="34" charset="0"/>
              </a:rPr>
              <a:t>Parity Bit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Range of Numbers</a:t>
            </a:r>
          </a:p>
        </p:txBody>
      </p:sp>
      <p:sp>
        <p:nvSpPr>
          <p:cNvPr id="13315" name="Rectangle 3"/>
          <p:cNvSpPr>
            <a:spLocks noGrp="1" noChangeArrowheads="1"/>
          </p:cNvSpPr>
          <p:nvPr>
            <p:ph idx="1"/>
          </p:nvPr>
        </p:nvSpPr>
        <p:spPr/>
        <p:txBody>
          <a:bodyPr/>
          <a:lstStyle/>
          <a:p>
            <a:pPr eaLnBrk="1" hangingPunct="1">
              <a:lnSpc>
                <a:spcPct val="90000"/>
              </a:lnSpc>
            </a:pPr>
            <a:r>
              <a:rPr lang="en-GB" sz="2800" b="1" smtClean="0"/>
              <a:t>Unsigned</a:t>
            </a:r>
          </a:p>
          <a:p>
            <a:pPr lvl="1" eaLnBrk="1" hangingPunct="1">
              <a:lnSpc>
                <a:spcPct val="90000"/>
              </a:lnSpc>
              <a:buClr>
                <a:schemeClr val="tx1"/>
              </a:buClr>
            </a:pPr>
            <a:r>
              <a:rPr lang="en-GB" smtClean="0">
                <a:latin typeface="Arial" pitchFamily="34" charset="0"/>
              </a:rPr>
              <a:t>Positive Numbers Only (0 to 7)</a:t>
            </a:r>
          </a:p>
          <a:p>
            <a:pPr lvl="1" eaLnBrk="1" hangingPunct="1">
              <a:lnSpc>
                <a:spcPct val="90000"/>
              </a:lnSpc>
              <a:buClr>
                <a:schemeClr val="tx1"/>
              </a:buClr>
            </a:pPr>
            <a:r>
              <a:rPr lang="en-GB" smtClean="0">
                <a:latin typeface="Arial" pitchFamily="34" charset="0"/>
              </a:rPr>
              <a:t>3-bit</a:t>
            </a:r>
          </a:p>
          <a:p>
            <a:pPr eaLnBrk="1" hangingPunct="1">
              <a:lnSpc>
                <a:spcPct val="90000"/>
              </a:lnSpc>
              <a:buClr>
                <a:schemeClr val="tx1"/>
              </a:buClr>
            </a:pPr>
            <a:r>
              <a:rPr lang="en-GB" sz="2800" smtClean="0"/>
              <a:t>Signed Magnitude</a:t>
            </a:r>
          </a:p>
          <a:p>
            <a:pPr lvl="1" eaLnBrk="1" hangingPunct="1">
              <a:lnSpc>
                <a:spcPct val="90000"/>
              </a:lnSpc>
              <a:buClr>
                <a:schemeClr val="tx1"/>
              </a:buClr>
            </a:pPr>
            <a:r>
              <a:rPr lang="en-GB" smtClean="0">
                <a:latin typeface="Arial" pitchFamily="34" charset="0"/>
              </a:rPr>
              <a:t>Positive &amp; Negative Numbers (-7 to 7)</a:t>
            </a:r>
          </a:p>
          <a:p>
            <a:pPr lvl="1" eaLnBrk="1" hangingPunct="1">
              <a:lnSpc>
                <a:spcPct val="90000"/>
              </a:lnSpc>
              <a:buClr>
                <a:schemeClr val="tx1"/>
              </a:buClr>
            </a:pPr>
            <a:r>
              <a:rPr lang="en-GB" smtClean="0">
                <a:latin typeface="Arial" pitchFamily="34" charset="0"/>
              </a:rPr>
              <a:t>4-bit</a:t>
            </a:r>
          </a:p>
          <a:p>
            <a:pPr eaLnBrk="1" hangingPunct="1">
              <a:lnSpc>
                <a:spcPct val="90000"/>
              </a:lnSpc>
              <a:buClr>
                <a:schemeClr val="tx1"/>
              </a:buClr>
            </a:pPr>
            <a:r>
              <a:rPr lang="en-GB" sz="2800" smtClean="0"/>
              <a:t>2’s Complement</a:t>
            </a:r>
          </a:p>
          <a:p>
            <a:pPr lvl="1" eaLnBrk="1" hangingPunct="1">
              <a:lnSpc>
                <a:spcPct val="90000"/>
              </a:lnSpc>
              <a:buClr>
                <a:schemeClr val="tx1"/>
              </a:buClr>
            </a:pPr>
            <a:r>
              <a:rPr lang="en-GB" smtClean="0">
                <a:latin typeface="Arial" pitchFamily="34" charset="0"/>
              </a:rPr>
              <a:t>Positive &amp; Negative Numbers (-8 to 7)</a:t>
            </a:r>
          </a:p>
          <a:p>
            <a:pPr lvl="1" eaLnBrk="1" hangingPunct="1">
              <a:lnSpc>
                <a:spcPct val="90000"/>
              </a:lnSpc>
              <a:buClr>
                <a:schemeClr val="tx1"/>
              </a:buClr>
            </a:pPr>
            <a:r>
              <a:rPr lang="en-GB" smtClean="0">
                <a:latin typeface="Arial" pitchFamily="34" charset="0"/>
              </a:rPr>
              <a:t>4-bit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Range &amp; Overflow</a:t>
            </a:r>
          </a:p>
        </p:txBody>
      </p:sp>
      <p:sp>
        <p:nvSpPr>
          <p:cNvPr id="14339" name="Rectangle 3"/>
          <p:cNvSpPr>
            <a:spLocks noGrp="1" noChangeArrowheads="1"/>
          </p:cNvSpPr>
          <p:nvPr>
            <p:ph idx="1"/>
          </p:nvPr>
        </p:nvSpPr>
        <p:spPr/>
        <p:txBody>
          <a:bodyPr/>
          <a:lstStyle/>
          <a:p>
            <a:pPr eaLnBrk="1" hangingPunct="1"/>
            <a:r>
              <a:rPr lang="en-GB" sz="2800" dirty="0" smtClean="0"/>
              <a:t>2 + 7 using 3-bit unsigned binary?</a:t>
            </a:r>
          </a:p>
          <a:p>
            <a:pPr eaLnBrk="1" hangingPunct="1"/>
            <a:r>
              <a:rPr lang="en-GB" sz="2800" dirty="0" smtClean="0"/>
              <a:t>9 overflow?</a:t>
            </a:r>
          </a:p>
          <a:p>
            <a:pPr eaLnBrk="1" hangingPunct="1"/>
            <a:r>
              <a:rPr lang="en-GB" sz="2800" dirty="0" smtClean="0"/>
              <a:t>2 – 7?</a:t>
            </a:r>
          </a:p>
          <a:p>
            <a:pPr eaLnBrk="1" hangingPunct="1"/>
            <a:r>
              <a:rPr lang="en-GB" sz="2800" dirty="0" smtClean="0"/>
              <a:t>Can not represent -7 in unsigned binary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and Overflow</a:t>
            </a:r>
            <a:endParaRPr lang="en-US" dirty="0"/>
          </a:p>
        </p:txBody>
      </p:sp>
      <p:sp>
        <p:nvSpPr>
          <p:cNvPr id="3" name="Content Placeholder 2"/>
          <p:cNvSpPr>
            <a:spLocks noGrp="1"/>
          </p:cNvSpPr>
          <p:nvPr>
            <p:ph idx="1"/>
          </p:nvPr>
        </p:nvSpPr>
        <p:spPr/>
        <p:txBody>
          <a:bodyPr/>
          <a:lstStyle/>
          <a:p>
            <a:r>
              <a:rPr lang="en-US" dirty="0" smtClean="0"/>
              <a:t>If an addition operation produces a result that exceeds the </a:t>
            </a:r>
            <a:r>
              <a:rPr lang="en-US" b="1" dirty="0" smtClean="0"/>
              <a:t>range</a:t>
            </a:r>
            <a:r>
              <a:rPr lang="en-US" dirty="0" smtClean="0"/>
              <a:t> of the number system, </a:t>
            </a:r>
            <a:r>
              <a:rPr lang="en-US" b="1" dirty="0" smtClean="0"/>
              <a:t>overflow</a:t>
            </a:r>
            <a:r>
              <a:rPr lang="en-US" dirty="0" smtClean="0"/>
              <a:t> is said to occur. </a:t>
            </a:r>
          </a:p>
          <a:p>
            <a:r>
              <a:rPr lang="en-US" dirty="0" smtClean="0"/>
              <a:t>If the sum of two positive numbers yields a negative result, the sum has overflowed.</a:t>
            </a:r>
          </a:p>
          <a:p>
            <a:r>
              <a:rPr lang="en-US" dirty="0" smtClean="0"/>
              <a:t>If the sum of two negative numbers yields a positive result, the sum has overflowed.</a:t>
            </a:r>
          </a:p>
          <a:p>
            <a:r>
              <a:rPr lang="en-US" dirty="0" smtClean="0"/>
              <a:t>Otherwise, the sum has not overflowed.</a:t>
            </a:r>
          </a:p>
          <a:p>
            <a:r>
              <a:rPr lang="en-US" dirty="0" smtClean="0"/>
              <a:t>Carryout without overflow. Sum is correct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Addition and Subtraction with 2’s Complement</a:t>
            </a:r>
          </a:p>
        </p:txBody>
      </p:sp>
      <p:sp>
        <p:nvSpPr>
          <p:cNvPr id="10243" name="Rectangle 3"/>
          <p:cNvSpPr>
            <a:spLocks noGrp="1" noChangeArrowheads="1"/>
          </p:cNvSpPr>
          <p:nvPr>
            <p:ph idx="1"/>
          </p:nvPr>
        </p:nvSpPr>
        <p:spPr/>
        <p:txBody>
          <a:bodyPr/>
          <a:lstStyle/>
          <a:p>
            <a:pPr eaLnBrk="1" hangingPunct="1">
              <a:lnSpc>
                <a:spcPct val="90000"/>
              </a:lnSpc>
              <a:buFont typeface="Wingdings" pitchFamily="2" charset="2"/>
              <a:buNone/>
            </a:pPr>
            <a:endParaRPr lang="en-GB" sz="2800" smtClean="0"/>
          </a:p>
          <a:p>
            <a:pPr eaLnBrk="1" hangingPunct="1">
              <a:lnSpc>
                <a:spcPct val="90000"/>
              </a:lnSpc>
              <a:buFont typeface="Wingdings" pitchFamily="2" charset="2"/>
              <a:buNone/>
            </a:pPr>
            <a:r>
              <a:rPr lang="en-GB" sz="2800" smtClean="0"/>
              <a:t>	0101	+5			0101		+5</a:t>
            </a:r>
            <a:endParaRPr lang="en-GB" sz="2800" u="sng" smtClean="0"/>
          </a:p>
          <a:p>
            <a:pPr eaLnBrk="1" hangingPunct="1">
              <a:lnSpc>
                <a:spcPct val="90000"/>
              </a:lnSpc>
              <a:buFont typeface="Wingdings" pitchFamily="2" charset="2"/>
              <a:buNone/>
            </a:pPr>
            <a:r>
              <a:rPr lang="en-GB" sz="2800" u="sng" smtClean="0"/>
              <a:t>	0010	+2</a:t>
            </a:r>
            <a:r>
              <a:rPr lang="en-GB" sz="2800" smtClean="0"/>
              <a:t>			</a:t>
            </a:r>
            <a:r>
              <a:rPr lang="en-GB" sz="2800" u="sng" smtClean="0"/>
              <a:t>1110		 -2</a:t>
            </a:r>
            <a:endParaRPr lang="en-GB" sz="2800" smtClean="0"/>
          </a:p>
          <a:p>
            <a:pPr eaLnBrk="1" hangingPunct="1">
              <a:lnSpc>
                <a:spcPct val="90000"/>
              </a:lnSpc>
              <a:buFont typeface="Wingdings" pitchFamily="2" charset="2"/>
              <a:buNone/>
            </a:pPr>
            <a:r>
              <a:rPr lang="en-GB" sz="2800" smtClean="0"/>
              <a:t>	0111	+7		         10011		+3</a:t>
            </a:r>
          </a:p>
          <a:p>
            <a:pPr eaLnBrk="1" hangingPunct="1">
              <a:lnSpc>
                <a:spcPct val="90000"/>
              </a:lnSpc>
              <a:buFont typeface="Wingdings" pitchFamily="2" charset="2"/>
              <a:buNone/>
            </a:pPr>
            <a:endParaRPr lang="en-GB" sz="2800" smtClean="0"/>
          </a:p>
          <a:p>
            <a:pPr eaLnBrk="1" hangingPunct="1">
              <a:lnSpc>
                <a:spcPct val="90000"/>
              </a:lnSpc>
              <a:buFont typeface="Wingdings" pitchFamily="2" charset="2"/>
              <a:buNone/>
            </a:pPr>
            <a:r>
              <a:rPr lang="en-GB" sz="2800" smtClean="0"/>
              <a:t>	1011	-5			1011		 -5</a:t>
            </a:r>
            <a:endParaRPr lang="en-GB" sz="2800" u="sng" smtClean="0"/>
          </a:p>
          <a:p>
            <a:pPr eaLnBrk="1" hangingPunct="1">
              <a:lnSpc>
                <a:spcPct val="90000"/>
              </a:lnSpc>
              <a:buFont typeface="Wingdings" pitchFamily="2" charset="2"/>
              <a:buNone/>
            </a:pPr>
            <a:r>
              <a:rPr lang="en-GB" sz="2800" u="sng" smtClean="0"/>
              <a:t>	1110	-2</a:t>
            </a:r>
            <a:r>
              <a:rPr lang="en-GB" sz="2800" smtClean="0"/>
              <a:t>			</a:t>
            </a:r>
            <a:r>
              <a:rPr lang="en-GB" sz="2800" u="sng" smtClean="0"/>
              <a:t>0010		+2</a:t>
            </a:r>
            <a:endParaRPr lang="en-GB" sz="2800" smtClean="0"/>
          </a:p>
          <a:p>
            <a:pPr eaLnBrk="1" hangingPunct="1">
              <a:lnSpc>
                <a:spcPct val="90000"/>
              </a:lnSpc>
              <a:buFont typeface="Wingdings" pitchFamily="2" charset="2"/>
              <a:buNone/>
            </a:pPr>
            <a:r>
              <a:rPr lang="en-GB" sz="2800" smtClean="0"/>
              <a:t> 11001	-7			1101		 -3</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z="3200" smtClean="0">
                <a:latin typeface="Arial" pitchFamily="34" charset="0"/>
                <a:cs typeface="Arial" pitchFamily="34" charset="0"/>
              </a:rPr>
              <a:t>Addition and Subtraction</a:t>
            </a:r>
            <a:br>
              <a:rPr lang="en-GB" sz="3200" smtClean="0">
                <a:latin typeface="Arial" pitchFamily="34" charset="0"/>
                <a:cs typeface="Arial" pitchFamily="34" charset="0"/>
              </a:rPr>
            </a:br>
            <a:r>
              <a:rPr lang="en-GB" sz="3200" smtClean="0">
                <a:latin typeface="Arial" pitchFamily="34" charset="0"/>
                <a:cs typeface="Arial" pitchFamily="34" charset="0"/>
              </a:rPr>
              <a:t>2’s complement  vs. Signed</a:t>
            </a:r>
          </a:p>
        </p:txBody>
      </p:sp>
      <p:sp>
        <p:nvSpPr>
          <p:cNvPr id="11267" name="Rectangle 3"/>
          <p:cNvSpPr>
            <a:spLocks noGrp="1" noChangeArrowheads="1"/>
          </p:cNvSpPr>
          <p:nvPr>
            <p:ph idx="1"/>
          </p:nvPr>
        </p:nvSpPr>
        <p:spPr/>
        <p:txBody>
          <a:bodyPr/>
          <a:lstStyle/>
          <a:p>
            <a:pPr eaLnBrk="1" hangingPunct="1">
              <a:lnSpc>
                <a:spcPct val="90000"/>
              </a:lnSpc>
              <a:buFont typeface="Wingdings" pitchFamily="2" charset="2"/>
              <a:buNone/>
            </a:pPr>
            <a:r>
              <a:rPr lang="en-GB" sz="2800" smtClean="0"/>
              <a:t>2’s Complement		Signed Binary</a:t>
            </a:r>
          </a:p>
          <a:p>
            <a:pPr eaLnBrk="1" hangingPunct="1">
              <a:lnSpc>
                <a:spcPct val="90000"/>
              </a:lnSpc>
              <a:buFont typeface="Wingdings" pitchFamily="2" charset="2"/>
              <a:buNone/>
            </a:pPr>
            <a:r>
              <a:rPr lang="en-GB" sz="2800" smtClean="0"/>
              <a:t>   0101	+5			0101		+5</a:t>
            </a:r>
            <a:endParaRPr lang="en-GB" sz="2800" u="sng" smtClean="0"/>
          </a:p>
          <a:p>
            <a:pPr eaLnBrk="1" hangingPunct="1">
              <a:lnSpc>
                <a:spcPct val="90000"/>
              </a:lnSpc>
              <a:buFont typeface="Wingdings" pitchFamily="2" charset="2"/>
              <a:buNone/>
            </a:pPr>
            <a:r>
              <a:rPr lang="en-GB" sz="2800" u="sng" smtClean="0"/>
              <a:t>   0010	+2</a:t>
            </a:r>
            <a:r>
              <a:rPr lang="en-GB" sz="2800" smtClean="0"/>
              <a:t>			</a:t>
            </a:r>
            <a:r>
              <a:rPr lang="en-GB" sz="2800" u="sng" smtClean="0"/>
              <a:t>0010		+2</a:t>
            </a:r>
            <a:endParaRPr lang="en-GB" sz="2800" smtClean="0"/>
          </a:p>
          <a:p>
            <a:pPr eaLnBrk="1" hangingPunct="1">
              <a:lnSpc>
                <a:spcPct val="90000"/>
              </a:lnSpc>
              <a:buFont typeface="Wingdings" pitchFamily="2" charset="2"/>
              <a:buNone/>
            </a:pPr>
            <a:r>
              <a:rPr lang="en-GB" sz="2800" smtClean="0"/>
              <a:t>   0111	+7			0111		+7</a:t>
            </a:r>
          </a:p>
          <a:p>
            <a:pPr eaLnBrk="1" hangingPunct="1">
              <a:lnSpc>
                <a:spcPct val="90000"/>
              </a:lnSpc>
              <a:buFont typeface="Wingdings" pitchFamily="2" charset="2"/>
              <a:buNone/>
            </a:pPr>
            <a:endParaRPr lang="en-GB" sz="2800" smtClean="0"/>
          </a:p>
          <a:p>
            <a:pPr eaLnBrk="1" hangingPunct="1">
              <a:lnSpc>
                <a:spcPct val="90000"/>
              </a:lnSpc>
              <a:buFont typeface="Wingdings" pitchFamily="2" charset="2"/>
              <a:buNone/>
            </a:pPr>
            <a:r>
              <a:rPr lang="en-GB" sz="2800" smtClean="0"/>
              <a:t>   1011	-5			1101		 -5</a:t>
            </a:r>
            <a:endParaRPr lang="en-GB" sz="2800" u="sng" smtClean="0"/>
          </a:p>
          <a:p>
            <a:pPr eaLnBrk="1" hangingPunct="1">
              <a:lnSpc>
                <a:spcPct val="90000"/>
              </a:lnSpc>
              <a:buFont typeface="Wingdings" pitchFamily="2" charset="2"/>
              <a:buNone/>
            </a:pPr>
            <a:r>
              <a:rPr lang="en-GB" sz="2800" u="sng" smtClean="0"/>
              <a:t>   1110	-2</a:t>
            </a:r>
            <a:r>
              <a:rPr lang="en-GB" sz="2800" smtClean="0"/>
              <a:t>			</a:t>
            </a:r>
            <a:r>
              <a:rPr lang="en-GB" sz="2800" u="sng" smtClean="0"/>
              <a:t>1010		 -2</a:t>
            </a:r>
            <a:endParaRPr lang="en-GB" sz="2800" smtClean="0"/>
          </a:p>
          <a:p>
            <a:pPr eaLnBrk="1" hangingPunct="1">
              <a:lnSpc>
                <a:spcPct val="90000"/>
              </a:lnSpc>
              <a:buFont typeface="Wingdings" pitchFamily="2" charset="2"/>
              <a:buNone/>
            </a:pPr>
            <a:r>
              <a:rPr lang="en-GB" sz="2800" smtClean="0"/>
              <a:t> 11001	-7		          10111		 -7</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E0ECEF5057C4AAC66B1F3C321CA43" ma:contentTypeVersion="0" ma:contentTypeDescription="Create a new document." ma:contentTypeScope="" ma:versionID="111b89b20a0ac63baa8434d96578d7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9F63B0-9778-4972-BC75-A85DCBEF5FE2}"/>
</file>

<file path=customXml/itemProps2.xml><?xml version="1.0" encoding="utf-8"?>
<ds:datastoreItem xmlns:ds="http://schemas.openxmlformats.org/officeDocument/2006/customXml" ds:itemID="{5DD1ABC8-FBFA-4AB8-B485-A7F937BD8B8E}"/>
</file>

<file path=customXml/itemProps3.xml><?xml version="1.0" encoding="utf-8"?>
<ds:datastoreItem xmlns:ds="http://schemas.openxmlformats.org/officeDocument/2006/customXml" ds:itemID="{A2E696B6-50C7-4F0C-B118-B583B207C540}"/>
</file>

<file path=docProps/app.xml><?xml version="1.0" encoding="utf-8"?>
<Properties xmlns="http://schemas.openxmlformats.org/officeDocument/2006/extended-properties" xmlns:vt="http://schemas.openxmlformats.org/officeDocument/2006/docPropsVTypes">
  <Template/>
  <TotalTime>14889</TotalTime>
  <Words>2310</Words>
  <Application>Microsoft Office PowerPoint</Application>
  <PresentationFormat>On-screen Show (4:3)</PresentationFormat>
  <Paragraphs>613</Paragraphs>
  <Slides>47</Slides>
  <Notes>11</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Calibri</vt:lpstr>
      <vt:lpstr>Folio</vt:lpstr>
      <vt:lpstr>Times New Roman</vt:lpstr>
      <vt:lpstr>Wingdings</vt:lpstr>
      <vt:lpstr>Office Theme</vt:lpstr>
      <vt:lpstr>Visio</vt:lpstr>
      <vt:lpstr>PowerPoint Presentation</vt:lpstr>
      <vt:lpstr>Recap</vt:lpstr>
      <vt:lpstr>Recap</vt:lpstr>
      <vt:lpstr>2’s Complement form</vt:lpstr>
      <vt:lpstr>Range of Numbers</vt:lpstr>
      <vt:lpstr>Range &amp; Overflow</vt:lpstr>
      <vt:lpstr>Range and Overflow</vt:lpstr>
      <vt:lpstr>Addition and Subtraction with 2’s Complement</vt:lpstr>
      <vt:lpstr>Addition and Subtraction 2’s complement  vs. Signed</vt:lpstr>
      <vt:lpstr>Addition and Subtraction 2’complement vs. Signed </vt:lpstr>
      <vt:lpstr>Range and Overflow</vt:lpstr>
      <vt:lpstr>Range of Binary Numbers</vt:lpstr>
      <vt:lpstr>Hexadecimal Number System</vt:lpstr>
      <vt:lpstr>Counting in Hexadecimal</vt:lpstr>
      <vt:lpstr>Counting in Hexadecimal</vt:lpstr>
      <vt:lpstr>Binary-Hexadecimal Conversion </vt:lpstr>
      <vt:lpstr>Decimal-Hexadecimal Conversion </vt:lpstr>
      <vt:lpstr>Decimal-Hexadecimal Conversion </vt:lpstr>
      <vt:lpstr>Hexadecimal Addition &amp; Subtraction</vt:lpstr>
      <vt:lpstr>Repeated Division by 16</vt:lpstr>
      <vt:lpstr>Sum-of-Weights</vt:lpstr>
      <vt:lpstr>Hexadecimal Addition</vt:lpstr>
      <vt:lpstr>Hexadecimal Subtraction</vt:lpstr>
      <vt:lpstr>Octal Number System</vt:lpstr>
      <vt:lpstr>Counting in Octal</vt:lpstr>
      <vt:lpstr>Counting in Octal</vt:lpstr>
      <vt:lpstr>Binary-Octal Conversion </vt:lpstr>
      <vt:lpstr>Decimal-Octal Conversion </vt:lpstr>
      <vt:lpstr>Decimal-Octal Conversion </vt:lpstr>
      <vt:lpstr>Octal Addition &amp; Subtraction</vt:lpstr>
      <vt:lpstr>Repeated Division by 8</vt:lpstr>
      <vt:lpstr>Sum-of-Weights</vt:lpstr>
      <vt:lpstr>Octal Addition</vt:lpstr>
      <vt:lpstr>Octal Subtraction</vt:lpstr>
      <vt:lpstr>Alternate Representations</vt:lpstr>
      <vt:lpstr>Alternate Representations</vt:lpstr>
      <vt:lpstr>Gray Code</vt:lpstr>
      <vt:lpstr>Gray Code</vt:lpstr>
      <vt:lpstr>Gray Code Application</vt:lpstr>
      <vt:lpstr>Alphanumeric Code</vt:lpstr>
      <vt:lpstr>ASCII Code</vt:lpstr>
      <vt:lpstr>Alphanumeric Code</vt:lpstr>
      <vt:lpstr>Error Detection</vt:lpstr>
      <vt:lpstr>Odd Parity Error Detection</vt:lpstr>
      <vt:lpstr>Summary</vt:lpstr>
      <vt:lpstr>Summary</vt:lpstr>
      <vt:lpstr>Summary</vt:lpstr>
    </vt:vector>
  </TitlesOfParts>
  <Company>NU_FAST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dc:title>
  <dc:creator>waseem</dc:creator>
  <cp:lastModifiedBy>Amir Zahoor</cp:lastModifiedBy>
  <cp:revision>290</cp:revision>
  <dcterms:created xsi:type="dcterms:W3CDTF">2003-07-15T08:28:34Z</dcterms:created>
  <dcterms:modified xsi:type="dcterms:W3CDTF">2017-02-14T20:01:39Z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0x010100909E0ECEF5057C4AAC66B1F3C321CA43</vt:lpwstr>
  </property>
</Properties>
</file>