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6"/>
  </p:notesMasterIdLst>
  <p:handoutMasterIdLst>
    <p:handoutMasterId r:id="rId27"/>
  </p:handoutMasterIdLst>
  <p:sldIdLst>
    <p:sldId id="332" r:id="rId2"/>
    <p:sldId id="312" r:id="rId3"/>
    <p:sldId id="313" r:id="rId4"/>
    <p:sldId id="314" r:id="rId5"/>
    <p:sldId id="330" r:id="rId6"/>
    <p:sldId id="284" r:id="rId7"/>
    <p:sldId id="286" r:id="rId8"/>
    <p:sldId id="287" r:id="rId9"/>
    <p:sldId id="288" r:id="rId10"/>
    <p:sldId id="289" r:id="rId11"/>
    <p:sldId id="290" r:id="rId12"/>
    <p:sldId id="291" r:id="rId13"/>
    <p:sldId id="292" r:id="rId14"/>
    <p:sldId id="293" r:id="rId15"/>
    <p:sldId id="294" r:id="rId16"/>
    <p:sldId id="295" r:id="rId17"/>
    <p:sldId id="296" r:id="rId18"/>
    <p:sldId id="325" r:id="rId19"/>
    <p:sldId id="300" r:id="rId20"/>
    <p:sldId id="299" r:id="rId21"/>
    <p:sldId id="301" r:id="rId22"/>
    <p:sldId id="302" r:id="rId23"/>
    <p:sldId id="298" r:id="rId24"/>
    <p:sldId id="297" r:id="rId25"/>
  </p:sldIdLst>
  <p:sldSz cx="9144000" cy="6858000" type="screen4x3"/>
  <p:notesSz cx="6858000" cy="9144000"/>
  <p:defaultTextStyle>
    <a:defPPr>
      <a:defRPr lang="en-GB"/>
    </a:defPPr>
    <a:lvl1pPr algn="ctr" rtl="0" fontAlgn="base">
      <a:spcBef>
        <a:spcPct val="0"/>
      </a:spcBef>
      <a:spcAft>
        <a:spcPct val="0"/>
      </a:spcAft>
      <a:defRPr sz="3200" kern="1200">
        <a:solidFill>
          <a:schemeClr val="tx1"/>
        </a:solidFill>
        <a:latin typeface="Arial" pitchFamily="34" charset="0"/>
        <a:ea typeface="+mn-ea"/>
        <a:cs typeface="+mn-cs"/>
      </a:defRPr>
    </a:lvl1pPr>
    <a:lvl2pPr marL="457200" algn="ctr" rtl="0" fontAlgn="base">
      <a:spcBef>
        <a:spcPct val="0"/>
      </a:spcBef>
      <a:spcAft>
        <a:spcPct val="0"/>
      </a:spcAft>
      <a:defRPr sz="3200" kern="1200">
        <a:solidFill>
          <a:schemeClr val="tx1"/>
        </a:solidFill>
        <a:latin typeface="Arial" pitchFamily="34" charset="0"/>
        <a:ea typeface="+mn-ea"/>
        <a:cs typeface="+mn-cs"/>
      </a:defRPr>
    </a:lvl2pPr>
    <a:lvl3pPr marL="914400" algn="ctr" rtl="0" fontAlgn="base">
      <a:spcBef>
        <a:spcPct val="0"/>
      </a:spcBef>
      <a:spcAft>
        <a:spcPct val="0"/>
      </a:spcAft>
      <a:defRPr sz="3200" kern="1200">
        <a:solidFill>
          <a:schemeClr val="tx1"/>
        </a:solidFill>
        <a:latin typeface="Arial" pitchFamily="34" charset="0"/>
        <a:ea typeface="+mn-ea"/>
        <a:cs typeface="+mn-cs"/>
      </a:defRPr>
    </a:lvl3pPr>
    <a:lvl4pPr marL="1371600" algn="ctr" rtl="0" fontAlgn="base">
      <a:spcBef>
        <a:spcPct val="0"/>
      </a:spcBef>
      <a:spcAft>
        <a:spcPct val="0"/>
      </a:spcAft>
      <a:defRPr sz="3200" kern="1200">
        <a:solidFill>
          <a:schemeClr val="tx1"/>
        </a:solidFill>
        <a:latin typeface="Arial" pitchFamily="34" charset="0"/>
        <a:ea typeface="+mn-ea"/>
        <a:cs typeface="+mn-cs"/>
      </a:defRPr>
    </a:lvl4pPr>
    <a:lvl5pPr marL="1828800" algn="ctr" rtl="0" fontAlgn="base">
      <a:spcBef>
        <a:spcPct val="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00"/>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980" autoAdjust="0"/>
    <p:restoredTop sz="68986" autoAdjust="0"/>
  </p:normalViewPr>
  <p:slideViewPr>
    <p:cSldViewPr>
      <p:cViewPr varScale="1">
        <p:scale>
          <a:sx n="51" d="100"/>
          <a:sy n="51" d="100"/>
        </p:scale>
        <p:origin x="13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60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0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60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2E6726-06D7-4528-97BA-FEEDDBA5BE9A}" type="slidenum">
              <a:rPr lang="en-GB"/>
              <a:pPr/>
              <a:t>‹#›</a:t>
            </a:fld>
            <a:endParaRPr lang="en-GB"/>
          </a:p>
        </p:txBody>
      </p:sp>
    </p:spTree>
    <p:extLst>
      <p:ext uri="{BB962C8B-B14F-4D97-AF65-F5344CB8AC3E}">
        <p14:creationId xmlns:p14="http://schemas.microsoft.com/office/powerpoint/2010/main" val="3468759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82D89EA-4A56-4045-935B-3BE08C56BC14}" type="slidenum">
              <a:rPr lang="en-GB"/>
              <a:pPr/>
              <a:t>‹#›</a:t>
            </a:fld>
            <a:endParaRPr lang="en-GB"/>
          </a:p>
        </p:txBody>
      </p:sp>
    </p:spTree>
    <p:extLst>
      <p:ext uri="{BB962C8B-B14F-4D97-AF65-F5344CB8AC3E}">
        <p14:creationId xmlns:p14="http://schemas.microsoft.com/office/powerpoint/2010/main" val="3013601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668F691-1B6A-4E3C-98BA-1CDCE84BD37D}" type="slidenum">
              <a:rPr lang="en-GB" smtClean="0"/>
              <a:pPr/>
              <a:t>1</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085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90540-822D-47C6-8EAC-4EEB7F95436B}" type="slidenum">
              <a:rPr lang="en-GB"/>
              <a:pPr/>
              <a:t>22</a:t>
            </a:fld>
            <a:endParaRPr lang="en-GB"/>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pPr>
              <a:buFontTx/>
              <a:buChar char="•"/>
            </a:pPr>
            <a:r>
              <a:rPr lang="en-GB"/>
              <a:t>The 7400, Quad, 2-input NAND Gate IC</a:t>
            </a:r>
          </a:p>
          <a:p>
            <a:pPr>
              <a:buFontTx/>
              <a:buChar char="•"/>
            </a:pPr>
            <a:r>
              <a:rPr lang="en-GB"/>
              <a:t>The 7402, Quad, 2-input NOR Gate IC</a:t>
            </a:r>
          </a:p>
          <a:p>
            <a:pPr>
              <a:buFontTx/>
              <a:buChar char="•"/>
            </a:pPr>
            <a:r>
              <a:rPr lang="en-GB"/>
              <a:t>The 7486, Quad, 2-input XOR Gate IC</a:t>
            </a:r>
          </a:p>
          <a:p>
            <a:pPr>
              <a:buFontTx/>
              <a:buChar char="•"/>
            </a:pPr>
            <a:r>
              <a:rPr lang="en-GB"/>
              <a:t>And the 74266, Quad, 2-input XNOR Gate IC are similar.</a:t>
            </a:r>
          </a:p>
        </p:txBody>
      </p:sp>
    </p:spTree>
    <p:extLst>
      <p:ext uri="{BB962C8B-B14F-4D97-AF65-F5344CB8AC3E}">
        <p14:creationId xmlns:p14="http://schemas.microsoft.com/office/powerpoint/2010/main" val="756255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2A14D-C22D-4931-8CDC-DFC6142ABBD4}" type="slidenum">
              <a:rPr lang="en-GB"/>
              <a:pPr/>
              <a:t>23</a:t>
            </a:fld>
            <a:endParaRPr lang="en-GB"/>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pPr>
              <a:buFontTx/>
              <a:buChar char="•"/>
            </a:pPr>
            <a:r>
              <a:rPr lang="en-GB" dirty="0"/>
              <a:t>CMOS: The most extensively used technology, characterized by low power consumption, switching speed which is slower but comparable to TTL. Has higher chip density than TTL. Due to high input impedance is easily damaged due to accumulated static charge</a:t>
            </a:r>
            <a:endParaRPr lang="en-US" dirty="0"/>
          </a:p>
          <a:p>
            <a:pPr>
              <a:buFontTx/>
              <a:buChar char="•"/>
            </a:pPr>
            <a:r>
              <a:rPr lang="en-US" dirty="0"/>
              <a:t>TTL: </a:t>
            </a:r>
            <a:r>
              <a:rPr lang="en-GB" dirty="0"/>
              <a:t>Extensively used technology, characterized by fast switching speed and high power consumption</a:t>
            </a:r>
          </a:p>
          <a:p>
            <a:pPr>
              <a:buFontTx/>
              <a:buChar char="•"/>
            </a:pPr>
            <a:r>
              <a:rPr lang="en-GB" dirty="0"/>
              <a:t>ECL: Used in specialized applications where switching speed is of prime importance, high speed transmission, memories and arithmetic units</a:t>
            </a:r>
          </a:p>
          <a:p>
            <a:pPr>
              <a:buFontTx/>
              <a:buChar char="•"/>
            </a:pPr>
            <a:r>
              <a:rPr lang="en-GB" dirty="0"/>
              <a:t>PMOS and NMOS: technologies are used in LSI requiring high chip density. Large memories and microprocessors are implemented using these technologies. These ICs have very low power consumption.</a:t>
            </a:r>
          </a:p>
          <a:p>
            <a:pPr>
              <a:buFontTx/>
              <a:buChar char="•"/>
            </a:pPr>
            <a:r>
              <a:rPr lang="en-GB" dirty="0"/>
              <a:t>E</a:t>
            </a:r>
            <a:r>
              <a:rPr lang="en-GB" baseline="30000" dirty="0"/>
              <a:t>2</a:t>
            </a:r>
            <a:r>
              <a:rPr lang="en-GB" dirty="0"/>
              <a:t>CMOS: a combination of CMOS and NMOS technologies used to implement Programmable Logic Devices.</a:t>
            </a:r>
          </a:p>
        </p:txBody>
      </p:sp>
    </p:spTree>
    <p:extLst>
      <p:ext uri="{BB962C8B-B14F-4D97-AF65-F5344CB8AC3E}">
        <p14:creationId xmlns:p14="http://schemas.microsoft.com/office/powerpoint/2010/main" val="7201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6A7CF-2577-43EF-B1CB-20215B6E0336}" type="slidenum">
              <a:rPr lang="en-GB"/>
              <a:pPr/>
              <a:t>8</a:t>
            </a:fld>
            <a:endParaRPr lang="en-GB"/>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pPr>
              <a:buFontTx/>
              <a:buChar char="•"/>
            </a:pPr>
            <a:r>
              <a:rPr lang="en-GB"/>
              <a:t>Toxic fumes produced by the chemicals are removed from the ware house and dispersed in the atmosphere through three exhaust fans.</a:t>
            </a:r>
          </a:p>
          <a:p>
            <a:pPr>
              <a:buFontTx/>
              <a:buChar char="•"/>
            </a:pPr>
            <a:r>
              <a:rPr lang="en-GB"/>
              <a:t>When all fans are working the input to the NAND gate is 111 and the output is 0</a:t>
            </a:r>
          </a:p>
          <a:p>
            <a:pPr>
              <a:buFontTx/>
              <a:buChar char="•"/>
            </a:pPr>
            <a:r>
              <a:rPr lang="en-GB"/>
              <a:t>When any one fan fails the output of NAND gate becomes 1 sounding an alarm connected tot the output of the NAND gate.</a:t>
            </a:r>
          </a:p>
        </p:txBody>
      </p:sp>
    </p:spTree>
    <p:extLst>
      <p:ext uri="{BB962C8B-B14F-4D97-AF65-F5344CB8AC3E}">
        <p14:creationId xmlns:p14="http://schemas.microsoft.com/office/powerpoint/2010/main" val="36178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AF9CA-3380-4168-9133-AF6614FBB8D6}" type="slidenum">
              <a:rPr lang="en-GB"/>
              <a:pPr/>
              <a:t>9</a:t>
            </a:fld>
            <a:endParaRPr lang="en-GB"/>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pPr>
              <a:buFontTx/>
              <a:buChar char="•"/>
            </a:pPr>
            <a:r>
              <a:rPr lang="en-GB" dirty="0"/>
              <a:t>Three sensors check for washing machine lid open, washing tub filled to minimum level and weight of cloths and water in the tub.</a:t>
            </a:r>
          </a:p>
          <a:p>
            <a:pPr>
              <a:buFontTx/>
              <a:buChar char="•"/>
            </a:pPr>
            <a:r>
              <a:rPr lang="en-GB" dirty="0"/>
              <a:t>If the lid is open or the water is below the minimum level or the washing machine has been overloaded the appropriate sensor sets its output to 1. The NOR gate output is set to 0 switching off the washing machine.</a:t>
            </a:r>
          </a:p>
        </p:txBody>
      </p:sp>
    </p:spTree>
    <p:extLst>
      <p:ext uri="{BB962C8B-B14F-4D97-AF65-F5344CB8AC3E}">
        <p14:creationId xmlns:p14="http://schemas.microsoft.com/office/powerpoint/2010/main" val="246539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B141D-E505-46F2-809E-946CB1142BA3}" type="slidenum">
              <a:rPr lang="en-GB"/>
              <a:pPr/>
              <a:t>16</a:t>
            </a:fld>
            <a:endParaRPr lang="en-GB"/>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pPr>
              <a:buFontTx/>
              <a:buChar char="•"/>
            </a:pPr>
            <a:r>
              <a:rPr lang="en-GB"/>
              <a:t>Consider the three XOR gate logic circuit which is used to detect odd number of 1’s in a 4-bit binary input combination </a:t>
            </a:r>
          </a:p>
          <a:p>
            <a:pPr>
              <a:buFontTx/>
              <a:buChar char="•"/>
            </a:pPr>
            <a:r>
              <a:rPr lang="en-GB"/>
              <a:t>Consider the 4-bit binary number 0000 applied at the inputs A, B, C and D respectively of XOR gates 1 and 2.</a:t>
            </a:r>
          </a:p>
          <a:p>
            <a:pPr>
              <a:buFontTx/>
              <a:buChar char="•"/>
            </a:pPr>
            <a:r>
              <a:rPr lang="en-GB"/>
              <a:t>The output of XOR Gates 1 and 2 is 0 and 0. The output of XOR gate 3 is also zero.</a:t>
            </a:r>
          </a:p>
          <a:p>
            <a:pPr>
              <a:buFontTx/>
              <a:buChar char="•"/>
            </a:pPr>
            <a:r>
              <a:rPr lang="en-GB"/>
              <a:t>Consider the binary number 0011 applied at the inputs A, B, C and D respectively. The output of XOR gate 1 with inputs 00 is 0. The output of XOR gate 2 with inputs 11 is 0. The output of gate 3 is 0. Thus the output indicates that the binary number 0011 does not have odd number of 1’s</a:t>
            </a:r>
          </a:p>
          <a:p>
            <a:pPr>
              <a:buFontTx/>
              <a:buChar char="•"/>
            </a:pPr>
            <a:r>
              <a:rPr lang="en-GB"/>
              <a:t>Consider the binary number 1011 applied at the inputs A, B, C and D respectively. The output of XOR gate 1 with inputs 10 is 1. The output of XOR gate 2 with inputs 11 is 0. The output of gate 3 is 1. Thus the output indicates that the binary number 1011 has odd number of 1’s</a:t>
            </a:r>
          </a:p>
          <a:p>
            <a:pPr>
              <a:buFontTx/>
              <a:buChar char="•"/>
            </a:pPr>
            <a:endParaRPr lang="en-GB"/>
          </a:p>
        </p:txBody>
      </p:sp>
    </p:spTree>
    <p:extLst>
      <p:ext uri="{BB962C8B-B14F-4D97-AF65-F5344CB8AC3E}">
        <p14:creationId xmlns:p14="http://schemas.microsoft.com/office/powerpoint/2010/main" val="371290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371FF-F480-473E-BE08-7351A356C8EE}" type="slidenum">
              <a:rPr lang="en-GB"/>
              <a:pPr/>
              <a:t>17</a:t>
            </a:fld>
            <a:endParaRPr lang="en-GB"/>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pPr>
              <a:buFontTx/>
              <a:buChar char="•"/>
            </a:pPr>
            <a:r>
              <a:rPr lang="en-GB"/>
              <a:t>Consider the two XOR and a single XNOR gate based logic circuit used to detect even number of 1’s in a 4-bit binary input combination </a:t>
            </a:r>
          </a:p>
          <a:p>
            <a:pPr>
              <a:buFontTx/>
              <a:buChar char="•"/>
            </a:pPr>
            <a:r>
              <a:rPr lang="en-GB"/>
              <a:t>Consider the 4-bit binary number 0000 applied at the inputs A, B, C and D respectively of XOR gates 1 and 2.</a:t>
            </a:r>
          </a:p>
          <a:p>
            <a:pPr>
              <a:buFontTx/>
              <a:buChar char="•"/>
            </a:pPr>
            <a:r>
              <a:rPr lang="en-GB"/>
              <a:t>The output of XOR Gates 1 and 2 is 0 and 0. The output of XNOR gate 3 is a 1.</a:t>
            </a:r>
          </a:p>
          <a:p>
            <a:pPr>
              <a:buFontTx/>
              <a:buChar char="•"/>
            </a:pPr>
            <a:r>
              <a:rPr lang="en-GB"/>
              <a:t>Consider the binary number 0011 applied at the inputs A, B, C and D respectively. The output of XOR gate 1 with inputs 00 is 1. The output of XOR gate 2 with inputs 11 is 1. The output of XNOR gate 3 is also a 1. Thus the output indicates that the binary number 0011 has even number of 1’s</a:t>
            </a:r>
          </a:p>
          <a:p>
            <a:pPr>
              <a:buFontTx/>
              <a:buChar char="•"/>
            </a:pPr>
            <a:r>
              <a:rPr lang="en-GB"/>
              <a:t>Consider the binary number 1011 applied at the inputs A, B, C and D respectively. The output of XOR gate 1 with inputs 10 is 1. The output of XOR gate 2 with inputs 11 is 0. The output of XNOR gate 3 is 0 because of dissimilar inputs. Thus the output indicates that the binary number 1011 does not have even number of 1’s</a:t>
            </a:r>
          </a:p>
          <a:p>
            <a:endParaRPr lang="en-GB"/>
          </a:p>
        </p:txBody>
      </p:sp>
    </p:spTree>
    <p:extLst>
      <p:ext uri="{BB962C8B-B14F-4D97-AF65-F5344CB8AC3E}">
        <p14:creationId xmlns:p14="http://schemas.microsoft.com/office/powerpoint/2010/main" val="269097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DF6DA-6243-4B45-B4DA-19AE5D43F68B}" type="slidenum">
              <a:rPr lang="en-GB"/>
              <a:pPr/>
              <a:t>18</a:t>
            </a:fld>
            <a:endParaRPr lang="en-GB"/>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pPr>
              <a:buFontTx/>
              <a:buChar char="•"/>
            </a:pPr>
            <a:r>
              <a:rPr lang="en-GB" sz="1000" dirty="0"/>
              <a:t>The TTL and CMOS implementation of the NOT gate is described.</a:t>
            </a:r>
          </a:p>
          <a:p>
            <a:pPr>
              <a:buFontTx/>
              <a:buChar char="•"/>
            </a:pPr>
            <a:r>
              <a:rPr lang="en-GB" sz="1000" dirty="0"/>
              <a:t>In the simplified TTL implementation of the NOT gate a transistor switches between logic 1 state and logic 0 state.</a:t>
            </a:r>
          </a:p>
          <a:p>
            <a:pPr>
              <a:buFontTx/>
              <a:buChar char="•"/>
            </a:pPr>
            <a:r>
              <a:rPr lang="en-GB" sz="1000" dirty="0"/>
              <a:t>When a voltage +V representing logic 1 is applied at the base of the transistor, the transistor is switched on connecting the voltage supply </a:t>
            </a:r>
            <a:r>
              <a:rPr lang="en-GB" sz="1000" dirty="0" err="1"/>
              <a:t>Vcc</a:t>
            </a:r>
            <a:r>
              <a:rPr lang="en-GB" sz="1000" dirty="0"/>
              <a:t> and the resistor to the ground. </a:t>
            </a:r>
          </a:p>
          <a:p>
            <a:pPr>
              <a:buFontTx/>
              <a:buChar char="•"/>
            </a:pPr>
            <a:r>
              <a:rPr lang="en-GB" sz="1000" dirty="0"/>
              <a:t>A current flows from the supply to the ground due to which there is a voltage drop equal to the supply voltage </a:t>
            </a:r>
            <a:r>
              <a:rPr lang="en-GB" sz="1000" dirty="0" err="1"/>
              <a:t>Vcc</a:t>
            </a:r>
            <a:r>
              <a:rPr lang="en-GB" sz="1000" dirty="0"/>
              <a:t> across the resistor.</a:t>
            </a:r>
          </a:p>
          <a:p>
            <a:pPr>
              <a:buFontTx/>
              <a:buChar char="•"/>
            </a:pPr>
            <a:r>
              <a:rPr lang="en-GB" sz="1000" dirty="0"/>
              <a:t>As a result the output Vo/p is at ground potential or 0 volts which is logic 0. Thus the output of the Transistor circuit is complement of the input.</a:t>
            </a:r>
          </a:p>
          <a:p>
            <a:pPr>
              <a:buFontTx/>
              <a:buChar char="•"/>
            </a:pPr>
            <a:r>
              <a:rPr lang="en-GB" sz="1000" dirty="0"/>
              <a:t>If the input base of the transistor is connect to 0 volts (logic 0), the transistor is switched off and there is no flow of current from the supply voltage </a:t>
            </a:r>
            <a:r>
              <a:rPr lang="en-GB" sz="1000" dirty="0" err="1"/>
              <a:t>Vcc</a:t>
            </a:r>
            <a:r>
              <a:rPr lang="en-GB" sz="1000" dirty="0"/>
              <a:t> to the ground through the resistor.</a:t>
            </a:r>
          </a:p>
          <a:p>
            <a:pPr>
              <a:buFontTx/>
              <a:buChar char="•"/>
            </a:pPr>
            <a:r>
              <a:rPr lang="en-GB" sz="1000" dirty="0"/>
              <a:t>Thus the output of the circuit is at a potential equal to the supply voltage </a:t>
            </a:r>
            <a:r>
              <a:rPr lang="en-GB" sz="1000" dirty="0" err="1"/>
              <a:t>Vcc</a:t>
            </a:r>
            <a:r>
              <a:rPr lang="en-GB" sz="1000" dirty="0"/>
              <a:t> or logic 1.</a:t>
            </a:r>
          </a:p>
          <a:p>
            <a:endParaRPr lang="en-GB" sz="1000" dirty="0"/>
          </a:p>
          <a:p>
            <a:pPr>
              <a:buFontTx/>
              <a:buChar char="•"/>
            </a:pPr>
            <a:r>
              <a:rPr lang="en-GB" sz="1000" dirty="0"/>
              <a:t>The CMOS implementation uses two complementary P-type and N-type MOSFETs or Metal Oxide Field Effect Transistors are used.</a:t>
            </a:r>
          </a:p>
          <a:p>
            <a:pPr>
              <a:buFontTx/>
              <a:buChar char="•"/>
            </a:pPr>
            <a:r>
              <a:rPr lang="en-GB" sz="1000" dirty="0"/>
              <a:t>When a logic 1 is applied at the Vi/p of the NOT circuit. The P-type MOSFET switches OFF disconnecting the supply voltage </a:t>
            </a:r>
            <a:r>
              <a:rPr lang="en-GB" sz="1000" dirty="0" err="1"/>
              <a:t>Vdd</a:t>
            </a:r>
            <a:r>
              <a:rPr lang="en-GB" sz="1000" dirty="0"/>
              <a:t> from the output of the NOT circuit. The N-Type MOSFET switches ON, connecting the ground to the output of the NOT circuit. Thus the output of the NOT circuit is at logic 0.</a:t>
            </a:r>
          </a:p>
          <a:p>
            <a:pPr>
              <a:buFontTx/>
              <a:buChar char="•"/>
            </a:pPr>
            <a:r>
              <a:rPr lang="en-GB" sz="1000" dirty="0"/>
              <a:t>Similarly when a logic 0 is applied at the Vi/p of the NOT circuit. The P-type MOSFET switches ON connecting the supply voltage </a:t>
            </a:r>
            <a:r>
              <a:rPr lang="en-GB" sz="1000" dirty="0" err="1"/>
              <a:t>Vdd</a:t>
            </a:r>
            <a:r>
              <a:rPr lang="en-GB" sz="1000" dirty="0"/>
              <a:t> to the output of the NOT circuit. The N-Type MOSFET switches OFF, disconnecting the ground from the output of the NOT circuit. Thus the output of the NOT circuit is at logic 1.</a:t>
            </a:r>
          </a:p>
          <a:p>
            <a:pPr>
              <a:buFontTx/>
              <a:buChar char="•"/>
            </a:pPr>
            <a:endParaRPr lang="en-GB" sz="1000" dirty="0"/>
          </a:p>
        </p:txBody>
      </p:sp>
    </p:spTree>
    <p:extLst>
      <p:ext uri="{BB962C8B-B14F-4D97-AF65-F5344CB8AC3E}">
        <p14:creationId xmlns:p14="http://schemas.microsoft.com/office/powerpoint/2010/main" val="58841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D02EF-B73B-4020-9DB5-1554239EAC95}" type="slidenum">
              <a:rPr lang="en-GB"/>
              <a:pPr/>
              <a:t>19</a:t>
            </a:fld>
            <a:endParaRPr lang="en-GB"/>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pPr>
              <a:buFontTx/>
              <a:buChar char="•"/>
            </a:pPr>
            <a:r>
              <a:rPr lang="en-GB"/>
              <a:t>To identify and use the Integrated Circuits or ICs in implementing logic circuits, some sort of identification code has to be used which is printed on the IC package.</a:t>
            </a:r>
          </a:p>
          <a:p>
            <a:pPr>
              <a:buFontTx/>
              <a:buChar char="•"/>
            </a:pPr>
            <a:r>
              <a:rPr lang="en-GB"/>
              <a:t>Thus the various Logic Gates are identified by the codes shown.</a:t>
            </a:r>
          </a:p>
          <a:p>
            <a:pPr>
              <a:buFontTx/>
              <a:buChar char="•"/>
            </a:pPr>
            <a:r>
              <a:rPr lang="en-GB"/>
              <a:t>The prefix 74 is used to identify a commercial version of the device from the military version device identified by the prefix 54.</a:t>
            </a:r>
          </a:p>
          <a:p>
            <a:pPr>
              <a:buFontTx/>
              <a:buChar char="•"/>
            </a:pPr>
            <a:r>
              <a:rPr lang="en-GB"/>
              <a:t>Military versions are designed to withstand harsh and severe environmental conditions. </a:t>
            </a:r>
          </a:p>
          <a:p>
            <a:pPr>
              <a:buFontTx/>
              <a:buChar char="•"/>
            </a:pPr>
            <a:r>
              <a:rPr lang="en-GB"/>
              <a:t>The XX part of the code identifies the switching speed of the gate.</a:t>
            </a:r>
          </a:p>
        </p:txBody>
      </p:sp>
    </p:spTree>
    <p:extLst>
      <p:ext uri="{BB962C8B-B14F-4D97-AF65-F5344CB8AC3E}">
        <p14:creationId xmlns:p14="http://schemas.microsoft.com/office/powerpoint/2010/main" val="94544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5B14F-5341-4E32-BFF7-EB09B4261CE4}" type="slidenum">
              <a:rPr lang="en-GB"/>
              <a:pPr/>
              <a:t>20</a:t>
            </a:fld>
            <a:endParaRPr lang="en-GB"/>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015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2260F-7108-4DCE-95A7-669EAE400294}" type="slidenum">
              <a:rPr lang="en-GB"/>
              <a:pPr/>
              <a:t>21</a:t>
            </a:fld>
            <a:endParaRPr lang="en-GB"/>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pPr>
              <a:buFontTx/>
              <a:buChar char="•"/>
            </a:pPr>
            <a:r>
              <a:rPr lang="en-GB"/>
              <a:t>The Integrated Circuit packages of the seven gates that have been discussed so far are shown.</a:t>
            </a:r>
          </a:p>
          <a:p>
            <a:pPr>
              <a:buFontTx/>
              <a:buChar char="•"/>
            </a:pPr>
            <a:r>
              <a:rPr lang="en-GB"/>
              <a:t>The 7408 14-pin chip has 4 or Quad, 2-input AND gates. The input pins and the output pins of each of the four gates are shown. To use any one or all four gates the appropriate pins are connected.</a:t>
            </a:r>
          </a:p>
          <a:p>
            <a:pPr>
              <a:buFontTx/>
              <a:buChar char="•"/>
            </a:pPr>
            <a:r>
              <a:rPr lang="en-GB"/>
              <a:t>Pins 7 and 14 are connected to ground and Supply voltage respectively.</a:t>
            </a:r>
          </a:p>
          <a:p>
            <a:pPr>
              <a:buFontTx/>
              <a:buChar char="•"/>
            </a:pPr>
            <a:r>
              <a:rPr lang="en-GB"/>
              <a:t>The 7432 14-pin IC package has 4 or Quad, 2-input OR Gates. Connections to the OR gates are identical to those of the 7408 AND gate IC.</a:t>
            </a:r>
          </a:p>
          <a:p>
            <a:pPr>
              <a:buFontTx/>
              <a:buChar char="•"/>
            </a:pPr>
            <a:r>
              <a:rPr lang="en-GB"/>
              <a:t>The 7404 14-pin chip has 6 or hex, inverters. The input and output connections of each of the 6 NOT gates are shown. Pins 7 and 14 are used for ground and supply voltage respectively. </a:t>
            </a:r>
          </a:p>
        </p:txBody>
      </p:sp>
    </p:spTree>
    <p:extLst>
      <p:ext uri="{BB962C8B-B14F-4D97-AF65-F5344CB8AC3E}">
        <p14:creationId xmlns:p14="http://schemas.microsoft.com/office/powerpoint/2010/main" val="63798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426674-AEA2-44B8-A233-A568458358F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8400"/>
            <a:ext cx="2133600" cy="457200"/>
          </a:xfrm>
        </p:spPr>
        <p:txBody>
          <a:bodyPr/>
          <a:lstStyle>
            <a:lvl1pPr>
              <a:defRPr/>
            </a:lvl1pPr>
          </a:lstStyle>
          <a:p>
            <a:endParaRPr lang="en-GB"/>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9.xml"/><Relationship Id="rId7" Type="http://schemas.openxmlformats.org/officeDocument/2006/relationships/image" Target="../media/image24.emf"/><Relationship Id="rId2" Type="http://schemas.openxmlformats.org/officeDocument/2006/relationships/slideLayout" Target="../slideLayouts/slideLayout15.xml"/><Relationship Id="rId1" Type="http://schemas.openxmlformats.org/officeDocument/2006/relationships/vmlDrawing" Target="../drawings/vmlDrawing16.vml"/><Relationship Id="rId6" Type="http://schemas.openxmlformats.org/officeDocument/2006/relationships/oleObject" Target="../embeddings/oleObject24.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5.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0.xml"/><Relationship Id="rId7" Type="http://schemas.openxmlformats.org/officeDocument/2006/relationships/image" Target="../media/image28.emf"/><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27.emf"/><Relationship Id="rId4" Type="http://schemas.openxmlformats.org/officeDocument/2006/relationships/oleObject" Target="../embeddings/oleObject27.bin"/><Relationship Id="rId9" Type="http://schemas.openxmlformats.org/officeDocument/2006/relationships/image" Target="../media/image2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10.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8"/>
          <p:cNvSpPr txBox="1">
            <a:spLocks noChangeArrowheads="1"/>
          </p:cNvSpPr>
          <p:nvPr/>
        </p:nvSpPr>
        <p:spPr bwMode="auto">
          <a:xfrm>
            <a:off x="990600" y="1568450"/>
            <a:ext cx="7010400" cy="3262313"/>
          </a:xfrm>
          <a:prstGeom prst="rect">
            <a:avLst/>
          </a:prstGeom>
          <a:noFill/>
          <a:ln w="0" algn="ctr">
            <a:noFill/>
            <a:miter lim="800000"/>
            <a:headEnd/>
            <a:tailEnd/>
          </a:ln>
        </p:spPr>
        <p:txBody>
          <a:bodyPr>
            <a:spAutoFit/>
          </a:bodyPr>
          <a:lstStyle/>
          <a:p>
            <a:pPr>
              <a:spcBef>
                <a:spcPct val="50000"/>
              </a:spcBef>
            </a:pPr>
            <a:r>
              <a:rPr lang="en-US" dirty="0">
                <a:latin typeface="Folio"/>
              </a:rPr>
              <a:t>Computer Logic &amp; Design</a:t>
            </a:r>
          </a:p>
          <a:p>
            <a:pPr>
              <a:spcBef>
                <a:spcPct val="50000"/>
              </a:spcBef>
            </a:pPr>
            <a:endParaRPr lang="en-US" sz="2800" dirty="0"/>
          </a:p>
          <a:p>
            <a:pPr>
              <a:spcBef>
                <a:spcPct val="50000"/>
              </a:spcBef>
            </a:pPr>
            <a:endParaRPr lang="en-US" sz="2800" dirty="0"/>
          </a:p>
          <a:p>
            <a:pPr>
              <a:spcBef>
                <a:spcPct val="50000"/>
              </a:spcBef>
            </a:pPr>
            <a:endParaRPr lang="en-US" sz="2800" dirty="0"/>
          </a:p>
          <a:p>
            <a:pPr>
              <a:spcBef>
                <a:spcPct val="50000"/>
              </a:spcBef>
            </a:pPr>
            <a:r>
              <a:rPr lang="en-US" sz="2800" dirty="0"/>
              <a:t>Lecture </a:t>
            </a:r>
            <a:r>
              <a:rPr lang="en-US" sz="2800" dirty="0" smtClean="0"/>
              <a:t>05</a:t>
            </a:r>
            <a:endParaRPr lang="en-US" sz="2800" dirty="0"/>
          </a:p>
        </p:txBody>
      </p:sp>
      <p:sp>
        <p:nvSpPr>
          <p:cNvPr id="29699" name="TextBox 2"/>
          <p:cNvSpPr txBox="1">
            <a:spLocks noChangeArrowheads="1"/>
          </p:cNvSpPr>
          <p:nvPr/>
        </p:nvSpPr>
        <p:spPr bwMode="auto">
          <a:xfrm>
            <a:off x="5791200" y="6411913"/>
            <a:ext cx="3267075" cy="369887"/>
          </a:xfrm>
          <a:prstGeom prst="rect">
            <a:avLst/>
          </a:prstGeom>
          <a:noFill/>
          <a:ln w="9525">
            <a:noFill/>
            <a:miter lim="800000"/>
            <a:headEnd/>
            <a:tailEnd/>
          </a:ln>
        </p:spPr>
        <p:txBody>
          <a:bodyPr wrap="none">
            <a:spAutoFit/>
          </a:bodyPr>
          <a:lstStyle/>
          <a:p>
            <a:r>
              <a:rPr lang="en-US" sz="1800"/>
              <a:t>Copyrights: Dr Waseem Ikram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GB" sz="3800" b="0">
                <a:latin typeface="Arial" pitchFamily="34" charset="0"/>
                <a:cs typeface="Arial" pitchFamily="34" charset="0"/>
              </a:rPr>
              <a:t>XOR Gate</a:t>
            </a:r>
          </a:p>
        </p:txBody>
      </p:sp>
      <p:sp>
        <p:nvSpPr>
          <p:cNvPr id="329731" name="Rectangle 3"/>
          <p:cNvSpPr>
            <a:spLocks noGrp="1" noChangeArrowheads="1"/>
          </p:cNvSpPr>
          <p:nvPr>
            <p:ph type="body" sz="half" idx="1"/>
          </p:nvPr>
        </p:nvSpPr>
        <p:spPr>
          <a:xfrm>
            <a:off x="457200" y="1676400"/>
            <a:ext cx="8077200" cy="2819400"/>
          </a:xfrm>
        </p:spPr>
        <p:txBody>
          <a:bodyPr/>
          <a:lstStyle/>
          <a:p>
            <a:r>
              <a:rPr lang="en-GB" sz="2800"/>
              <a:t>1 output</a:t>
            </a:r>
          </a:p>
          <a:p>
            <a:r>
              <a:rPr lang="en-GB" sz="2800"/>
              <a:t>2 inputs</a:t>
            </a:r>
          </a:p>
          <a:p>
            <a:r>
              <a:rPr lang="en-GB" sz="2800"/>
              <a:t>Multiple inputs</a:t>
            </a:r>
          </a:p>
        </p:txBody>
      </p:sp>
      <p:sp>
        <p:nvSpPr>
          <p:cNvPr id="329732"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29733" name="Object 5"/>
          <p:cNvGraphicFramePr>
            <a:graphicFrameLocks noChangeAspect="1"/>
          </p:cNvGraphicFramePr>
          <p:nvPr/>
        </p:nvGraphicFramePr>
        <p:xfrm>
          <a:off x="6172200" y="2354263"/>
          <a:ext cx="1104900" cy="865187"/>
        </p:xfrm>
        <a:graphic>
          <a:graphicData uri="http://schemas.openxmlformats.org/presentationml/2006/ole">
            <mc:AlternateContent xmlns:mc="http://schemas.openxmlformats.org/markup-compatibility/2006">
              <mc:Choice xmlns:v="urn:schemas-microsoft-com:vml" Requires="v">
                <p:oleObj spid="_x0000_s329737" name="Visio" r:id="rId3" imgW="3126029" imgH="1959559" progId="Visio.Drawing.6">
                  <p:embed/>
                </p:oleObj>
              </mc:Choice>
              <mc:Fallback>
                <p:oleObj name="Visio" r:id="rId3" imgW="3126029" imgH="1959559" progId="Visio.Drawing.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354263"/>
                        <a:ext cx="11049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
          </p:nvPr>
        </p:nvSpPr>
        <p:spPr/>
        <p:txBody>
          <a:bodyPr/>
          <a:lstStyle/>
          <a:p>
            <a:endParaRPr lang="en-US"/>
          </a:p>
        </p:txBody>
      </p:sp>
    </p:spTree>
  </p:cSld>
  <p:clrMapOvr>
    <a:masterClrMapping/>
  </p:clrMapOvr>
  <p:transition advTm="1790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GB" sz="3800" b="0"/>
              <a:t>XOR Gate function</a:t>
            </a:r>
          </a:p>
        </p:txBody>
      </p:sp>
      <p:graphicFrame>
        <p:nvGraphicFramePr>
          <p:cNvPr id="330756" name="Group 4"/>
          <p:cNvGraphicFramePr>
            <a:graphicFrameLocks noGrp="1"/>
          </p:cNvGraphicFramePr>
          <p:nvPr>
            <p:ph sz="quarter" idx="2"/>
          </p:nvPr>
        </p:nvGraphicFramePr>
        <p:xfrm>
          <a:off x="914400" y="2438400"/>
          <a:ext cx="3429000" cy="3108960"/>
        </p:xfrm>
        <a:graphic>
          <a:graphicData uri="http://schemas.openxmlformats.org/drawingml/2006/table">
            <a:tbl>
              <a:tblPr/>
              <a:tblGrid>
                <a:gridCol w="1016000"/>
                <a:gridCol w="1016000"/>
                <a:gridCol w="1397000"/>
              </a:tblGrid>
              <a:tr h="3651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0786" name="Object 34"/>
          <p:cNvGraphicFramePr>
            <a:graphicFrameLocks noGrp="1" noChangeAspect="1"/>
          </p:cNvGraphicFramePr>
          <p:nvPr>
            <p:ph sz="quarter" idx="3"/>
          </p:nvPr>
        </p:nvGraphicFramePr>
        <p:xfrm>
          <a:off x="5116513" y="2720975"/>
          <a:ext cx="1741487" cy="460375"/>
        </p:xfrm>
        <a:graphic>
          <a:graphicData uri="http://schemas.openxmlformats.org/presentationml/2006/ole">
            <mc:AlternateContent xmlns:mc="http://schemas.openxmlformats.org/markup-compatibility/2006">
              <mc:Choice xmlns:v="urn:schemas-microsoft-com:vml" Requires="v">
                <p:oleObj spid="_x0000_s330790" name="Equation" r:id="rId3" imgW="672840" imgH="177480" progId="Equation.3">
                  <p:embed/>
                </p:oleObj>
              </mc:Choice>
              <mc:Fallback>
                <p:oleObj name="Equation" r:id="rId3" imgW="672840" imgH="17748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513" y="2720975"/>
                        <a:ext cx="1741487" cy="4603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330785" name="Rectangle 33"/>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5587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GB" sz="3800" b="0">
                <a:latin typeface="Arial" pitchFamily="34" charset="0"/>
                <a:cs typeface="Arial" pitchFamily="34" charset="0"/>
              </a:rPr>
              <a:t>XOR Gate Timing Diagram</a:t>
            </a:r>
          </a:p>
        </p:txBody>
      </p:sp>
      <p:sp>
        <p:nvSpPr>
          <p:cNvPr id="331779" name="Rectangle 3"/>
          <p:cNvSpPr>
            <a:spLocks noChangeArrowheads="1"/>
          </p:cNvSpPr>
          <p:nvPr/>
        </p:nvSpPr>
        <p:spPr bwMode="auto">
          <a:xfrm>
            <a:off x="0" y="20145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31780" name="Object 4"/>
          <p:cNvGraphicFramePr>
            <a:graphicFrameLocks noChangeAspect="1"/>
          </p:cNvGraphicFramePr>
          <p:nvPr/>
        </p:nvGraphicFramePr>
        <p:xfrm>
          <a:off x="762000" y="1905000"/>
          <a:ext cx="7620000" cy="3929063"/>
        </p:xfrm>
        <a:graphic>
          <a:graphicData uri="http://schemas.openxmlformats.org/presentationml/2006/ole">
            <mc:AlternateContent xmlns:mc="http://schemas.openxmlformats.org/markup-compatibility/2006">
              <mc:Choice xmlns:v="urn:schemas-microsoft-com:vml" Requires="v">
                <p:oleObj spid="_x0000_s331784" name="Visio" r:id="rId3" imgW="6067958" imgH="3126029" progId="Visio.Drawing.6">
                  <p:embed/>
                </p:oleObj>
              </mc:Choice>
              <mc:Fallback>
                <p:oleObj name="Visio" r:id="rId3" imgW="6067958" imgH="3126029" progId="Visio.Drawing.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620000" cy="392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984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GB" sz="3800" b="0">
                <a:latin typeface="Arial" pitchFamily="34" charset="0"/>
                <a:cs typeface="Arial" pitchFamily="34" charset="0"/>
              </a:rPr>
              <a:t>XNOR Gate</a:t>
            </a:r>
          </a:p>
        </p:txBody>
      </p:sp>
      <p:sp>
        <p:nvSpPr>
          <p:cNvPr id="332803" name="Rectangle 3"/>
          <p:cNvSpPr>
            <a:spLocks noGrp="1" noChangeArrowheads="1"/>
          </p:cNvSpPr>
          <p:nvPr>
            <p:ph type="body" sz="half" idx="1"/>
          </p:nvPr>
        </p:nvSpPr>
        <p:spPr>
          <a:xfrm>
            <a:off x="457200" y="1676400"/>
            <a:ext cx="8077200" cy="2819400"/>
          </a:xfrm>
        </p:spPr>
        <p:txBody>
          <a:bodyPr/>
          <a:lstStyle/>
          <a:p>
            <a:r>
              <a:rPr lang="en-GB" sz="2800"/>
              <a:t>1 output</a:t>
            </a:r>
          </a:p>
          <a:p>
            <a:r>
              <a:rPr lang="en-GB" sz="2800"/>
              <a:t>2 inputs</a:t>
            </a:r>
          </a:p>
          <a:p>
            <a:r>
              <a:rPr lang="en-GB" sz="2800"/>
              <a:t>Multiple inputs</a:t>
            </a:r>
          </a:p>
        </p:txBody>
      </p:sp>
      <p:sp>
        <p:nvSpPr>
          <p:cNvPr id="332804"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32805" name="Object 5"/>
          <p:cNvGraphicFramePr>
            <a:graphicFrameLocks noChangeAspect="1"/>
          </p:cNvGraphicFramePr>
          <p:nvPr/>
        </p:nvGraphicFramePr>
        <p:xfrm>
          <a:off x="6172200" y="2354263"/>
          <a:ext cx="1104900" cy="865187"/>
        </p:xfrm>
        <a:graphic>
          <a:graphicData uri="http://schemas.openxmlformats.org/presentationml/2006/ole">
            <mc:AlternateContent xmlns:mc="http://schemas.openxmlformats.org/markup-compatibility/2006">
              <mc:Choice xmlns:v="urn:schemas-microsoft-com:vml" Requires="v">
                <p:oleObj spid="_x0000_s332809" name="Visio" r:id="rId3" imgW="3126029" imgH="1959559" progId="Visio.Drawing.6">
                  <p:embed/>
                </p:oleObj>
              </mc:Choice>
              <mc:Fallback>
                <p:oleObj name="Visio" r:id="rId3" imgW="3126029" imgH="1959559" progId="Visio.Drawing.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354263"/>
                        <a:ext cx="11049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
          </p:nvPr>
        </p:nvSpPr>
        <p:spPr/>
        <p:txBody>
          <a:bodyPr/>
          <a:lstStyle/>
          <a:p>
            <a:endParaRPr lang="en-US"/>
          </a:p>
        </p:txBody>
      </p:sp>
    </p:spTree>
  </p:cSld>
  <p:clrMapOvr>
    <a:masterClrMapping/>
  </p:clrMapOvr>
  <p:transition advTm="1790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GB" sz="2800" b="0">
                <a:latin typeface="Arial" pitchFamily="34" charset="0"/>
                <a:cs typeface="Arial" pitchFamily="34" charset="0"/>
              </a:rPr>
              <a:t>XNOR Gate function</a:t>
            </a:r>
          </a:p>
        </p:txBody>
      </p:sp>
      <p:graphicFrame>
        <p:nvGraphicFramePr>
          <p:cNvPr id="333827" name="Group 3"/>
          <p:cNvGraphicFramePr>
            <a:graphicFrameLocks noGrp="1"/>
          </p:cNvGraphicFramePr>
          <p:nvPr>
            <p:ph sz="quarter" idx="2"/>
          </p:nvPr>
        </p:nvGraphicFramePr>
        <p:xfrm>
          <a:off x="914400" y="2438400"/>
          <a:ext cx="3429000" cy="3108960"/>
        </p:xfrm>
        <a:graphic>
          <a:graphicData uri="http://schemas.openxmlformats.org/drawingml/2006/table">
            <a:tbl>
              <a:tblPr/>
              <a:tblGrid>
                <a:gridCol w="1016000"/>
                <a:gridCol w="1016000"/>
                <a:gridCol w="1397000"/>
              </a:tblGrid>
              <a:tr h="3651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3857" name="Object 33"/>
          <p:cNvGraphicFramePr>
            <a:graphicFrameLocks noGrp="1" noChangeAspect="1"/>
          </p:cNvGraphicFramePr>
          <p:nvPr>
            <p:ph sz="quarter" idx="3"/>
          </p:nvPr>
        </p:nvGraphicFramePr>
        <p:xfrm>
          <a:off x="5268913" y="2720975"/>
          <a:ext cx="1741487" cy="558800"/>
        </p:xfrm>
        <a:graphic>
          <a:graphicData uri="http://schemas.openxmlformats.org/presentationml/2006/ole">
            <mc:AlternateContent xmlns:mc="http://schemas.openxmlformats.org/markup-compatibility/2006">
              <mc:Choice xmlns:v="urn:schemas-microsoft-com:vml" Requires="v">
                <p:oleObj spid="_x0000_s333861" name="Equation" r:id="rId3" imgW="672840" imgH="215640" progId="Equation.3">
                  <p:embed/>
                </p:oleObj>
              </mc:Choice>
              <mc:Fallback>
                <p:oleObj name="Equation" r:id="rId3" imgW="672840" imgH="21564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13" y="2720975"/>
                        <a:ext cx="1741487" cy="5588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333856" name="Rectangle 32"/>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5587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GB" sz="3800" b="0">
                <a:latin typeface="Arial" pitchFamily="34" charset="0"/>
                <a:cs typeface="Arial" pitchFamily="34" charset="0"/>
              </a:rPr>
              <a:t>XNOR Gate Timing Diagram</a:t>
            </a:r>
          </a:p>
        </p:txBody>
      </p:sp>
      <p:sp>
        <p:nvSpPr>
          <p:cNvPr id="334851" name="Rectangle 3"/>
          <p:cNvSpPr>
            <a:spLocks noChangeArrowheads="1"/>
          </p:cNvSpPr>
          <p:nvPr/>
        </p:nvSpPr>
        <p:spPr bwMode="auto">
          <a:xfrm>
            <a:off x="0" y="20145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334852" name="Object 4"/>
          <p:cNvGraphicFramePr>
            <a:graphicFrameLocks noChangeAspect="1"/>
          </p:cNvGraphicFramePr>
          <p:nvPr/>
        </p:nvGraphicFramePr>
        <p:xfrm>
          <a:off x="762000" y="1905000"/>
          <a:ext cx="7620000" cy="3929063"/>
        </p:xfrm>
        <a:graphic>
          <a:graphicData uri="http://schemas.openxmlformats.org/presentationml/2006/ole">
            <mc:AlternateContent xmlns:mc="http://schemas.openxmlformats.org/markup-compatibility/2006">
              <mc:Choice xmlns:v="urn:schemas-microsoft-com:vml" Requires="v">
                <p:oleObj spid="_x0000_s334856" name="Visio" r:id="rId3" imgW="6067958" imgH="3126029" progId="Visio.Drawing.6">
                  <p:embed/>
                </p:oleObj>
              </mc:Choice>
              <mc:Fallback>
                <p:oleObj name="Visio" r:id="rId3" imgW="6067958" imgH="3126029" progId="Visio.Drawing.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7620000" cy="392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984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GB" sz="3800" b="0">
                <a:latin typeface="Arial" pitchFamily="34" charset="0"/>
                <a:cs typeface="Arial" pitchFamily="34" charset="0"/>
              </a:rPr>
              <a:t>XOR Gate Applications</a:t>
            </a:r>
          </a:p>
        </p:txBody>
      </p:sp>
      <p:sp>
        <p:nvSpPr>
          <p:cNvPr id="339971" name="Rectangle 3"/>
          <p:cNvSpPr>
            <a:spLocks noGrp="1" noChangeArrowheads="1"/>
          </p:cNvSpPr>
          <p:nvPr>
            <p:ph type="body" sz="half" idx="1"/>
          </p:nvPr>
        </p:nvSpPr>
        <p:spPr>
          <a:xfrm>
            <a:off x="457200" y="1600200"/>
            <a:ext cx="8229600" cy="1219200"/>
          </a:xfrm>
        </p:spPr>
        <p:txBody>
          <a:bodyPr/>
          <a:lstStyle/>
          <a:p>
            <a:r>
              <a:rPr lang="en-GB" sz="2800"/>
              <a:t>Detecting odd number of 1’s</a:t>
            </a:r>
          </a:p>
          <a:p>
            <a:pPr lvl="1">
              <a:buClr>
                <a:schemeClr val="tx1"/>
              </a:buClr>
            </a:pPr>
            <a:endParaRPr lang="en-GB">
              <a:effectLst/>
              <a:latin typeface="Arial" pitchFamily="34" charset="0"/>
            </a:endParaRPr>
          </a:p>
        </p:txBody>
      </p:sp>
      <p:graphicFrame>
        <p:nvGraphicFramePr>
          <p:cNvPr id="339974" name="Object 6"/>
          <p:cNvGraphicFramePr>
            <a:graphicFrameLocks noGrp="1" noChangeAspect="1"/>
          </p:cNvGraphicFramePr>
          <p:nvPr>
            <p:ph sz="half" idx="2"/>
          </p:nvPr>
        </p:nvGraphicFramePr>
        <p:xfrm>
          <a:off x="2805113" y="3048000"/>
          <a:ext cx="3906837" cy="2566988"/>
        </p:xfrm>
        <a:graphic>
          <a:graphicData uri="http://schemas.openxmlformats.org/presentationml/2006/ole">
            <mc:AlternateContent xmlns:mc="http://schemas.openxmlformats.org/markup-compatibility/2006">
              <mc:Choice xmlns:v="urn:schemas-microsoft-com:vml" Requires="v">
                <p:oleObj spid="_x0000_s339978" name="Visio" r:id="rId4" imgW="2661514" imgH="1748942" progId="Visio.Drawing.6">
                  <p:embed/>
                </p:oleObj>
              </mc:Choice>
              <mc:Fallback>
                <p:oleObj name="Visio" r:id="rId4" imgW="2661514" imgH="1748942" progId="Visio.Drawing.6">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113" y="3048000"/>
                        <a:ext cx="390683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ransition advTm="2859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GB" sz="3800" b="0">
                <a:latin typeface="Arial" pitchFamily="34" charset="0"/>
                <a:cs typeface="Arial" pitchFamily="34" charset="0"/>
              </a:rPr>
              <a:t>XNOR Gate Applications</a:t>
            </a:r>
          </a:p>
        </p:txBody>
      </p:sp>
      <p:sp>
        <p:nvSpPr>
          <p:cNvPr id="340995" name="Rectangle 3"/>
          <p:cNvSpPr>
            <a:spLocks noGrp="1" noChangeArrowheads="1"/>
          </p:cNvSpPr>
          <p:nvPr>
            <p:ph type="body" sz="half" idx="1"/>
          </p:nvPr>
        </p:nvSpPr>
        <p:spPr>
          <a:xfrm>
            <a:off x="457200" y="1600200"/>
            <a:ext cx="8229600" cy="1219200"/>
          </a:xfrm>
        </p:spPr>
        <p:txBody>
          <a:bodyPr/>
          <a:lstStyle/>
          <a:p>
            <a:r>
              <a:rPr lang="en-GB" sz="2800"/>
              <a:t>Detecting even number of 1’s</a:t>
            </a:r>
          </a:p>
          <a:p>
            <a:pPr lvl="1">
              <a:buClr>
                <a:schemeClr val="tx1"/>
              </a:buClr>
            </a:pPr>
            <a:endParaRPr lang="en-GB">
              <a:effectLst/>
              <a:latin typeface="Arial" pitchFamily="34" charset="0"/>
            </a:endParaRPr>
          </a:p>
        </p:txBody>
      </p:sp>
      <p:graphicFrame>
        <p:nvGraphicFramePr>
          <p:cNvPr id="340996" name="Object 4"/>
          <p:cNvGraphicFramePr>
            <a:graphicFrameLocks noGrp="1" noChangeAspect="1"/>
          </p:cNvGraphicFramePr>
          <p:nvPr>
            <p:ph sz="half" idx="2"/>
          </p:nvPr>
        </p:nvGraphicFramePr>
        <p:xfrm>
          <a:off x="2805113" y="3048000"/>
          <a:ext cx="3906837" cy="2566988"/>
        </p:xfrm>
        <a:graphic>
          <a:graphicData uri="http://schemas.openxmlformats.org/presentationml/2006/ole">
            <mc:AlternateContent xmlns:mc="http://schemas.openxmlformats.org/markup-compatibility/2006">
              <mc:Choice xmlns:v="urn:schemas-microsoft-com:vml" Requires="v">
                <p:oleObj spid="_x0000_s341000" name="Visio" r:id="rId4" imgW="2661514" imgH="1748942" progId="Visio.Drawing.6">
                  <p:embed/>
                </p:oleObj>
              </mc:Choice>
              <mc:Fallback>
                <p:oleObj name="Visio" r:id="rId4" imgW="2661514" imgH="1748942"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113" y="3048000"/>
                        <a:ext cx="390683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ransition advTm="2859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GB" sz="3800" b="0">
                <a:latin typeface="Arial" pitchFamily="34" charset="0"/>
                <a:cs typeface="Arial" pitchFamily="34" charset="0"/>
              </a:rPr>
              <a:t>TTL/CMOS NOT Gate</a:t>
            </a:r>
          </a:p>
        </p:txBody>
      </p:sp>
      <p:sp>
        <p:nvSpPr>
          <p:cNvPr id="396293" name="Rectangle 5"/>
          <p:cNvSpPr>
            <a:spLocks noChangeArrowheads="1"/>
          </p:cNvSpPr>
          <p:nvPr/>
        </p:nvSpPr>
        <p:spPr bwMode="auto">
          <a:xfrm>
            <a:off x="0" y="2219325"/>
            <a:ext cx="9144000" cy="0"/>
          </a:xfrm>
          <a:prstGeom prst="rect">
            <a:avLst/>
          </a:prstGeom>
          <a:noFill/>
          <a:ln w="0" algn="ctr">
            <a:noFill/>
            <a:miter lim="800000"/>
            <a:headEnd/>
            <a:tailEnd/>
          </a:ln>
          <a:effectLst/>
        </p:spPr>
        <p:txBody>
          <a:bodyPr wrap="none" anchor="ctr">
            <a:spAutoFit/>
          </a:bodyPr>
          <a:lstStyle/>
          <a:p>
            <a:endParaRPr lang="en-US"/>
          </a:p>
        </p:txBody>
      </p:sp>
      <p:sp>
        <p:nvSpPr>
          <p:cNvPr id="396294" name="AutoShape 6"/>
          <p:cNvSpPr>
            <a:spLocks noChangeAspect="1" noChangeArrowheads="1" noTextEdit="1"/>
          </p:cNvSpPr>
          <p:nvPr/>
        </p:nvSpPr>
        <p:spPr bwMode="auto">
          <a:xfrm>
            <a:off x="457200" y="1676400"/>
            <a:ext cx="8229600" cy="4838700"/>
          </a:xfrm>
          <a:prstGeom prst="rect">
            <a:avLst/>
          </a:prstGeom>
          <a:noFill/>
          <a:ln w="9525">
            <a:noFill/>
            <a:miter lim="800000"/>
            <a:headEnd/>
            <a:tailEnd/>
          </a:ln>
        </p:spPr>
        <p:txBody>
          <a:bodyPr/>
          <a:lstStyle/>
          <a:p>
            <a:endParaRPr lang="en-US" dirty="0"/>
          </a:p>
        </p:txBody>
      </p:sp>
      <p:sp>
        <p:nvSpPr>
          <p:cNvPr id="396296" name="Freeform 8"/>
          <p:cNvSpPr>
            <a:spLocks/>
          </p:cNvSpPr>
          <p:nvPr/>
        </p:nvSpPr>
        <p:spPr bwMode="auto">
          <a:xfrm>
            <a:off x="3179763" y="2930525"/>
            <a:ext cx="333375" cy="882650"/>
          </a:xfrm>
          <a:custGeom>
            <a:avLst/>
            <a:gdLst/>
            <a:ahLst/>
            <a:cxnLst>
              <a:cxn ang="0">
                <a:pos x="105" y="556"/>
              </a:cxn>
              <a:cxn ang="0">
                <a:pos x="0" y="510"/>
              </a:cxn>
              <a:cxn ang="0">
                <a:pos x="210" y="417"/>
              </a:cxn>
              <a:cxn ang="0">
                <a:pos x="0" y="324"/>
              </a:cxn>
              <a:cxn ang="0">
                <a:pos x="210" y="231"/>
              </a:cxn>
              <a:cxn ang="0">
                <a:pos x="0" y="139"/>
              </a:cxn>
              <a:cxn ang="0">
                <a:pos x="210" y="46"/>
              </a:cxn>
              <a:cxn ang="0">
                <a:pos x="105" y="0"/>
              </a:cxn>
            </a:cxnLst>
            <a:rect l="0" t="0" r="r" b="b"/>
            <a:pathLst>
              <a:path w="210" h="556">
                <a:moveTo>
                  <a:pt x="105" y="556"/>
                </a:moveTo>
                <a:lnTo>
                  <a:pt x="0" y="510"/>
                </a:lnTo>
                <a:lnTo>
                  <a:pt x="210" y="417"/>
                </a:lnTo>
                <a:lnTo>
                  <a:pt x="0" y="324"/>
                </a:lnTo>
                <a:lnTo>
                  <a:pt x="210" y="231"/>
                </a:lnTo>
                <a:lnTo>
                  <a:pt x="0" y="139"/>
                </a:lnTo>
                <a:lnTo>
                  <a:pt x="210" y="46"/>
                </a:lnTo>
                <a:lnTo>
                  <a:pt x="105" y="0"/>
                </a:lnTo>
              </a:path>
            </a:pathLst>
          </a:custGeom>
          <a:noFill/>
          <a:ln w="6350" cap="rnd">
            <a:solidFill>
              <a:srgbClr val="000000"/>
            </a:solidFill>
            <a:prstDash val="solid"/>
            <a:round/>
            <a:headEnd/>
            <a:tailEnd/>
          </a:ln>
        </p:spPr>
        <p:txBody>
          <a:bodyPr/>
          <a:lstStyle/>
          <a:p>
            <a:endParaRPr lang="en-US"/>
          </a:p>
        </p:txBody>
      </p:sp>
      <p:sp>
        <p:nvSpPr>
          <p:cNvPr id="396297" name="Freeform 9"/>
          <p:cNvSpPr>
            <a:spLocks noEditPoints="1"/>
          </p:cNvSpPr>
          <p:nvPr/>
        </p:nvSpPr>
        <p:spPr bwMode="auto">
          <a:xfrm>
            <a:off x="3216275" y="5635625"/>
            <a:ext cx="260350" cy="547688"/>
          </a:xfrm>
          <a:custGeom>
            <a:avLst/>
            <a:gdLst/>
            <a:ahLst/>
            <a:cxnLst>
              <a:cxn ang="0">
                <a:pos x="54" y="345"/>
              </a:cxn>
              <a:cxn ang="0">
                <a:pos x="109" y="345"/>
              </a:cxn>
              <a:cxn ang="0">
                <a:pos x="27" y="317"/>
              </a:cxn>
              <a:cxn ang="0">
                <a:pos x="136" y="317"/>
              </a:cxn>
              <a:cxn ang="0">
                <a:pos x="0" y="288"/>
              </a:cxn>
              <a:cxn ang="0">
                <a:pos x="164" y="288"/>
              </a:cxn>
              <a:cxn ang="0">
                <a:pos x="82" y="0"/>
              </a:cxn>
              <a:cxn ang="0">
                <a:pos x="82" y="288"/>
              </a:cxn>
            </a:cxnLst>
            <a:rect l="0" t="0" r="r" b="b"/>
            <a:pathLst>
              <a:path w="164" h="345">
                <a:moveTo>
                  <a:pt x="54" y="345"/>
                </a:moveTo>
                <a:lnTo>
                  <a:pt x="109" y="345"/>
                </a:lnTo>
                <a:moveTo>
                  <a:pt x="27" y="317"/>
                </a:moveTo>
                <a:lnTo>
                  <a:pt x="136" y="317"/>
                </a:lnTo>
                <a:moveTo>
                  <a:pt x="0" y="288"/>
                </a:moveTo>
                <a:lnTo>
                  <a:pt x="164" y="288"/>
                </a:lnTo>
                <a:moveTo>
                  <a:pt x="82" y="0"/>
                </a:moveTo>
                <a:lnTo>
                  <a:pt x="82" y="288"/>
                </a:lnTo>
              </a:path>
            </a:pathLst>
          </a:custGeom>
          <a:noFill/>
          <a:ln w="6350" cap="rnd">
            <a:solidFill>
              <a:srgbClr val="000000"/>
            </a:solidFill>
            <a:prstDash val="solid"/>
            <a:round/>
            <a:headEnd/>
            <a:tailEnd/>
          </a:ln>
        </p:spPr>
        <p:txBody>
          <a:bodyPr/>
          <a:lstStyle/>
          <a:p>
            <a:endParaRPr lang="en-US"/>
          </a:p>
        </p:txBody>
      </p:sp>
      <p:sp>
        <p:nvSpPr>
          <p:cNvPr id="396298" name="Freeform 10"/>
          <p:cNvSpPr>
            <a:spLocks/>
          </p:cNvSpPr>
          <p:nvPr/>
        </p:nvSpPr>
        <p:spPr bwMode="auto">
          <a:xfrm>
            <a:off x="3340100" y="3813175"/>
            <a:ext cx="6350" cy="501650"/>
          </a:xfrm>
          <a:custGeom>
            <a:avLst/>
            <a:gdLst/>
            <a:ahLst/>
            <a:cxnLst>
              <a:cxn ang="0">
                <a:pos x="4" y="0"/>
              </a:cxn>
              <a:cxn ang="0">
                <a:pos x="4" y="131"/>
              </a:cxn>
              <a:cxn ang="0">
                <a:pos x="0" y="131"/>
              </a:cxn>
              <a:cxn ang="0">
                <a:pos x="0" y="316"/>
              </a:cxn>
            </a:cxnLst>
            <a:rect l="0" t="0" r="r" b="b"/>
            <a:pathLst>
              <a:path w="4" h="316">
                <a:moveTo>
                  <a:pt x="4" y="0"/>
                </a:moveTo>
                <a:lnTo>
                  <a:pt x="4" y="131"/>
                </a:lnTo>
                <a:lnTo>
                  <a:pt x="0" y="131"/>
                </a:lnTo>
                <a:lnTo>
                  <a:pt x="0" y="316"/>
                </a:lnTo>
              </a:path>
            </a:pathLst>
          </a:custGeom>
          <a:noFill/>
          <a:ln w="6350" cap="rnd">
            <a:solidFill>
              <a:srgbClr val="000000"/>
            </a:solidFill>
            <a:prstDash val="solid"/>
            <a:round/>
            <a:headEnd/>
            <a:tailEnd/>
          </a:ln>
        </p:spPr>
        <p:txBody>
          <a:bodyPr/>
          <a:lstStyle/>
          <a:p>
            <a:endParaRPr lang="en-US"/>
          </a:p>
        </p:txBody>
      </p:sp>
      <p:sp>
        <p:nvSpPr>
          <p:cNvPr id="396299" name="Line 11"/>
          <p:cNvSpPr>
            <a:spLocks noChangeShapeType="1"/>
          </p:cNvSpPr>
          <p:nvPr/>
        </p:nvSpPr>
        <p:spPr bwMode="auto">
          <a:xfrm>
            <a:off x="3346450" y="2343150"/>
            <a:ext cx="1588" cy="587375"/>
          </a:xfrm>
          <a:prstGeom prst="line">
            <a:avLst/>
          </a:prstGeom>
          <a:noFill/>
          <a:ln w="6350" cap="rnd">
            <a:solidFill>
              <a:srgbClr val="000000"/>
            </a:solidFill>
            <a:round/>
            <a:headEnd/>
            <a:tailEnd/>
          </a:ln>
        </p:spPr>
        <p:txBody>
          <a:bodyPr/>
          <a:lstStyle/>
          <a:p>
            <a:endParaRPr lang="en-US"/>
          </a:p>
        </p:txBody>
      </p:sp>
      <p:sp>
        <p:nvSpPr>
          <p:cNvPr id="396300" name="Freeform 12"/>
          <p:cNvSpPr>
            <a:spLocks/>
          </p:cNvSpPr>
          <p:nvPr/>
        </p:nvSpPr>
        <p:spPr bwMode="auto">
          <a:xfrm>
            <a:off x="1857375" y="4891088"/>
            <a:ext cx="628650" cy="23812"/>
          </a:xfrm>
          <a:custGeom>
            <a:avLst/>
            <a:gdLst/>
            <a:ahLst/>
            <a:cxnLst>
              <a:cxn ang="0">
                <a:pos x="0" y="0"/>
              </a:cxn>
              <a:cxn ang="0">
                <a:pos x="0" y="15"/>
              </a:cxn>
              <a:cxn ang="0">
                <a:pos x="396" y="15"/>
              </a:cxn>
            </a:cxnLst>
            <a:rect l="0" t="0" r="r" b="b"/>
            <a:pathLst>
              <a:path w="396" h="15">
                <a:moveTo>
                  <a:pt x="0" y="0"/>
                </a:moveTo>
                <a:lnTo>
                  <a:pt x="0" y="15"/>
                </a:lnTo>
                <a:lnTo>
                  <a:pt x="396" y="15"/>
                </a:lnTo>
              </a:path>
            </a:pathLst>
          </a:custGeom>
          <a:noFill/>
          <a:ln w="6350" cap="rnd">
            <a:solidFill>
              <a:srgbClr val="000000"/>
            </a:solidFill>
            <a:prstDash val="solid"/>
            <a:round/>
            <a:headEnd/>
            <a:tailEnd/>
          </a:ln>
        </p:spPr>
        <p:txBody>
          <a:bodyPr/>
          <a:lstStyle/>
          <a:p>
            <a:endParaRPr lang="en-US"/>
          </a:p>
        </p:txBody>
      </p:sp>
      <p:sp>
        <p:nvSpPr>
          <p:cNvPr id="396301" name="Freeform 13"/>
          <p:cNvSpPr>
            <a:spLocks/>
          </p:cNvSpPr>
          <p:nvPr/>
        </p:nvSpPr>
        <p:spPr bwMode="auto">
          <a:xfrm>
            <a:off x="2628900" y="4464050"/>
            <a:ext cx="852488" cy="901700"/>
          </a:xfrm>
          <a:custGeom>
            <a:avLst/>
            <a:gdLst/>
            <a:ahLst/>
            <a:cxnLst>
              <a:cxn ang="0">
                <a:pos x="0" y="299"/>
              </a:cxn>
              <a:cxn ang="0">
                <a:pos x="298" y="0"/>
              </a:cxn>
              <a:cxn ang="0">
                <a:pos x="597" y="299"/>
              </a:cxn>
              <a:cxn ang="0">
                <a:pos x="597" y="299"/>
              </a:cxn>
              <a:cxn ang="0">
                <a:pos x="298" y="598"/>
              </a:cxn>
              <a:cxn ang="0">
                <a:pos x="0" y="299"/>
              </a:cxn>
            </a:cxnLst>
            <a:rect l="0" t="0" r="r" b="b"/>
            <a:pathLst>
              <a:path w="597" h="598">
                <a:moveTo>
                  <a:pt x="0" y="299"/>
                </a:moveTo>
                <a:cubicBezTo>
                  <a:pt x="0" y="134"/>
                  <a:pt x="133" y="0"/>
                  <a:pt x="298" y="0"/>
                </a:cubicBezTo>
                <a:cubicBezTo>
                  <a:pt x="463" y="0"/>
                  <a:pt x="597" y="134"/>
                  <a:pt x="597" y="299"/>
                </a:cubicBezTo>
                <a:cubicBezTo>
                  <a:pt x="597" y="299"/>
                  <a:pt x="597" y="299"/>
                  <a:pt x="597" y="299"/>
                </a:cubicBezTo>
                <a:cubicBezTo>
                  <a:pt x="597" y="464"/>
                  <a:pt x="463" y="598"/>
                  <a:pt x="298" y="598"/>
                </a:cubicBezTo>
                <a:cubicBezTo>
                  <a:pt x="133" y="598"/>
                  <a:pt x="0" y="464"/>
                  <a:pt x="0" y="299"/>
                </a:cubicBezTo>
              </a:path>
            </a:pathLst>
          </a:custGeom>
          <a:solidFill>
            <a:srgbClr val="FFFFFF"/>
          </a:solidFill>
          <a:ln w="0">
            <a:solidFill>
              <a:srgbClr val="000000"/>
            </a:solidFill>
            <a:prstDash val="solid"/>
            <a:round/>
            <a:headEnd/>
            <a:tailEnd/>
          </a:ln>
        </p:spPr>
        <p:txBody>
          <a:bodyPr/>
          <a:lstStyle/>
          <a:p>
            <a:endParaRPr lang="en-US"/>
          </a:p>
        </p:txBody>
      </p:sp>
      <p:sp>
        <p:nvSpPr>
          <p:cNvPr id="396302" name="Freeform 14"/>
          <p:cNvSpPr>
            <a:spLocks noEditPoints="1"/>
          </p:cNvSpPr>
          <p:nvPr/>
        </p:nvSpPr>
        <p:spPr bwMode="auto">
          <a:xfrm>
            <a:off x="2486025" y="4314825"/>
            <a:ext cx="995363" cy="1200150"/>
          </a:xfrm>
          <a:custGeom>
            <a:avLst/>
            <a:gdLst/>
            <a:ahLst/>
            <a:cxnLst>
              <a:cxn ang="0">
                <a:pos x="0" y="398"/>
              </a:cxn>
              <a:cxn ang="0">
                <a:pos x="299" y="398"/>
              </a:cxn>
              <a:cxn ang="0">
                <a:pos x="100" y="398"/>
              </a:cxn>
              <a:cxn ang="0">
                <a:pos x="398" y="99"/>
              </a:cxn>
              <a:cxn ang="0">
                <a:pos x="697" y="398"/>
              </a:cxn>
              <a:cxn ang="0">
                <a:pos x="697" y="398"/>
              </a:cxn>
              <a:cxn ang="0">
                <a:pos x="398" y="697"/>
              </a:cxn>
              <a:cxn ang="0">
                <a:pos x="100" y="398"/>
              </a:cxn>
              <a:cxn ang="0">
                <a:pos x="299" y="597"/>
              </a:cxn>
              <a:cxn ang="0">
                <a:pos x="299" y="199"/>
              </a:cxn>
              <a:cxn ang="0">
                <a:pos x="299" y="299"/>
              </a:cxn>
              <a:cxn ang="0">
                <a:pos x="598" y="177"/>
              </a:cxn>
              <a:cxn ang="0">
                <a:pos x="598" y="0"/>
              </a:cxn>
              <a:cxn ang="0">
                <a:pos x="299" y="498"/>
              </a:cxn>
              <a:cxn ang="0">
                <a:pos x="598" y="622"/>
              </a:cxn>
              <a:cxn ang="0">
                <a:pos x="598" y="796"/>
              </a:cxn>
            </a:cxnLst>
            <a:rect l="0" t="0" r="r" b="b"/>
            <a:pathLst>
              <a:path w="697" h="796">
                <a:moveTo>
                  <a:pt x="0" y="398"/>
                </a:moveTo>
                <a:lnTo>
                  <a:pt x="299" y="398"/>
                </a:lnTo>
                <a:moveTo>
                  <a:pt x="100" y="398"/>
                </a:moveTo>
                <a:cubicBezTo>
                  <a:pt x="100" y="233"/>
                  <a:pt x="233" y="99"/>
                  <a:pt x="398" y="99"/>
                </a:cubicBezTo>
                <a:cubicBezTo>
                  <a:pt x="563" y="99"/>
                  <a:pt x="697" y="233"/>
                  <a:pt x="697" y="398"/>
                </a:cubicBezTo>
                <a:cubicBezTo>
                  <a:pt x="697" y="398"/>
                  <a:pt x="697" y="398"/>
                  <a:pt x="697" y="398"/>
                </a:cubicBezTo>
                <a:cubicBezTo>
                  <a:pt x="697" y="563"/>
                  <a:pt x="563" y="697"/>
                  <a:pt x="398" y="697"/>
                </a:cubicBezTo>
                <a:cubicBezTo>
                  <a:pt x="233" y="697"/>
                  <a:pt x="100" y="563"/>
                  <a:pt x="100" y="398"/>
                </a:cubicBezTo>
                <a:moveTo>
                  <a:pt x="299" y="597"/>
                </a:moveTo>
                <a:lnTo>
                  <a:pt x="299" y="199"/>
                </a:lnTo>
                <a:moveTo>
                  <a:pt x="299" y="299"/>
                </a:moveTo>
                <a:lnTo>
                  <a:pt x="598" y="177"/>
                </a:lnTo>
                <a:lnTo>
                  <a:pt x="598" y="0"/>
                </a:lnTo>
                <a:moveTo>
                  <a:pt x="299" y="498"/>
                </a:moveTo>
                <a:lnTo>
                  <a:pt x="598" y="622"/>
                </a:lnTo>
                <a:lnTo>
                  <a:pt x="598" y="796"/>
                </a:lnTo>
              </a:path>
            </a:pathLst>
          </a:custGeom>
          <a:noFill/>
          <a:ln w="6350" cap="rnd">
            <a:solidFill>
              <a:srgbClr val="000000"/>
            </a:solidFill>
            <a:prstDash val="solid"/>
            <a:round/>
            <a:headEnd/>
            <a:tailEnd/>
          </a:ln>
        </p:spPr>
        <p:txBody>
          <a:bodyPr/>
          <a:lstStyle/>
          <a:p>
            <a:endParaRPr lang="en-US"/>
          </a:p>
        </p:txBody>
      </p:sp>
      <p:sp>
        <p:nvSpPr>
          <p:cNvPr id="396303" name="Freeform 15"/>
          <p:cNvSpPr>
            <a:spLocks/>
          </p:cNvSpPr>
          <p:nvPr/>
        </p:nvSpPr>
        <p:spPr bwMode="auto">
          <a:xfrm>
            <a:off x="3222625" y="5159375"/>
            <a:ext cx="117475" cy="101600"/>
          </a:xfrm>
          <a:custGeom>
            <a:avLst/>
            <a:gdLst/>
            <a:ahLst/>
            <a:cxnLst>
              <a:cxn ang="0">
                <a:pos x="74" y="59"/>
              </a:cxn>
              <a:cxn ang="0">
                <a:pos x="0" y="64"/>
              </a:cxn>
              <a:cxn ang="0">
                <a:pos x="25" y="0"/>
              </a:cxn>
              <a:cxn ang="0">
                <a:pos x="74" y="59"/>
              </a:cxn>
            </a:cxnLst>
            <a:rect l="0" t="0" r="r" b="b"/>
            <a:pathLst>
              <a:path w="74" h="64">
                <a:moveTo>
                  <a:pt x="74" y="59"/>
                </a:moveTo>
                <a:lnTo>
                  <a:pt x="0" y="64"/>
                </a:lnTo>
                <a:lnTo>
                  <a:pt x="25" y="0"/>
                </a:lnTo>
                <a:lnTo>
                  <a:pt x="74" y="59"/>
                </a:lnTo>
                <a:close/>
              </a:path>
            </a:pathLst>
          </a:custGeom>
          <a:solidFill>
            <a:srgbClr val="000000"/>
          </a:solidFill>
          <a:ln w="9525">
            <a:noFill/>
            <a:round/>
            <a:headEnd/>
            <a:tailEnd/>
          </a:ln>
        </p:spPr>
        <p:txBody>
          <a:bodyPr/>
          <a:lstStyle/>
          <a:p>
            <a:endParaRPr lang="en-US"/>
          </a:p>
        </p:txBody>
      </p:sp>
      <p:sp>
        <p:nvSpPr>
          <p:cNvPr id="396304" name="Freeform 16"/>
          <p:cNvSpPr>
            <a:spLocks/>
          </p:cNvSpPr>
          <p:nvPr/>
        </p:nvSpPr>
        <p:spPr bwMode="auto">
          <a:xfrm>
            <a:off x="3222625" y="5159375"/>
            <a:ext cx="117475" cy="101600"/>
          </a:xfrm>
          <a:custGeom>
            <a:avLst/>
            <a:gdLst/>
            <a:ahLst/>
            <a:cxnLst>
              <a:cxn ang="0">
                <a:pos x="74" y="59"/>
              </a:cxn>
              <a:cxn ang="0">
                <a:pos x="0" y="64"/>
              </a:cxn>
              <a:cxn ang="0">
                <a:pos x="25" y="0"/>
              </a:cxn>
              <a:cxn ang="0">
                <a:pos x="74" y="59"/>
              </a:cxn>
            </a:cxnLst>
            <a:rect l="0" t="0" r="r" b="b"/>
            <a:pathLst>
              <a:path w="74" h="64">
                <a:moveTo>
                  <a:pt x="74" y="59"/>
                </a:moveTo>
                <a:lnTo>
                  <a:pt x="0" y="64"/>
                </a:lnTo>
                <a:lnTo>
                  <a:pt x="25" y="0"/>
                </a:lnTo>
                <a:lnTo>
                  <a:pt x="74" y="59"/>
                </a:lnTo>
                <a:close/>
              </a:path>
            </a:pathLst>
          </a:custGeom>
          <a:noFill/>
          <a:ln w="6350" cap="rnd">
            <a:solidFill>
              <a:srgbClr val="000000"/>
            </a:solidFill>
            <a:prstDash val="solid"/>
            <a:round/>
            <a:headEnd/>
            <a:tailEnd/>
          </a:ln>
        </p:spPr>
        <p:txBody>
          <a:bodyPr/>
          <a:lstStyle/>
          <a:p>
            <a:endParaRPr lang="en-US"/>
          </a:p>
        </p:txBody>
      </p:sp>
      <p:sp>
        <p:nvSpPr>
          <p:cNvPr id="396305" name="Freeform 17"/>
          <p:cNvSpPr>
            <a:spLocks/>
          </p:cNvSpPr>
          <p:nvPr/>
        </p:nvSpPr>
        <p:spPr bwMode="auto">
          <a:xfrm>
            <a:off x="3340100" y="5514975"/>
            <a:ext cx="6350" cy="120650"/>
          </a:xfrm>
          <a:custGeom>
            <a:avLst/>
            <a:gdLst/>
            <a:ahLst/>
            <a:cxnLst>
              <a:cxn ang="0">
                <a:pos x="0" y="0"/>
              </a:cxn>
              <a:cxn ang="0">
                <a:pos x="0" y="39"/>
              </a:cxn>
              <a:cxn ang="0">
                <a:pos x="4" y="39"/>
              </a:cxn>
              <a:cxn ang="0">
                <a:pos x="4" y="76"/>
              </a:cxn>
            </a:cxnLst>
            <a:rect l="0" t="0" r="r" b="b"/>
            <a:pathLst>
              <a:path w="4" h="76">
                <a:moveTo>
                  <a:pt x="0" y="0"/>
                </a:moveTo>
                <a:lnTo>
                  <a:pt x="0" y="39"/>
                </a:lnTo>
                <a:lnTo>
                  <a:pt x="4" y="39"/>
                </a:lnTo>
                <a:lnTo>
                  <a:pt x="4" y="76"/>
                </a:lnTo>
              </a:path>
            </a:pathLst>
          </a:custGeom>
          <a:noFill/>
          <a:ln w="6350" cap="rnd">
            <a:solidFill>
              <a:srgbClr val="000000"/>
            </a:solidFill>
            <a:prstDash val="solid"/>
            <a:round/>
            <a:headEnd/>
            <a:tailEnd/>
          </a:ln>
        </p:spPr>
        <p:txBody>
          <a:bodyPr/>
          <a:lstStyle/>
          <a:p>
            <a:endParaRPr lang="en-US"/>
          </a:p>
        </p:txBody>
      </p:sp>
      <p:sp>
        <p:nvSpPr>
          <p:cNvPr id="396306" name="Rectangle 18"/>
          <p:cNvSpPr>
            <a:spLocks noChangeArrowheads="1"/>
          </p:cNvSpPr>
          <p:nvPr/>
        </p:nvSpPr>
        <p:spPr bwMode="auto">
          <a:xfrm>
            <a:off x="2997200" y="1797050"/>
            <a:ext cx="47625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07" name="Rectangle 19"/>
          <p:cNvSpPr>
            <a:spLocks noChangeArrowheads="1"/>
          </p:cNvSpPr>
          <p:nvPr/>
        </p:nvSpPr>
        <p:spPr bwMode="auto">
          <a:xfrm>
            <a:off x="3409950" y="2014538"/>
            <a:ext cx="384175" cy="320675"/>
          </a:xfrm>
          <a:prstGeom prst="rect">
            <a:avLst/>
          </a:prstGeom>
          <a:noFill/>
          <a:ln w="9525">
            <a:noFill/>
            <a:miter lim="800000"/>
            <a:headEnd/>
            <a:tailEnd/>
          </a:ln>
        </p:spPr>
        <p:txBody>
          <a:bodyPr wrap="none" lIns="0" tIns="0" rIns="0" bIns="0">
            <a:spAutoFit/>
          </a:bodyPr>
          <a:lstStyle/>
          <a:p>
            <a:r>
              <a:rPr lang="en-US" sz="2100"/>
              <a:t>CC</a:t>
            </a:r>
            <a:endParaRPr lang="en-US"/>
          </a:p>
        </p:txBody>
      </p:sp>
      <p:sp>
        <p:nvSpPr>
          <p:cNvPr id="396308" name="Rectangle 20"/>
          <p:cNvSpPr>
            <a:spLocks noChangeArrowheads="1"/>
          </p:cNvSpPr>
          <p:nvPr/>
        </p:nvSpPr>
        <p:spPr bwMode="auto">
          <a:xfrm>
            <a:off x="1304925" y="4424363"/>
            <a:ext cx="47625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09" name="Line 21"/>
          <p:cNvSpPr>
            <a:spLocks noChangeShapeType="1"/>
          </p:cNvSpPr>
          <p:nvPr/>
        </p:nvSpPr>
        <p:spPr bwMode="auto">
          <a:xfrm flipV="1">
            <a:off x="3340100" y="4303713"/>
            <a:ext cx="935038" cy="11112"/>
          </a:xfrm>
          <a:prstGeom prst="line">
            <a:avLst/>
          </a:prstGeom>
          <a:noFill/>
          <a:ln w="6350" cap="rnd">
            <a:solidFill>
              <a:srgbClr val="000000"/>
            </a:solidFill>
            <a:round/>
            <a:headEnd/>
            <a:tailEnd/>
          </a:ln>
        </p:spPr>
        <p:txBody>
          <a:bodyPr/>
          <a:lstStyle/>
          <a:p>
            <a:endParaRPr lang="en-US"/>
          </a:p>
        </p:txBody>
      </p:sp>
      <p:sp>
        <p:nvSpPr>
          <p:cNvPr id="396310" name="Rectangle 22"/>
          <p:cNvSpPr>
            <a:spLocks noChangeArrowheads="1"/>
          </p:cNvSpPr>
          <p:nvPr/>
        </p:nvSpPr>
        <p:spPr bwMode="auto">
          <a:xfrm>
            <a:off x="4286250" y="3917950"/>
            <a:ext cx="25400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11" name="Rectangle 23"/>
          <p:cNvSpPr>
            <a:spLocks noChangeArrowheads="1"/>
          </p:cNvSpPr>
          <p:nvPr/>
        </p:nvSpPr>
        <p:spPr bwMode="auto">
          <a:xfrm>
            <a:off x="4479925" y="4135438"/>
            <a:ext cx="369888" cy="320675"/>
          </a:xfrm>
          <a:prstGeom prst="rect">
            <a:avLst/>
          </a:prstGeom>
          <a:noFill/>
          <a:ln w="9525">
            <a:noFill/>
            <a:miter lim="800000"/>
            <a:headEnd/>
            <a:tailEnd/>
          </a:ln>
        </p:spPr>
        <p:txBody>
          <a:bodyPr wrap="none" lIns="0" tIns="0" rIns="0" bIns="0">
            <a:spAutoFit/>
          </a:bodyPr>
          <a:lstStyle/>
          <a:p>
            <a:r>
              <a:rPr lang="en-US" sz="2100"/>
              <a:t>o/p</a:t>
            </a:r>
            <a:endParaRPr lang="en-US"/>
          </a:p>
        </p:txBody>
      </p:sp>
      <p:sp>
        <p:nvSpPr>
          <p:cNvPr id="396312" name="Rectangle 24"/>
          <p:cNvSpPr>
            <a:spLocks noChangeArrowheads="1"/>
          </p:cNvSpPr>
          <p:nvPr/>
        </p:nvSpPr>
        <p:spPr bwMode="auto">
          <a:xfrm>
            <a:off x="1770063" y="4930775"/>
            <a:ext cx="25400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13" name="Rectangle 25"/>
          <p:cNvSpPr>
            <a:spLocks noChangeArrowheads="1"/>
          </p:cNvSpPr>
          <p:nvPr/>
        </p:nvSpPr>
        <p:spPr bwMode="auto">
          <a:xfrm>
            <a:off x="1993900" y="5148263"/>
            <a:ext cx="58738" cy="320675"/>
          </a:xfrm>
          <a:prstGeom prst="rect">
            <a:avLst/>
          </a:prstGeom>
          <a:noFill/>
          <a:ln w="9525">
            <a:noFill/>
            <a:miter lim="800000"/>
            <a:headEnd/>
            <a:tailEnd/>
          </a:ln>
        </p:spPr>
        <p:txBody>
          <a:bodyPr wrap="none" lIns="0" tIns="0" rIns="0" bIns="0">
            <a:spAutoFit/>
          </a:bodyPr>
          <a:lstStyle/>
          <a:p>
            <a:r>
              <a:rPr lang="en-US" sz="2100"/>
              <a:t>i</a:t>
            </a:r>
            <a:endParaRPr lang="en-US"/>
          </a:p>
        </p:txBody>
      </p:sp>
      <p:sp>
        <p:nvSpPr>
          <p:cNvPr id="396314" name="Rectangle 26"/>
          <p:cNvSpPr>
            <a:spLocks noChangeArrowheads="1"/>
          </p:cNvSpPr>
          <p:nvPr/>
        </p:nvSpPr>
        <p:spPr bwMode="auto">
          <a:xfrm>
            <a:off x="2043113" y="5148263"/>
            <a:ext cx="74612" cy="320675"/>
          </a:xfrm>
          <a:prstGeom prst="rect">
            <a:avLst/>
          </a:prstGeom>
          <a:noFill/>
          <a:ln w="9525">
            <a:noFill/>
            <a:miter lim="800000"/>
            <a:headEnd/>
            <a:tailEnd/>
          </a:ln>
        </p:spPr>
        <p:txBody>
          <a:bodyPr wrap="none" lIns="0" tIns="0" rIns="0" bIns="0">
            <a:spAutoFit/>
          </a:bodyPr>
          <a:lstStyle/>
          <a:p>
            <a:r>
              <a:rPr lang="en-US" sz="2100"/>
              <a:t>/</a:t>
            </a:r>
            <a:endParaRPr lang="en-US"/>
          </a:p>
        </p:txBody>
      </p:sp>
      <p:sp>
        <p:nvSpPr>
          <p:cNvPr id="396315" name="Rectangle 27"/>
          <p:cNvSpPr>
            <a:spLocks noChangeArrowheads="1"/>
          </p:cNvSpPr>
          <p:nvPr/>
        </p:nvSpPr>
        <p:spPr bwMode="auto">
          <a:xfrm>
            <a:off x="2109788" y="5148263"/>
            <a:ext cx="147637" cy="320675"/>
          </a:xfrm>
          <a:prstGeom prst="rect">
            <a:avLst/>
          </a:prstGeom>
          <a:noFill/>
          <a:ln w="9525">
            <a:noFill/>
            <a:miter lim="800000"/>
            <a:headEnd/>
            <a:tailEnd/>
          </a:ln>
        </p:spPr>
        <p:txBody>
          <a:bodyPr wrap="none" lIns="0" tIns="0" rIns="0" bIns="0">
            <a:spAutoFit/>
          </a:bodyPr>
          <a:lstStyle/>
          <a:p>
            <a:r>
              <a:rPr lang="en-US" sz="2100"/>
              <a:t>p</a:t>
            </a:r>
            <a:endParaRPr lang="en-US"/>
          </a:p>
        </p:txBody>
      </p:sp>
      <p:sp>
        <p:nvSpPr>
          <p:cNvPr id="396316" name="Freeform 28"/>
          <p:cNvSpPr>
            <a:spLocks/>
          </p:cNvSpPr>
          <p:nvPr/>
        </p:nvSpPr>
        <p:spPr bwMode="auto">
          <a:xfrm>
            <a:off x="6708775" y="2763838"/>
            <a:ext cx="836613" cy="882650"/>
          </a:xfrm>
          <a:custGeom>
            <a:avLst/>
            <a:gdLst/>
            <a:ahLst/>
            <a:cxnLst>
              <a:cxn ang="0">
                <a:pos x="293" y="0"/>
              </a:cxn>
              <a:cxn ang="0">
                <a:pos x="585" y="293"/>
              </a:cxn>
              <a:cxn ang="0">
                <a:pos x="293" y="585"/>
              </a:cxn>
              <a:cxn ang="0">
                <a:pos x="293" y="585"/>
              </a:cxn>
              <a:cxn ang="0">
                <a:pos x="0" y="293"/>
              </a:cxn>
              <a:cxn ang="0">
                <a:pos x="293" y="0"/>
              </a:cxn>
            </a:cxnLst>
            <a:rect l="0" t="0" r="r" b="b"/>
            <a:pathLst>
              <a:path w="585" h="585">
                <a:moveTo>
                  <a:pt x="293" y="0"/>
                </a:moveTo>
                <a:cubicBezTo>
                  <a:pt x="454" y="0"/>
                  <a:pt x="585" y="131"/>
                  <a:pt x="585" y="293"/>
                </a:cubicBezTo>
                <a:cubicBezTo>
                  <a:pt x="585" y="454"/>
                  <a:pt x="454" y="585"/>
                  <a:pt x="293" y="585"/>
                </a:cubicBezTo>
                <a:cubicBezTo>
                  <a:pt x="293" y="585"/>
                  <a:pt x="293" y="585"/>
                  <a:pt x="293" y="585"/>
                </a:cubicBezTo>
                <a:cubicBezTo>
                  <a:pt x="131" y="585"/>
                  <a:pt x="0" y="454"/>
                  <a:pt x="0" y="293"/>
                </a:cubicBezTo>
                <a:cubicBezTo>
                  <a:pt x="0" y="131"/>
                  <a:pt x="131" y="0"/>
                  <a:pt x="293" y="0"/>
                </a:cubicBezTo>
              </a:path>
            </a:pathLst>
          </a:custGeom>
          <a:solidFill>
            <a:srgbClr val="FFFFFF"/>
          </a:solidFill>
          <a:ln w="0">
            <a:solidFill>
              <a:srgbClr val="000000"/>
            </a:solidFill>
            <a:prstDash val="solid"/>
            <a:round/>
            <a:headEnd/>
            <a:tailEnd/>
          </a:ln>
        </p:spPr>
        <p:txBody>
          <a:bodyPr/>
          <a:lstStyle/>
          <a:p>
            <a:endParaRPr lang="en-US"/>
          </a:p>
        </p:txBody>
      </p:sp>
      <p:sp>
        <p:nvSpPr>
          <p:cNvPr id="396317" name="Freeform 29"/>
          <p:cNvSpPr>
            <a:spLocks noEditPoints="1"/>
          </p:cNvSpPr>
          <p:nvPr/>
        </p:nvSpPr>
        <p:spPr bwMode="auto">
          <a:xfrm>
            <a:off x="6569075" y="2616200"/>
            <a:ext cx="976313" cy="1177925"/>
          </a:xfrm>
          <a:custGeom>
            <a:avLst/>
            <a:gdLst/>
            <a:ahLst/>
            <a:cxnLst>
              <a:cxn ang="0">
                <a:pos x="585" y="244"/>
              </a:cxn>
              <a:cxn ang="0">
                <a:pos x="585" y="391"/>
              </a:cxn>
              <a:cxn ang="0">
                <a:pos x="408" y="391"/>
              </a:cxn>
              <a:cxn ang="0">
                <a:pos x="554" y="391"/>
              </a:cxn>
              <a:cxn ang="0">
                <a:pos x="408" y="391"/>
              </a:cxn>
              <a:cxn ang="0">
                <a:pos x="0" y="244"/>
              </a:cxn>
              <a:cxn ang="0">
                <a:pos x="372" y="244"/>
              </a:cxn>
              <a:cxn ang="0">
                <a:pos x="372" y="537"/>
              </a:cxn>
              <a:cxn ang="0">
                <a:pos x="408" y="537"/>
              </a:cxn>
              <a:cxn ang="0">
                <a:pos x="585" y="537"/>
              </a:cxn>
              <a:cxn ang="0">
                <a:pos x="585" y="781"/>
              </a:cxn>
              <a:cxn ang="0">
                <a:pos x="408" y="244"/>
              </a:cxn>
              <a:cxn ang="0">
                <a:pos x="585" y="244"/>
              </a:cxn>
              <a:cxn ang="0">
                <a:pos x="585" y="0"/>
              </a:cxn>
              <a:cxn ang="0">
                <a:pos x="408" y="581"/>
              </a:cxn>
              <a:cxn ang="0">
                <a:pos x="408" y="493"/>
              </a:cxn>
              <a:cxn ang="0">
                <a:pos x="408" y="347"/>
              </a:cxn>
              <a:cxn ang="0">
                <a:pos x="408" y="434"/>
              </a:cxn>
              <a:cxn ang="0">
                <a:pos x="408" y="200"/>
              </a:cxn>
              <a:cxn ang="0">
                <a:pos x="408" y="288"/>
              </a:cxn>
              <a:cxn ang="0">
                <a:pos x="390" y="98"/>
              </a:cxn>
              <a:cxn ang="0">
                <a:pos x="682" y="391"/>
              </a:cxn>
              <a:cxn ang="0">
                <a:pos x="390" y="683"/>
              </a:cxn>
              <a:cxn ang="0">
                <a:pos x="390" y="683"/>
              </a:cxn>
              <a:cxn ang="0">
                <a:pos x="97" y="391"/>
              </a:cxn>
              <a:cxn ang="0">
                <a:pos x="390" y="98"/>
              </a:cxn>
            </a:cxnLst>
            <a:rect l="0" t="0" r="r" b="b"/>
            <a:pathLst>
              <a:path w="682" h="781">
                <a:moveTo>
                  <a:pt x="585" y="244"/>
                </a:moveTo>
                <a:lnTo>
                  <a:pt x="585" y="391"/>
                </a:lnTo>
                <a:lnTo>
                  <a:pt x="408" y="391"/>
                </a:lnTo>
                <a:moveTo>
                  <a:pt x="554" y="391"/>
                </a:moveTo>
                <a:lnTo>
                  <a:pt x="408" y="391"/>
                </a:lnTo>
                <a:moveTo>
                  <a:pt x="0" y="244"/>
                </a:moveTo>
                <a:lnTo>
                  <a:pt x="372" y="244"/>
                </a:lnTo>
                <a:lnTo>
                  <a:pt x="372" y="537"/>
                </a:lnTo>
                <a:moveTo>
                  <a:pt x="408" y="537"/>
                </a:moveTo>
                <a:lnTo>
                  <a:pt x="585" y="537"/>
                </a:lnTo>
                <a:lnTo>
                  <a:pt x="585" y="781"/>
                </a:lnTo>
                <a:moveTo>
                  <a:pt x="408" y="244"/>
                </a:moveTo>
                <a:lnTo>
                  <a:pt x="585" y="244"/>
                </a:lnTo>
                <a:lnTo>
                  <a:pt x="585" y="0"/>
                </a:lnTo>
                <a:moveTo>
                  <a:pt x="408" y="581"/>
                </a:moveTo>
                <a:lnTo>
                  <a:pt x="408" y="493"/>
                </a:lnTo>
                <a:moveTo>
                  <a:pt x="408" y="347"/>
                </a:moveTo>
                <a:lnTo>
                  <a:pt x="408" y="434"/>
                </a:lnTo>
                <a:moveTo>
                  <a:pt x="408" y="200"/>
                </a:moveTo>
                <a:lnTo>
                  <a:pt x="408" y="288"/>
                </a:lnTo>
                <a:moveTo>
                  <a:pt x="390" y="98"/>
                </a:moveTo>
                <a:cubicBezTo>
                  <a:pt x="551" y="98"/>
                  <a:pt x="682" y="229"/>
                  <a:pt x="682" y="391"/>
                </a:cubicBezTo>
                <a:cubicBezTo>
                  <a:pt x="682" y="552"/>
                  <a:pt x="551" y="683"/>
                  <a:pt x="390" y="683"/>
                </a:cubicBezTo>
                <a:cubicBezTo>
                  <a:pt x="390" y="683"/>
                  <a:pt x="390" y="683"/>
                  <a:pt x="390" y="683"/>
                </a:cubicBezTo>
                <a:cubicBezTo>
                  <a:pt x="228" y="683"/>
                  <a:pt x="97" y="552"/>
                  <a:pt x="97" y="391"/>
                </a:cubicBezTo>
                <a:cubicBezTo>
                  <a:pt x="97" y="229"/>
                  <a:pt x="228" y="98"/>
                  <a:pt x="390" y="98"/>
                </a:cubicBezTo>
              </a:path>
            </a:pathLst>
          </a:custGeom>
          <a:noFill/>
          <a:ln w="6350" cap="rnd">
            <a:solidFill>
              <a:srgbClr val="000000"/>
            </a:solidFill>
            <a:prstDash val="solid"/>
            <a:round/>
            <a:headEnd/>
            <a:tailEnd/>
          </a:ln>
        </p:spPr>
        <p:txBody>
          <a:bodyPr/>
          <a:lstStyle/>
          <a:p>
            <a:endParaRPr lang="en-US"/>
          </a:p>
        </p:txBody>
      </p:sp>
      <p:sp>
        <p:nvSpPr>
          <p:cNvPr id="396318" name="Freeform 30"/>
          <p:cNvSpPr>
            <a:spLocks/>
          </p:cNvSpPr>
          <p:nvPr/>
        </p:nvSpPr>
        <p:spPr bwMode="auto">
          <a:xfrm>
            <a:off x="7259638" y="3148013"/>
            <a:ext cx="114300" cy="117475"/>
          </a:xfrm>
          <a:custGeom>
            <a:avLst/>
            <a:gdLst/>
            <a:ahLst/>
            <a:cxnLst>
              <a:cxn ang="0">
                <a:pos x="0" y="0"/>
              </a:cxn>
              <a:cxn ang="0">
                <a:pos x="72" y="37"/>
              </a:cxn>
              <a:cxn ang="0">
                <a:pos x="0" y="74"/>
              </a:cxn>
              <a:cxn ang="0">
                <a:pos x="0" y="0"/>
              </a:cxn>
            </a:cxnLst>
            <a:rect l="0" t="0" r="r" b="b"/>
            <a:pathLst>
              <a:path w="72" h="74">
                <a:moveTo>
                  <a:pt x="0" y="0"/>
                </a:moveTo>
                <a:lnTo>
                  <a:pt x="72" y="37"/>
                </a:lnTo>
                <a:lnTo>
                  <a:pt x="0" y="74"/>
                </a:lnTo>
                <a:lnTo>
                  <a:pt x="0" y="0"/>
                </a:lnTo>
                <a:close/>
              </a:path>
            </a:pathLst>
          </a:custGeom>
          <a:solidFill>
            <a:srgbClr val="000000"/>
          </a:solidFill>
          <a:ln w="9525">
            <a:noFill/>
            <a:round/>
            <a:headEnd/>
            <a:tailEnd/>
          </a:ln>
        </p:spPr>
        <p:txBody>
          <a:bodyPr/>
          <a:lstStyle/>
          <a:p>
            <a:endParaRPr lang="en-US"/>
          </a:p>
        </p:txBody>
      </p:sp>
      <p:sp>
        <p:nvSpPr>
          <p:cNvPr id="396319" name="Freeform 31"/>
          <p:cNvSpPr>
            <a:spLocks/>
          </p:cNvSpPr>
          <p:nvPr/>
        </p:nvSpPr>
        <p:spPr bwMode="auto">
          <a:xfrm>
            <a:off x="7259638" y="3148013"/>
            <a:ext cx="114300" cy="117475"/>
          </a:xfrm>
          <a:custGeom>
            <a:avLst/>
            <a:gdLst/>
            <a:ahLst/>
            <a:cxnLst>
              <a:cxn ang="0">
                <a:pos x="0" y="0"/>
              </a:cxn>
              <a:cxn ang="0">
                <a:pos x="72" y="37"/>
              </a:cxn>
              <a:cxn ang="0">
                <a:pos x="0" y="74"/>
              </a:cxn>
              <a:cxn ang="0">
                <a:pos x="0" y="0"/>
              </a:cxn>
            </a:cxnLst>
            <a:rect l="0" t="0" r="r" b="b"/>
            <a:pathLst>
              <a:path w="72" h="74">
                <a:moveTo>
                  <a:pt x="0" y="0"/>
                </a:moveTo>
                <a:lnTo>
                  <a:pt x="72" y="37"/>
                </a:lnTo>
                <a:lnTo>
                  <a:pt x="0" y="74"/>
                </a:lnTo>
                <a:lnTo>
                  <a:pt x="0" y="0"/>
                </a:lnTo>
                <a:close/>
              </a:path>
            </a:pathLst>
          </a:custGeom>
          <a:noFill/>
          <a:ln w="6350" cap="rnd">
            <a:solidFill>
              <a:srgbClr val="000000"/>
            </a:solidFill>
            <a:prstDash val="solid"/>
            <a:round/>
            <a:headEnd/>
            <a:tailEnd/>
          </a:ln>
        </p:spPr>
        <p:txBody>
          <a:bodyPr/>
          <a:lstStyle/>
          <a:p>
            <a:endParaRPr lang="en-US"/>
          </a:p>
        </p:txBody>
      </p:sp>
      <p:sp>
        <p:nvSpPr>
          <p:cNvPr id="396320" name="Freeform 32"/>
          <p:cNvSpPr>
            <a:spLocks/>
          </p:cNvSpPr>
          <p:nvPr/>
        </p:nvSpPr>
        <p:spPr bwMode="auto">
          <a:xfrm>
            <a:off x="6708775" y="4459288"/>
            <a:ext cx="836613" cy="882650"/>
          </a:xfrm>
          <a:custGeom>
            <a:avLst/>
            <a:gdLst/>
            <a:ahLst/>
            <a:cxnLst>
              <a:cxn ang="0">
                <a:pos x="293" y="585"/>
              </a:cxn>
              <a:cxn ang="0">
                <a:pos x="585" y="292"/>
              </a:cxn>
              <a:cxn ang="0">
                <a:pos x="293" y="0"/>
              </a:cxn>
              <a:cxn ang="0">
                <a:pos x="293" y="0"/>
              </a:cxn>
              <a:cxn ang="0">
                <a:pos x="0" y="292"/>
              </a:cxn>
              <a:cxn ang="0">
                <a:pos x="293" y="585"/>
              </a:cxn>
            </a:cxnLst>
            <a:rect l="0" t="0" r="r" b="b"/>
            <a:pathLst>
              <a:path w="585" h="585">
                <a:moveTo>
                  <a:pt x="293" y="585"/>
                </a:moveTo>
                <a:cubicBezTo>
                  <a:pt x="454" y="585"/>
                  <a:pt x="585" y="454"/>
                  <a:pt x="585" y="292"/>
                </a:cubicBezTo>
                <a:cubicBezTo>
                  <a:pt x="585" y="131"/>
                  <a:pt x="454" y="0"/>
                  <a:pt x="293" y="0"/>
                </a:cubicBezTo>
                <a:cubicBezTo>
                  <a:pt x="293" y="0"/>
                  <a:pt x="293" y="0"/>
                  <a:pt x="293" y="0"/>
                </a:cubicBezTo>
                <a:cubicBezTo>
                  <a:pt x="131" y="0"/>
                  <a:pt x="0" y="131"/>
                  <a:pt x="0" y="292"/>
                </a:cubicBezTo>
                <a:cubicBezTo>
                  <a:pt x="0" y="454"/>
                  <a:pt x="131" y="585"/>
                  <a:pt x="293" y="585"/>
                </a:cubicBezTo>
              </a:path>
            </a:pathLst>
          </a:custGeom>
          <a:solidFill>
            <a:srgbClr val="FFFFFF"/>
          </a:solidFill>
          <a:ln w="0">
            <a:solidFill>
              <a:srgbClr val="000000"/>
            </a:solidFill>
            <a:prstDash val="solid"/>
            <a:round/>
            <a:headEnd/>
            <a:tailEnd/>
          </a:ln>
        </p:spPr>
        <p:txBody>
          <a:bodyPr/>
          <a:lstStyle/>
          <a:p>
            <a:endParaRPr lang="en-US"/>
          </a:p>
        </p:txBody>
      </p:sp>
      <p:sp>
        <p:nvSpPr>
          <p:cNvPr id="396321" name="Freeform 33"/>
          <p:cNvSpPr>
            <a:spLocks noEditPoints="1"/>
          </p:cNvSpPr>
          <p:nvPr/>
        </p:nvSpPr>
        <p:spPr bwMode="auto">
          <a:xfrm>
            <a:off x="6569075" y="4311650"/>
            <a:ext cx="976313" cy="1177925"/>
          </a:xfrm>
          <a:custGeom>
            <a:avLst/>
            <a:gdLst/>
            <a:ahLst/>
            <a:cxnLst>
              <a:cxn ang="0">
                <a:pos x="585" y="537"/>
              </a:cxn>
              <a:cxn ang="0">
                <a:pos x="585" y="390"/>
              </a:cxn>
              <a:cxn ang="0">
                <a:pos x="408" y="390"/>
              </a:cxn>
              <a:cxn ang="0">
                <a:pos x="554" y="390"/>
              </a:cxn>
              <a:cxn ang="0">
                <a:pos x="408" y="390"/>
              </a:cxn>
              <a:cxn ang="0">
                <a:pos x="0" y="537"/>
              </a:cxn>
              <a:cxn ang="0">
                <a:pos x="372" y="537"/>
              </a:cxn>
              <a:cxn ang="0">
                <a:pos x="372" y="244"/>
              </a:cxn>
              <a:cxn ang="0">
                <a:pos x="408" y="244"/>
              </a:cxn>
              <a:cxn ang="0">
                <a:pos x="585" y="244"/>
              </a:cxn>
              <a:cxn ang="0">
                <a:pos x="585" y="0"/>
              </a:cxn>
              <a:cxn ang="0">
                <a:pos x="408" y="537"/>
              </a:cxn>
              <a:cxn ang="0">
                <a:pos x="585" y="537"/>
              </a:cxn>
              <a:cxn ang="0">
                <a:pos x="585" y="781"/>
              </a:cxn>
              <a:cxn ang="0">
                <a:pos x="408" y="200"/>
              </a:cxn>
              <a:cxn ang="0">
                <a:pos x="408" y="288"/>
              </a:cxn>
              <a:cxn ang="0">
                <a:pos x="408" y="434"/>
              </a:cxn>
              <a:cxn ang="0">
                <a:pos x="408" y="347"/>
              </a:cxn>
              <a:cxn ang="0">
                <a:pos x="408" y="581"/>
              </a:cxn>
              <a:cxn ang="0">
                <a:pos x="408" y="493"/>
              </a:cxn>
              <a:cxn ang="0">
                <a:pos x="390" y="683"/>
              </a:cxn>
              <a:cxn ang="0">
                <a:pos x="682" y="390"/>
              </a:cxn>
              <a:cxn ang="0">
                <a:pos x="390" y="98"/>
              </a:cxn>
              <a:cxn ang="0">
                <a:pos x="390" y="98"/>
              </a:cxn>
              <a:cxn ang="0">
                <a:pos x="97" y="390"/>
              </a:cxn>
              <a:cxn ang="0">
                <a:pos x="390" y="683"/>
              </a:cxn>
            </a:cxnLst>
            <a:rect l="0" t="0" r="r" b="b"/>
            <a:pathLst>
              <a:path w="682" h="781">
                <a:moveTo>
                  <a:pt x="585" y="537"/>
                </a:moveTo>
                <a:lnTo>
                  <a:pt x="585" y="390"/>
                </a:lnTo>
                <a:lnTo>
                  <a:pt x="408" y="390"/>
                </a:lnTo>
                <a:moveTo>
                  <a:pt x="554" y="390"/>
                </a:moveTo>
                <a:lnTo>
                  <a:pt x="408" y="390"/>
                </a:lnTo>
                <a:moveTo>
                  <a:pt x="0" y="537"/>
                </a:moveTo>
                <a:lnTo>
                  <a:pt x="372" y="537"/>
                </a:lnTo>
                <a:lnTo>
                  <a:pt x="372" y="244"/>
                </a:lnTo>
                <a:moveTo>
                  <a:pt x="408" y="244"/>
                </a:moveTo>
                <a:lnTo>
                  <a:pt x="585" y="244"/>
                </a:lnTo>
                <a:lnTo>
                  <a:pt x="585" y="0"/>
                </a:lnTo>
                <a:moveTo>
                  <a:pt x="408" y="537"/>
                </a:moveTo>
                <a:lnTo>
                  <a:pt x="585" y="537"/>
                </a:lnTo>
                <a:lnTo>
                  <a:pt x="585" y="781"/>
                </a:lnTo>
                <a:moveTo>
                  <a:pt x="408" y="200"/>
                </a:moveTo>
                <a:lnTo>
                  <a:pt x="408" y="288"/>
                </a:lnTo>
                <a:moveTo>
                  <a:pt x="408" y="434"/>
                </a:moveTo>
                <a:lnTo>
                  <a:pt x="408" y="347"/>
                </a:lnTo>
                <a:moveTo>
                  <a:pt x="408" y="581"/>
                </a:moveTo>
                <a:lnTo>
                  <a:pt x="408" y="493"/>
                </a:lnTo>
                <a:moveTo>
                  <a:pt x="390" y="683"/>
                </a:moveTo>
                <a:cubicBezTo>
                  <a:pt x="551" y="683"/>
                  <a:pt x="682" y="552"/>
                  <a:pt x="682" y="390"/>
                </a:cubicBezTo>
                <a:cubicBezTo>
                  <a:pt x="682" y="229"/>
                  <a:pt x="551" y="98"/>
                  <a:pt x="390" y="98"/>
                </a:cubicBezTo>
                <a:cubicBezTo>
                  <a:pt x="390" y="98"/>
                  <a:pt x="390" y="98"/>
                  <a:pt x="390" y="98"/>
                </a:cubicBezTo>
                <a:cubicBezTo>
                  <a:pt x="228" y="98"/>
                  <a:pt x="97" y="229"/>
                  <a:pt x="97" y="390"/>
                </a:cubicBezTo>
                <a:cubicBezTo>
                  <a:pt x="97" y="552"/>
                  <a:pt x="228" y="683"/>
                  <a:pt x="390" y="683"/>
                </a:cubicBezTo>
              </a:path>
            </a:pathLst>
          </a:custGeom>
          <a:noFill/>
          <a:ln w="6350" cap="rnd">
            <a:solidFill>
              <a:srgbClr val="000000"/>
            </a:solidFill>
            <a:prstDash val="solid"/>
            <a:round/>
            <a:headEnd/>
            <a:tailEnd/>
          </a:ln>
        </p:spPr>
        <p:txBody>
          <a:bodyPr/>
          <a:lstStyle/>
          <a:p>
            <a:endParaRPr lang="en-US"/>
          </a:p>
        </p:txBody>
      </p:sp>
      <p:sp>
        <p:nvSpPr>
          <p:cNvPr id="396322" name="Freeform 34"/>
          <p:cNvSpPr>
            <a:spLocks/>
          </p:cNvSpPr>
          <p:nvPr/>
        </p:nvSpPr>
        <p:spPr bwMode="auto">
          <a:xfrm>
            <a:off x="7259638" y="4841875"/>
            <a:ext cx="114300" cy="117475"/>
          </a:xfrm>
          <a:custGeom>
            <a:avLst/>
            <a:gdLst/>
            <a:ahLst/>
            <a:cxnLst>
              <a:cxn ang="0">
                <a:pos x="72" y="74"/>
              </a:cxn>
              <a:cxn ang="0">
                <a:pos x="0" y="37"/>
              </a:cxn>
              <a:cxn ang="0">
                <a:pos x="72" y="0"/>
              </a:cxn>
              <a:cxn ang="0">
                <a:pos x="72" y="74"/>
              </a:cxn>
            </a:cxnLst>
            <a:rect l="0" t="0" r="r" b="b"/>
            <a:pathLst>
              <a:path w="72" h="74">
                <a:moveTo>
                  <a:pt x="72" y="74"/>
                </a:moveTo>
                <a:lnTo>
                  <a:pt x="0" y="37"/>
                </a:lnTo>
                <a:lnTo>
                  <a:pt x="72" y="0"/>
                </a:lnTo>
                <a:lnTo>
                  <a:pt x="72" y="74"/>
                </a:lnTo>
                <a:close/>
              </a:path>
            </a:pathLst>
          </a:custGeom>
          <a:solidFill>
            <a:srgbClr val="000000"/>
          </a:solidFill>
          <a:ln w="9525">
            <a:noFill/>
            <a:round/>
            <a:headEnd/>
            <a:tailEnd/>
          </a:ln>
        </p:spPr>
        <p:txBody>
          <a:bodyPr/>
          <a:lstStyle/>
          <a:p>
            <a:endParaRPr lang="en-US"/>
          </a:p>
        </p:txBody>
      </p:sp>
      <p:sp>
        <p:nvSpPr>
          <p:cNvPr id="396323" name="Freeform 35"/>
          <p:cNvSpPr>
            <a:spLocks/>
          </p:cNvSpPr>
          <p:nvPr/>
        </p:nvSpPr>
        <p:spPr bwMode="auto">
          <a:xfrm>
            <a:off x="7259638" y="4841875"/>
            <a:ext cx="114300" cy="117475"/>
          </a:xfrm>
          <a:custGeom>
            <a:avLst/>
            <a:gdLst/>
            <a:ahLst/>
            <a:cxnLst>
              <a:cxn ang="0">
                <a:pos x="72" y="74"/>
              </a:cxn>
              <a:cxn ang="0">
                <a:pos x="0" y="37"/>
              </a:cxn>
              <a:cxn ang="0">
                <a:pos x="72" y="0"/>
              </a:cxn>
              <a:cxn ang="0">
                <a:pos x="72" y="74"/>
              </a:cxn>
            </a:cxnLst>
            <a:rect l="0" t="0" r="r" b="b"/>
            <a:pathLst>
              <a:path w="72" h="74">
                <a:moveTo>
                  <a:pt x="72" y="74"/>
                </a:moveTo>
                <a:lnTo>
                  <a:pt x="0" y="37"/>
                </a:lnTo>
                <a:lnTo>
                  <a:pt x="72" y="0"/>
                </a:lnTo>
                <a:lnTo>
                  <a:pt x="72" y="74"/>
                </a:lnTo>
                <a:close/>
              </a:path>
            </a:pathLst>
          </a:custGeom>
          <a:noFill/>
          <a:ln w="6350" cap="rnd">
            <a:solidFill>
              <a:srgbClr val="000000"/>
            </a:solidFill>
            <a:prstDash val="solid"/>
            <a:round/>
            <a:headEnd/>
            <a:tailEnd/>
          </a:ln>
        </p:spPr>
        <p:txBody>
          <a:bodyPr/>
          <a:lstStyle/>
          <a:p>
            <a:endParaRPr lang="en-US"/>
          </a:p>
        </p:txBody>
      </p:sp>
      <p:sp>
        <p:nvSpPr>
          <p:cNvPr id="396324" name="Line 36"/>
          <p:cNvSpPr>
            <a:spLocks noChangeShapeType="1"/>
          </p:cNvSpPr>
          <p:nvPr/>
        </p:nvSpPr>
        <p:spPr bwMode="auto">
          <a:xfrm>
            <a:off x="6569075" y="4117975"/>
            <a:ext cx="1588" cy="1003300"/>
          </a:xfrm>
          <a:prstGeom prst="line">
            <a:avLst/>
          </a:prstGeom>
          <a:noFill/>
          <a:ln w="6350" cap="rnd">
            <a:solidFill>
              <a:srgbClr val="000000"/>
            </a:solidFill>
            <a:round/>
            <a:headEnd/>
            <a:tailEnd/>
          </a:ln>
        </p:spPr>
        <p:txBody>
          <a:bodyPr/>
          <a:lstStyle/>
          <a:p>
            <a:endParaRPr lang="en-US"/>
          </a:p>
        </p:txBody>
      </p:sp>
      <p:sp>
        <p:nvSpPr>
          <p:cNvPr id="396325" name="Line 37"/>
          <p:cNvSpPr>
            <a:spLocks noChangeShapeType="1"/>
          </p:cNvSpPr>
          <p:nvPr/>
        </p:nvSpPr>
        <p:spPr bwMode="auto">
          <a:xfrm>
            <a:off x="7405688" y="4117975"/>
            <a:ext cx="1587" cy="193675"/>
          </a:xfrm>
          <a:prstGeom prst="line">
            <a:avLst/>
          </a:prstGeom>
          <a:noFill/>
          <a:ln w="6350" cap="rnd">
            <a:solidFill>
              <a:srgbClr val="000000"/>
            </a:solidFill>
            <a:round/>
            <a:headEnd/>
            <a:tailEnd/>
          </a:ln>
        </p:spPr>
        <p:txBody>
          <a:bodyPr/>
          <a:lstStyle/>
          <a:p>
            <a:endParaRPr lang="en-US"/>
          </a:p>
        </p:txBody>
      </p:sp>
      <p:sp>
        <p:nvSpPr>
          <p:cNvPr id="396326" name="Freeform 38"/>
          <p:cNvSpPr>
            <a:spLocks/>
          </p:cNvSpPr>
          <p:nvPr/>
        </p:nvSpPr>
        <p:spPr bwMode="auto">
          <a:xfrm>
            <a:off x="7377113" y="4056063"/>
            <a:ext cx="57150" cy="61912"/>
          </a:xfrm>
          <a:custGeom>
            <a:avLst/>
            <a:gdLst/>
            <a:ahLst/>
            <a:cxnLst>
              <a:cxn ang="0">
                <a:pos x="0" y="21"/>
              </a:cxn>
              <a:cxn ang="0">
                <a:pos x="20" y="0"/>
              </a:cxn>
              <a:cxn ang="0">
                <a:pos x="40" y="21"/>
              </a:cxn>
              <a:cxn ang="0">
                <a:pos x="40" y="21"/>
              </a:cxn>
              <a:cxn ang="0">
                <a:pos x="20" y="41"/>
              </a:cxn>
              <a:cxn ang="0">
                <a:pos x="0" y="21"/>
              </a:cxn>
            </a:cxnLst>
            <a:rect l="0" t="0" r="r" b="b"/>
            <a:pathLst>
              <a:path w="40" h="41">
                <a:moveTo>
                  <a:pt x="0" y="21"/>
                </a:moveTo>
                <a:cubicBezTo>
                  <a:pt x="0" y="10"/>
                  <a:pt x="9" y="0"/>
                  <a:pt x="20" y="0"/>
                </a:cubicBezTo>
                <a:cubicBezTo>
                  <a:pt x="31" y="0"/>
                  <a:pt x="40" y="10"/>
                  <a:pt x="40" y="21"/>
                </a:cubicBezTo>
                <a:cubicBezTo>
                  <a:pt x="40" y="21"/>
                  <a:pt x="40" y="21"/>
                  <a:pt x="40" y="21"/>
                </a:cubicBezTo>
                <a:cubicBezTo>
                  <a:pt x="40" y="32"/>
                  <a:pt x="31" y="41"/>
                  <a:pt x="20" y="41"/>
                </a:cubicBezTo>
                <a:cubicBezTo>
                  <a:pt x="9" y="41"/>
                  <a:pt x="0" y="32"/>
                  <a:pt x="0" y="21"/>
                </a:cubicBezTo>
              </a:path>
            </a:pathLst>
          </a:custGeom>
          <a:solidFill>
            <a:srgbClr val="FFFFFF"/>
          </a:solidFill>
          <a:ln w="0">
            <a:solidFill>
              <a:srgbClr val="000000"/>
            </a:solidFill>
            <a:prstDash val="solid"/>
            <a:round/>
            <a:headEnd/>
            <a:tailEnd/>
          </a:ln>
        </p:spPr>
        <p:txBody>
          <a:bodyPr/>
          <a:lstStyle/>
          <a:p>
            <a:endParaRPr lang="en-US"/>
          </a:p>
        </p:txBody>
      </p:sp>
      <p:sp>
        <p:nvSpPr>
          <p:cNvPr id="396327" name="Freeform 39"/>
          <p:cNvSpPr>
            <a:spLocks/>
          </p:cNvSpPr>
          <p:nvPr/>
        </p:nvSpPr>
        <p:spPr bwMode="auto">
          <a:xfrm>
            <a:off x="7377113" y="4056063"/>
            <a:ext cx="57150" cy="61912"/>
          </a:xfrm>
          <a:custGeom>
            <a:avLst/>
            <a:gdLst/>
            <a:ahLst/>
            <a:cxnLst>
              <a:cxn ang="0">
                <a:pos x="0" y="20"/>
              </a:cxn>
              <a:cxn ang="0">
                <a:pos x="18" y="0"/>
              </a:cxn>
              <a:cxn ang="0">
                <a:pos x="36" y="20"/>
              </a:cxn>
              <a:cxn ang="0">
                <a:pos x="36" y="20"/>
              </a:cxn>
              <a:cxn ang="0">
                <a:pos x="18" y="39"/>
              </a:cxn>
              <a:cxn ang="0">
                <a:pos x="0" y="20"/>
              </a:cxn>
            </a:cxnLst>
            <a:rect l="0" t="0" r="r" b="b"/>
            <a:pathLst>
              <a:path w="36" h="39">
                <a:moveTo>
                  <a:pt x="0" y="20"/>
                </a:moveTo>
                <a:cubicBezTo>
                  <a:pt x="0" y="9"/>
                  <a:pt x="8" y="0"/>
                  <a:pt x="18" y="0"/>
                </a:cubicBezTo>
                <a:cubicBezTo>
                  <a:pt x="28" y="0"/>
                  <a:pt x="36" y="9"/>
                  <a:pt x="36" y="20"/>
                </a:cubicBezTo>
                <a:cubicBezTo>
                  <a:pt x="36" y="20"/>
                  <a:pt x="36" y="20"/>
                  <a:pt x="36" y="20"/>
                </a:cubicBezTo>
                <a:cubicBezTo>
                  <a:pt x="36" y="30"/>
                  <a:pt x="28" y="39"/>
                  <a:pt x="18" y="39"/>
                </a:cubicBezTo>
                <a:cubicBezTo>
                  <a:pt x="8" y="39"/>
                  <a:pt x="0" y="30"/>
                  <a:pt x="0" y="20"/>
                </a:cubicBezTo>
              </a:path>
            </a:pathLst>
          </a:custGeom>
          <a:noFill/>
          <a:ln w="6350" cap="rnd">
            <a:solidFill>
              <a:srgbClr val="000000"/>
            </a:solidFill>
            <a:prstDash val="solid"/>
            <a:round/>
            <a:headEnd/>
            <a:tailEnd/>
          </a:ln>
        </p:spPr>
        <p:txBody>
          <a:bodyPr/>
          <a:lstStyle/>
          <a:p>
            <a:endParaRPr lang="en-US"/>
          </a:p>
        </p:txBody>
      </p:sp>
      <p:sp>
        <p:nvSpPr>
          <p:cNvPr id="396328" name="Line 40"/>
          <p:cNvSpPr>
            <a:spLocks noChangeShapeType="1"/>
          </p:cNvSpPr>
          <p:nvPr/>
        </p:nvSpPr>
        <p:spPr bwMode="auto">
          <a:xfrm>
            <a:off x="7405688" y="3794125"/>
            <a:ext cx="1587" cy="261938"/>
          </a:xfrm>
          <a:prstGeom prst="line">
            <a:avLst/>
          </a:prstGeom>
          <a:noFill/>
          <a:ln w="6350" cap="rnd">
            <a:solidFill>
              <a:srgbClr val="000000"/>
            </a:solidFill>
            <a:round/>
            <a:headEnd/>
            <a:tailEnd/>
          </a:ln>
        </p:spPr>
        <p:txBody>
          <a:bodyPr/>
          <a:lstStyle/>
          <a:p>
            <a:endParaRPr lang="en-US"/>
          </a:p>
        </p:txBody>
      </p:sp>
      <p:sp>
        <p:nvSpPr>
          <p:cNvPr id="396329" name="Line 41"/>
          <p:cNvSpPr>
            <a:spLocks noChangeShapeType="1"/>
          </p:cNvSpPr>
          <p:nvPr/>
        </p:nvSpPr>
        <p:spPr bwMode="auto">
          <a:xfrm>
            <a:off x="7434263" y="4087813"/>
            <a:ext cx="714375" cy="1587"/>
          </a:xfrm>
          <a:prstGeom prst="line">
            <a:avLst/>
          </a:prstGeom>
          <a:noFill/>
          <a:ln w="6350" cap="rnd">
            <a:solidFill>
              <a:srgbClr val="000000"/>
            </a:solidFill>
            <a:round/>
            <a:headEnd/>
            <a:tailEnd/>
          </a:ln>
        </p:spPr>
        <p:txBody>
          <a:bodyPr/>
          <a:lstStyle/>
          <a:p>
            <a:endParaRPr lang="en-US"/>
          </a:p>
        </p:txBody>
      </p:sp>
      <p:sp>
        <p:nvSpPr>
          <p:cNvPr id="396330" name="Freeform 42"/>
          <p:cNvSpPr>
            <a:spLocks/>
          </p:cNvSpPr>
          <p:nvPr/>
        </p:nvSpPr>
        <p:spPr bwMode="auto">
          <a:xfrm>
            <a:off x="6540500" y="4056063"/>
            <a:ext cx="57150" cy="61912"/>
          </a:xfrm>
          <a:custGeom>
            <a:avLst/>
            <a:gdLst/>
            <a:ahLst/>
            <a:cxnLst>
              <a:cxn ang="0">
                <a:pos x="0" y="21"/>
              </a:cxn>
              <a:cxn ang="0">
                <a:pos x="21" y="0"/>
              </a:cxn>
              <a:cxn ang="0">
                <a:pos x="41" y="21"/>
              </a:cxn>
              <a:cxn ang="0">
                <a:pos x="41" y="21"/>
              </a:cxn>
              <a:cxn ang="0">
                <a:pos x="21" y="41"/>
              </a:cxn>
              <a:cxn ang="0">
                <a:pos x="0" y="21"/>
              </a:cxn>
            </a:cxnLst>
            <a:rect l="0" t="0" r="r" b="b"/>
            <a:pathLst>
              <a:path w="41" h="41">
                <a:moveTo>
                  <a:pt x="0" y="21"/>
                </a:moveTo>
                <a:cubicBezTo>
                  <a:pt x="0" y="10"/>
                  <a:pt x="9" y="0"/>
                  <a:pt x="21" y="0"/>
                </a:cubicBezTo>
                <a:cubicBezTo>
                  <a:pt x="32" y="0"/>
                  <a:pt x="41" y="10"/>
                  <a:pt x="41" y="21"/>
                </a:cubicBezTo>
                <a:cubicBezTo>
                  <a:pt x="41" y="21"/>
                  <a:pt x="41" y="21"/>
                  <a:pt x="41" y="21"/>
                </a:cubicBezTo>
                <a:cubicBezTo>
                  <a:pt x="41" y="32"/>
                  <a:pt x="32" y="41"/>
                  <a:pt x="21" y="41"/>
                </a:cubicBezTo>
                <a:cubicBezTo>
                  <a:pt x="9" y="41"/>
                  <a:pt x="0" y="32"/>
                  <a:pt x="0" y="21"/>
                </a:cubicBezTo>
              </a:path>
            </a:pathLst>
          </a:custGeom>
          <a:solidFill>
            <a:srgbClr val="FFFFFF"/>
          </a:solidFill>
          <a:ln w="0">
            <a:solidFill>
              <a:srgbClr val="000000"/>
            </a:solidFill>
            <a:prstDash val="solid"/>
            <a:round/>
            <a:headEnd/>
            <a:tailEnd/>
          </a:ln>
        </p:spPr>
        <p:txBody>
          <a:bodyPr/>
          <a:lstStyle/>
          <a:p>
            <a:endParaRPr lang="en-US"/>
          </a:p>
        </p:txBody>
      </p:sp>
      <p:sp>
        <p:nvSpPr>
          <p:cNvPr id="396331" name="Freeform 43"/>
          <p:cNvSpPr>
            <a:spLocks/>
          </p:cNvSpPr>
          <p:nvPr/>
        </p:nvSpPr>
        <p:spPr bwMode="auto">
          <a:xfrm>
            <a:off x="6540500" y="4056063"/>
            <a:ext cx="57150" cy="61912"/>
          </a:xfrm>
          <a:custGeom>
            <a:avLst/>
            <a:gdLst/>
            <a:ahLst/>
            <a:cxnLst>
              <a:cxn ang="0">
                <a:pos x="0" y="20"/>
              </a:cxn>
              <a:cxn ang="0">
                <a:pos x="18" y="0"/>
              </a:cxn>
              <a:cxn ang="0">
                <a:pos x="36" y="20"/>
              </a:cxn>
              <a:cxn ang="0">
                <a:pos x="36" y="20"/>
              </a:cxn>
              <a:cxn ang="0">
                <a:pos x="18" y="39"/>
              </a:cxn>
              <a:cxn ang="0">
                <a:pos x="0" y="20"/>
              </a:cxn>
            </a:cxnLst>
            <a:rect l="0" t="0" r="r" b="b"/>
            <a:pathLst>
              <a:path w="36" h="39">
                <a:moveTo>
                  <a:pt x="0" y="20"/>
                </a:moveTo>
                <a:cubicBezTo>
                  <a:pt x="0" y="9"/>
                  <a:pt x="8" y="0"/>
                  <a:pt x="18" y="0"/>
                </a:cubicBezTo>
                <a:cubicBezTo>
                  <a:pt x="28" y="0"/>
                  <a:pt x="36" y="9"/>
                  <a:pt x="36" y="20"/>
                </a:cubicBezTo>
                <a:cubicBezTo>
                  <a:pt x="36" y="20"/>
                  <a:pt x="36" y="20"/>
                  <a:pt x="36" y="20"/>
                </a:cubicBezTo>
                <a:cubicBezTo>
                  <a:pt x="36" y="30"/>
                  <a:pt x="28" y="39"/>
                  <a:pt x="18" y="39"/>
                </a:cubicBezTo>
                <a:cubicBezTo>
                  <a:pt x="8" y="39"/>
                  <a:pt x="0" y="30"/>
                  <a:pt x="0" y="20"/>
                </a:cubicBezTo>
              </a:path>
            </a:pathLst>
          </a:custGeom>
          <a:noFill/>
          <a:ln w="6350" cap="rnd">
            <a:solidFill>
              <a:srgbClr val="000000"/>
            </a:solidFill>
            <a:prstDash val="solid"/>
            <a:round/>
            <a:headEnd/>
            <a:tailEnd/>
          </a:ln>
        </p:spPr>
        <p:txBody>
          <a:bodyPr/>
          <a:lstStyle/>
          <a:p>
            <a:endParaRPr lang="en-US"/>
          </a:p>
        </p:txBody>
      </p:sp>
      <p:sp>
        <p:nvSpPr>
          <p:cNvPr id="396332" name="Line 44"/>
          <p:cNvSpPr>
            <a:spLocks noChangeShapeType="1"/>
          </p:cNvSpPr>
          <p:nvPr/>
        </p:nvSpPr>
        <p:spPr bwMode="auto">
          <a:xfrm>
            <a:off x="6569075" y="2984500"/>
            <a:ext cx="1588" cy="1071563"/>
          </a:xfrm>
          <a:prstGeom prst="line">
            <a:avLst/>
          </a:prstGeom>
          <a:noFill/>
          <a:ln w="6350" cap="rnd">
            <a:solidFill>
              <a:srgbClr val="000000"/>
            </a:solidFill>
            <a:round/>
            <a:headEnd/>
            <a:tailEnd/>
          </a:ln>
        </p:spPr>
        <p:txBody>
          <a:bodyPr/>
          <a:lstStyle/>
          <a:p>
            <a:endParaRPr lang="en-US"/>
          </a:p>
        </p:txBody>
      </p:sp>
      <p:sp>
        <p:nvSpPr>
          <p:cNvPr id="396333" name="Line 45"/>
          <p:cNvSpPr>
            <a:spLocks noChangeShapeType="1"/>
          </p:cNvSpPr>
          <p:nvPr/>
        </p:nvSpPr>
        <p:spPr bwMode="auto">
          <a:xfrm>
            <a:off x="5919788" y="4087813"/>
            <a:ext cx="620712" cy="1587"/>
          </a:xfrm>
          <a:prstGeom prst="line">
            <a:avLst/>
          </a:prstGeom>
          <a:noFill/>
          <a:ln w="6350" cap="rnd">
            <a:solidFill>
              <a:srgbClr val="000000"/>
            </a:solidFill>
            <a:round/>
            <a:headEnd/>
            <a:tailEnd/>
          </a:ln>
        </p:spPr>
        <p:txBody>
          <a:bodyPr/>
          <a:lstStyle/>
          <a:p>
            <a:endParaRPr lang="en-US"/>
          </a:p>
        </p:txBody>
      </p:sp>
      <p:sp>
        <p:nvSpPr>
          <p:cNvPr id="396334" name="Freeform 46"/>
          <p:cNvSpPr>
            <a:spLocks noEditPoints="1"/>
          </p:cNvSpPr>
          <p:nvPr/>
        </p:nvSpPr>
        <p:spPr bwMode="auto">
          <a:xfrm>
            <a:off x="7234238" y="5753100"/>
            <a:ext cx="342900" cy="725488"/>
          </a:xfrm>
          <a:custGeom>
            <a:avLst/>
            <a:gdLst/>
            <a:ahLst/>
            <a:cxnLst>
              <a:cxn ang="0">
                <a:pos x="72" y="457"/>
              </a:cxn>
              <a:cxn ang="0">
                <a:pos x="144" y="457"/>
              </a:cxn>
              <a:cxn ang="0">
                <a:pos x="36" y="419"/>
              </a:cxn>
              <a:cxn ang="0">
                <a:pos x="180" y="419"/>
              </a:cxn>
              <a:cxn ang="0">
                <a:pos x="0" y="381"/>
              </a:cxn>
              <a:cxn ang="0">
                <a:pos x="216" y="381"/>
              </a:cxn>
              <a:cxn ang="0">
                <a:pos x="108" y="0"/>
              </a:cxn>
              <a:cxn ang="0">
                <a:pos x="108" y="381"/>
              </a:cxn>
            </a:cxnLst>
            <a:rect l="0" t="0" r="r" b="b"/>
            <a:pathLst>
              <a:path w="216" h="457">
                <a:moveTo>
                  <a:pt x="72" y="457"/>
                </a:moveTo>
                <a:lnTo>
                  <a:pt x="144" y="457"/>
                </a:lnTo>
                <a:moveTo>
                  <a:pt x="36" y="419"/>
                </a:moveTo>
                <a:lnTo>
                  <a:pt x="180" y="419"/>
                </a:lnTo>
                <a:moveTo>
                  <a:pt x="0" y="381"/>
                </a:moveTo>
                <a:lnTo>
                  <a:pt x="216" y="381"/>
                </a:lnTo>
                <a:moveTo>
                  <a:pt x="108" y="0"/>
                </a:moveTo>
                <a:lnTo>
                  <a:pt x="108" y="381"/>
                </a:lnTo>
              </a:path>
            </a:pathLst>
          </a:custGeom>
          <a:noFill/>
          <a:ln w="6350" cap="rnd">
            <a:solidFill>
              <a:srgbClr val="000000"/>
            </a:solidFill>
            <a:prstDash val="solid"/>
            <a:round/>
            <a:headEnd/>
            <a:tailEnd/>
          </a:ln>
        </p:spPr>
        <p:txBody>
          <a:bodyPr/>
          <a:lstStyle/>
          <a:p>
            <a:endParaRPr lang="en-US"/>
          </a:p>
        </p:txBody>
      </p:sp>
      <p:sp>
        <p:nvSpPr>
          <p:cNvPr id="396335" name="Line 47"/>
          <p:cNvSpPr>
            <a:spLocks noChangeShapeType="1"/>
          </p:cNvSpPr>
          <p:nvPr/>
        </p:nvSpPr>
        <p:spPr bwMode="auto">
          <a:xfrm>
            <a:off x="7405688" y="5489575"/>
            <a:ext cx="1587" cy="263525"/>
          </a:xfrm>
          <a:prstGeom prst="line">
            <a:avLst/>
          </a:prstGeom>
          <a:noFill/>
          <a:ln w="6350" cap="rnd">
            <a:solidFill>
              <a:srgbClr val="000000"/>
            </a:solidFill>
            <a:round/>
            <a:headEnd/>
            <a:tailEnd/>
          </a:ln>
        </p:spPr>
        <p:txBody>
          <a:bodyPr/>
          <a:lstStyle/>
          <a:p>
            <a:endParaRPr lang="en-US"/>
          </a:p>
        </p:txBody>
      </p:sp>
      <p:sp>
        <p:nvSpPr>
          <p:cNvPr id="396336" name="Line 48"/>
          <p:cNvSpPr>
            <a:spLocks noChangeShapeType="1"/>
          </p:cNvSpPr>
          <p:nvPr/>
        </p:nvSpPr>
        <p:spPr bwMode="auto">
          <a:xfrm>
            <a:off x="7405688" y="2322513"/>
            <a:ext cx="1587" cy="293687"/>
          </a:xfrm>
          <a:prstGeom prst="line">
            <a:avLst/>
          </a:prstGeom>
          <a:noFill/>
          <a:ln w="6350" cap="rnd">
            <a:solidFill>
              <a:srgbClr val="000000"/>
            </a:solidFill>
            <a:round/>
            <a:headEnd/>
            <a:tailEnd/>
          </a:ln>
        </p:spPr>
        <p:txBody>
          <a:bodyPr/>
          <a:lstStyle/>
          <a:p>
            <a:endParaRPr lang="en-US"/>
          </a:p>
        </p:txBody>
      </p:sp>
      <p:sp>
        <p:nvSpPr>
          <p:cNvPr id="396337" name="Rectangle 49"/>
          <p:cNvSpPr>
            <a:spLocks noChangeArrowheads="1"/>
          </p:cNvSpPr>
          <p:nvPr/>
        </p:nvSpPr>
        <p:spPr bwMode="auto">
          <a:xfrm>
            <a:off x="7069138" y="1771650"/>
            <a:ext cx="47625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38" name="Rectangle 50"/>
          <p:cNvSpPr>
            <a:spLocks noChangeArrowheads="1"/>
          </p:cNvSpPr>
          <p:nvPr/>
        </p:nvSpPr>
        <p:spPr bwMode="auto">
          <a:xfrm>
            <a:off x="7504113" y="1989138"/>
            <a:ext cx="384175" cy="320675"/>
          </a:xfrm>
          <a:prstGeom prst="rect">
            <a:avLst/>
          </a:prstGeom>
          <a:noFill/>
          <a:ln w="9525">
            <a:noFill/>
            <a:miter lim="800000"/>
            <a:headEnd/>
            <a:tailEnd/>
          </a:ln>
        </p:spPr>
        <p:txBody>
          <a:bodyPr wrap="none" lIns="0" tIns="0" rIns="0" bIns="0">
            <a:spAutoFit/>
          </a:bodyPr>
          <a:lstStyle/>
          <a:p>
            <a:r>
              <a:rPr lang="en-US" sz="2100"/>
              <a:t>DD</a:t>
            </a:r>
            <a:endParaRPr lang="en-US"/>
          </a:p>
        </p:txBody>
      </p:sp>
      <p:sp>
        <p:nvSpPr>
          <p:cNvPr id="396339" name="Rectangle 51"/>
          <p:cNvSpPr>
            <a:spLocks noChangeArrowheads="1"/>
          </p:cNvSpPr>
          <p:nvPr/>
        </p:nvSpPr>
        <p:spPr bwMode="auto">
          <a:xfrm>
            <a:off x="5657850" y="3870325"/>
            <a:ext cx="25400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40" name="Rectangle 52"/>
          <p:cNvSpPr>
            <a:spLocks noChangeArrowheads="1"/>
          </p:cNvSpPr>
          <p:nvPr/>
        </p:nvSpPr>
        <p:spPr bwMode="auto">
          <a:xfrm>
            <a:off x="5859463" y="4087813"/>
            <a:ext cx="58737" cy="320675"/>
          </a:xfrm>
          <a:prstGeom prst="rect">
            <a:avLst/>
          </a:prstGeom>
          <a:noFill/>
          <a:ln w="9525">
            <a:noFill/>
            <a:miter lim="800000"/>
            <a:headEnd/>
            <a:tailEnd/>
          </a:ln>
        </p:spPr>
        <p:txBody>
          <a:bodyPr wrap="none" lIns="0" tIns="0" rIns="0" bIns="0">
            <a:spAutoFit/>
          </a:bodyPr>
          <a:lstStyle/>
          <a:p>
            <a:r>
              <a:rPr lang="en-US" sz="2100"/>
              <a:t>i</a:t>
            </a:r>
            <a:endParaRPr lang="en-US"/>
          </a:p>
        </p:txBody>
      </p:sp>
      <p:sp>
        <p:nvSpPr>
          <p:cNvPr id="396341" name="Rectangle 53"/>
          <p:cNvSpPr>
            <a:spLocks noChangeArrowheads="1"/>
          </p:cNvSpPr>
          <p:nvPr/>
        </p:nvSpPr>
        <p:spPr bwMode="auto">
          <a:xfrm>
            <a:off x="5932488" y="4087813"/>
            <a:ext cx="74612" cy="320675"/>
          </a:xfrm>
          <a:prstGeom prst="rect">
            <a:avLst/>
          </a:prstGeom>
          <a:noFill/>
          <a:ln w="9525">
            <a:noFill/>
            <a:miter lim="800000"/>
            <a:headEnd/>
            <a:tailEnd/>
          </a:ln>
        </p:spPr>
        <p:txBody>
          <a:bodyPr wrap="none" lIns="0" tIns="0" rIns="0" bIns="0">
            <a:spAutoFit/>
          </a:bodyPr>
          <a:lstStyle/>
          <a:p>
            <a:r>
              <a:rPr lang="en-US" sz="2100"/>
              <a:t>/</a:t>
            </a:r>
            <a:endParaRPr lang="en-US"/>
          </a:p>
        </p:txBody>
      </p:sp>
      <p:sp>
        <p:nvSpPr>
          <p:cNvPr id="396342" name="Rectangle 54"/>
          <p:cNvSpPr>
            <a:spLocks noChangeArrowheads="1"/>
          </p:cNvSpPr>
          <p:nvPr/>
        </p:nvSpPr>
        <p:spPr bwMode="auto">
          <a:xfrm>
            <a:off x="5997575" y="4087813"/>
            <a:ext cx="147638" cy="320675"/>
          </a:xfrm>
          <a:prstGeom prst="rect">
            <a:avLst/>
          </a:prstGeom>
          <a:noFill/>
          <a:ln w="9525">
            <a:noFill/>
            <a:miter lim="800000"/>
            <a:headEnd/>
            <a:tailEnd/>
          </a:ln>
        </p:spPr>
        <p:txBody>
          <a:bodyPr wrap="none" lIns="0" tIns="0" rIns="0" bIns="0">
            <a:spAutoFit/>
          </a:bodyPr>
          <a:lstStyle/>
          <a:p>
            <a:r>
              <a:rPr lang="en-US" sz="2100"/>
              <a:t>p</a:t>
            </a:r>
            <a:endParaRPr lang="en-US"/>
          </a:p>
        </p:txBody>
      </p:sp>
      <p:sp>
        <p:nvSpPr>
          <p:cNvPr id="396343" name="Rectangle 55"/>
          <p:cNvSpPr>
            <a:spLocks noChangeArrowheads="1"/>
          </p:cNvSpPr>
          <p:nvPr/>
        </p:nvSpPr>
        <p:spPr bwMode="auto">
          <a:xfrm>
            <a:off x="8083550" y="3725863"/>
            <a:ext cx="254000" cy="457200"/>
          </a:xfrm>
          <a:prstGeom prst="rect">
            <a:avLst/>
          </a:prstGeom>
          <a:noFill/>
          <a:ln w="9525">
            <a:noFill/>
            <a:miter lim="800000"/>
            <a:headEnd/>
            <a:tailEnd/>
          </a:ln>
        </p:spPr>
        <p:txBody>
          <a:bodyPr wrap="none" lIns="0" tIns="0" rIns="0" bIns="0">
            <a:spAutoFit/>
          </a:bodyPr>
          <a:lstStyle/>
          <a:p>
            <a:r>
              <a:rPr lang="en-US" sz="3000"/>
              <a:t>V</a:t>
            </a:r>
            <a:endParaRPr lang="en-US"/>
          </a:p>
        </p:txBody>
      </p:sp>
      <p:sp>
        <p:nvSpPr>
          <p:cNvPr id="396344" name="Rectangle 56"/>
          <p:cNvSpPr>
            <a:spLocks noChangeArrowheads="1"/>
          </p:cNvSpPr>
          <p:nvPr/>
        </p:nvSpPr>
        <p:spPr bwMode="auto">
          <a:xfrm>
            <a:off x="8299450" y="3943350"/>
            <a:ext cx="369888" cy="320675"/>
          </a:xfrm>
          <a:prstGeom prst="rect">
            <a:avLst/>
          </a:prstGeom>
          <a:noFill/>
          <a:ln w="9525">
            <a:noFill/>
            <a:miter lim="800000"/>
            <a:headEnd/>
            <a:tailEnd/>
          </a:ln>
        </p:spPr>
        <p:txBody>
          <a:bodyPr wrap="none" lIns="0" tIns="0" rIns="0" bIns="0">
            <a:spAutoFit/>
          </a:bodyPr>
          <a:lstStyle/>
          <a:p>
            <a:r>
              <a:rPr lang="en-US" sz="2100"/>
              <a:t>o/p</a:t>
            </a:r>
            <a:endParaRPr lang="en-US"/>
          </a:p>
        </p:txBody>
      </p:sp>
      <p:sp>
        <p:nvSpPr>
          <p:cNvPr id="396345" name="Rectangle 57"/>
          <p:cNvSpPr>
            <a:spLocks noChangeArrowheads="1"/>
          </p:cNvSpPr>
          <p:nvPr/>
        </p:nvSpPr>
        <p:spPr bwMode="auto">
          <a:xfrm>
            <a:off x="3822700" y="5029200"/>
            <a:ext cx="723900" cy="411163"/>
          </a:xfrm>
          <a:prstGeom prst="rect">
            <a:avLst/>
          </a:prstGeom>
          <a:noFill/>
          <a:ln w="9525">
            <a:noFill/>
            <a:miter lim="800000"/>
            <a:headEnd/>
            <a:tailEnd/>
          </a:ln>
        </p:spPr>
        <p:txBody>
          <a:bodyPr wrap="none" lIns="0" tIns="0" rIns="0" bIns="0">
            <a:spAutoFit/>
          </a:bodyPr>
          <a:lstStyle/>
          <a:p>
            <a:r>
              <a:rPr lang="en-US" sz="2700"/>
              <a:t>NPN</a:t>
            </a:r>
            <a:endParaRPr lang="en-US"/>
          </a:p>
        </p:txBody>
      </p:sp>
      <p:sp>
        <p:nvSpPr>
          <p:cNvPr id="396346" name="Rectangle 58"/>
          <p:cNvSpPr>
            <a:spLocks noChangeArrowheads="1"/>
          </p:cNvSpPr>
          <p:nvPr/>
        </p:nvSpPr>
        <p:spPr bwMode="auto">
          <a:xfrm>
            <a:off x="3446463" y="5414963"/>
            <a:ext cx="1524000" cy="411162"/>
          </a:xfrm>
          <a:prstGeom prst="rect">
            <a:avLst/>
          </a:prstGeom>
          <a:noFill/>
          <a:ln w="9525">
            <a:noFill/>
            <a:miter lim="800000"/>
            <a:headEnd/>
            <a:tailEnd/>
          </a:ln>
        </p:spPr>
        <p:txBody>
          <a:bodyPr wrap="none" lIns="0" tIns="0" rIns="0" bIns="0">
            <a:spAutoFit/>
          </a:bodyPr>
          <a:lstStyle/>
          <a:p>
            <a:r>
              <a:rPr lang="en-US" sz="2700"/>
              <a:t>Transistor</a:t>
            </a:r>
            <a:endParaRPr lang="en-US"/>
          </a:p>
        </p:txBody>
      </p:sp>
      <p:sp>
        <p:nvSpPr>
          <p:cNvPr id="396347" name="Rectangle 59"/>
          <p:cNvSpPr>
            <a:spLocks noChangeArrowheads="1"/>
          </p:cNvSpPr>
          <p:nvPr/>
        </p:nvSpPr>
        <p:spPr bwMode="auto">
          <a:xfrm>
            <a:off x="5954713" y="5294313"/>
            <a:ext cx="1123950" cy="411162"/>
          </a:xfrm>
          <a:prstGeom prst="rect">
            <a:avLst/>
          </a:prstGeom>
          <a:noFill/>
          <a:ln w="9525">
            <a:noFill/>
            <a:miter lim="800000"/>
            <a:headEnd/>
            <a:tailEnd/>
          </a:ln>
        </p:spPr>
        <p:txBody>
          <a:bodyPr wrap="none" lIns="0" tIns="0" rIns="0" bIns="0">
            <a:spAutoFit/>
          </a:bodyPr>
          <a:lstStyle/>
          <a:p>
            <a:r>
              <a:rPr lang="en-US" sz="2700"/>
              <a:t>N-Type</a:t>
            </a:r>
            <a:endParaRPr lang="en-US"/>
          </a:p>
        </p:txBody>
      </p:sp>
      <p:sp>
        <p:nvSpPr>
          <p:cNvPr id="396348" name="Rectangle 60"/>
          <p:cNvSpPr>
            <a:spLocks noChangeArrowheads="1"/>
          </p:cNvSpPr>
          <p:nvPr/>
        </p:nvSpPr>
        <p:spPr bwMode="auto">
          <a:xfrm>
            <a:off x="5803900" y="5680075"/>
            <a:ext cx="1428750" cy="411163"/>
          </a:xfrm>
          <a:prstGeom prst="rect">
            <a:avLst/>
          </a:prstGeom>
          <a:noFill/>
          <a:ln w="9525">
            <a:noFill/>
            <a:miter lim="800000"/>
            <a:headEnd/>
            <a:tailEnd/>
          </a:ln>
        </p:spPr>
        <p:txBody>
          <a:bodyPr wrap="none" lIns="0" tIns="0" rIns="0" bIns="0">
            <a:spAutoFit/>
          </a:bodyPr>
          <a:lstStyle/>
          <a:p>
            <a:r>
              <a:rPr lang="en-US" sz="2700"/>
              <a:t>MOSFET</a:t>
            </a:r>
            <a:endParaRPr lang="en-US"/>
          </a:p>
        </p:txBody>
      </p:sp>
      <p:sp>
        <p:nvSpPr>
          <p:cNvPr id="396349" name="Rectangle 61"/>
          <p:cNvSpPr>
            <a:spLocks noChangeArrowheads="1"/>
          </p:cNvSpPr>
          <p:nvPr/>
        </p:nvSpPr>
        <p:spPr bwMode="auto">
          <a:xfrm>
            <a:off x="5770563" y="2087563"/>
            <a:ext cx="1104900" cy="411162"/>
          </a:xfrm>
          <a:prstGeom prst="rect">
            <a:avLst/>
          </a:prstGeom>
          <a:noFill/>
          <a:ln w="9525">
            <a:noFill/>
            <a:miter lim="800000"/>
            <a:headEnd/>
            <a:tailEnd/>
          </a:ln>
        </p:spPr>
        <p:txBody>
          <a:bodyPr wrap="none" lIns="0" tIns="0" rIns="0" bIns="0">
            <a:spAutoFit/>
          </a:bodyPr>
          <a:lstStyle/>
          <a:p>
            <a:r>
              <a:rPr lang="en-US" sz="2700"/>
              <a:t>P-Type</a:t>
            </a:r>
            <a:endParaRPr lang="en-US"/>
          </a:p>
        </p:txBody>
      </p:sp>
      <p:sp>
        <p:nvSpPr>
          <p:cNvPr id="396350" name="Rectangle 62"/>
          <p:cNvSpPr>
            <a:spLocks noChangeArrowheads="1"/>
          </p:cNvSpPr>
          <p:nvPr/>
        </p:nvSpPr>
        <p:spPr bwMode="auto">
          <a:xfrm>
            <a:off x="5621338" y="2473325"/>
            <a:ext cx="1428750" cy="411163"/>
          </a:xfrm>
          <a:prstGeom prst="rect">
            <a:avLst/>
          </a:prstGeom>
          <a:noFill/>
          <a:ln w="9525">
            <a:noFill/>
            <a:miter lim="800000"/>
            <a:headEnd/>
            <a:tailEnd/>
          </a:ln>
        </p:spPr>
        <p:txBody>
          <a:bodyPr wrap="none" lIns="0" tIns="0" rIns="0" bIns="0">
            <a:spAutoFit/>
          </a:bodyPr>
          <a:lstStyle/>
          <a:p>
            <a:r>
              <a:rPr lang="en-US" sz="2700" dirty="0"/>
              <a:t>MOSFET</a:t>
            </a:r>
            <a:endParaRPr lang="en-US" dirty="0"/>
          </a:p>
        </p:txBody>
      </p:sp>
      <p:sp>
        <p:nvSpPr>
          <p:cNvPr id="60" name="TextBox 59"/>
          <p:cNvSpPr txBox="1"/>
          <p:nvPr/>
        </p:nvSpPr>
        <p:spPr>
          <a:xfrm>
            <a:off x="304801" y="1828800"/>
            <a:ext cx="2209800" cy="1323439"/>
          </a:xfrm>
          <a:prstGeom prst="rect">
            <a:avLst/>
          </a:prstGeom>
          <a:noFill/>
        </p:spPr>
        <p:txBody>
          <a:bodyPr wrap="square" rtlCol="0">
            <a:spAutoFit/>
          </a:bodyPr>
          <a:lstStyle/>
          <a:p>
            <a:r>
              <a:rPr lang="en-GB" sz="2000" dirty="0" smtClean="0"/>
              <a:t>Output of the Transistor circuit is complement of the input.</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GB" sz="3800" b="0">
                <a:latin typeface="Arial" pitchFamily="34" charset="0"/>
                <a:cs typeface="Arial" pitchFamily="34" charset="0"/>
              </a:rPr>
              <a:t>Type of IC Logic Gates</a:t>
            </a:r>
          </a:p>
        </p:txBody>
      </p:sp>
      <p:sp>
        <p:nvSpPr>
          <p:cNvPr id="351235" name="Rectangle 3"/>
          <p:cNvSpPr>
            <a:spLocks noGrp="1" noChangeArrowheads="1"/>
          </p:cNvSpPr>
          <p:nvPr>
            <p:ph idx="1"/>
          </p:nvPr>
        </p:nvSpPr>
        <p:spPr/>
        <p:txBody>
          <a:bodyPr/>
          <a:lstStyle/>
          <a:p>
            <a:pPr>
              <a:lnSpc>
                <a:spcPct val="90000"/>
              </a:lnSpc>
              <a:buClr>
                <a:schemeClr val="tx1"/>
              </a:buClr>
            </a:pPr>
            <a:r>
              <a:rPr lang="en-GB" sz="2800"/>
              <a:t>74XX00	Quad 2-input NAND Gate</a:t>
            </a:r>
          </a:p>
          <a:p>
            <a:pPr>
              <a:lnSpc>
                <a:spcPct val="90000"/>
              </a:lnSpc>
              <a:buClr>
                <a:schemeClr val="tx1"/>
              </a:buClr>
            </a:pPr>
            <a:r>
              <a:rPr lang="en-GB" sz="2800"/>
              <a:t>74XX02	Quad 2-input NOR Gate</a:t>
            </a:r>
          </a:p>
          <a:p>
            <a:pPr>
              <a:lnSpc>
                <a:spcPct val="90000"/>
              </a:lnSpc>
              <a:buClr>
                <a:schemeClr val="tx1"/>
              </a:buClr>
            </a:pPr>
            <a:r>
              <a:rPr lang="en-GB" sz="2800"/>
              <a:t>74XX04	Hex Inverter</a:t>
            </a:r>
          </a:p>
          <a:p>
            <a:pPr>
              <a:lnSpc>
                <a:spcPct val="90000"/>
              </a:lnSpc>
              <a:buClr>
                <a:schemeClr val="tx1"/>
              </a:buClr>
            </a:pPr>
            <a:r>
              <a:rPr lang="en-GB" sz="2800"/>
              <a:t>74XX08	Quad 2-input AND Gate</a:t>
            </a:r>
          </a:p>
          <a:p>
            <a:pPr>
              <a:lnSpc>
                <a:spcPct val="90000"/>
              </a:lnSpc>
              <a:buClr>
                <a:schemeClr val="tx1"/>
              </a:buClr>
            </a:pPr>
            <a:r>
              <a:rPr lang="en-GB" sz="2800"/>
              <a:t>74XX10	Triple 3-input NAND Gate</a:t>
            </a:r>
          </a:p>
          <a:p>
            <a:pPr>
              <a:lnSpc>
                <a:spcPct val="90000"/>
              </a:lnSpc>
              <a:buClr>
                <a:schemeClr val="tx1"/>
              </a:buClr>
            </a:pPr>
            <a:r>
              <a:rPr lang="en-GB" sz="2800"/>
              <a:t>74XX11	Triple 3-input AND Gate</a:t>
            </a:r>
          </a:p>
          <a:p>
            <a:pPr>
              <a:lnSpc>
                <a:spcPct val="90000"/>
              </a:lnSpc>
              <a:buClr>
                <a:schemeClr val="tx1"/>
              </a:buClr>
            </a:pPr>
            <a:r>
              <a:rPr lang="en-GB" sz="2800"/>
              <a:t>74XX20	Dual 4-input NAND Gate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GB" sz="3800" b="0">
                <a:latin typeface="Arial" pitchFamily="34" charset="0"/>
                <a:cs typeface="Arial" pitchFamily="34" charset="0"/>
              </a:rPr>
              <a:t>Recap</a:t>
            </a:r>
          </a:p>
        </p:txBody>
      </p:sp>
      <p:sp>
        <p:nvSpPr>
          <p:cNvPr id="373763" name="Rectangle 3"/>
          <p:cNvSpPr>
            <a:spLocks noGrp="1" noChangeArrowheads="1"/>
          </p:cNvSpPr>
          <p:nvPr>
            <p:ph idx="1"/>
          </p:nvPr>
        </p:nvSpPr>
        <p:spPr/>
        <p:txBody>
          <a:bodyPr/>
          <a:lstStyle/>
          <a:p>
            <a:r>
              <a:rPr lang="en-GB" sz="2800"/>
              <a:t>Logic Gates Basic Building Blocks</a:t>
            </a:r>
          </a:p>
          <a:p>
            <a:r>
              <a:rPr lang="en-GB" sz="2800"/>
              <a:t>Symbol</a:t>
            </a:r>
          </a:p>
          <a:p>
            <a:r>
              <a:rPr lang="en-GB" sz="2800"/>
              <a:t>Performs unique function</a:t>
            </a:r>
          </a:p>
          <a:p>
            <a:r>
              <a:rPr lang="en-GB" sz="2800"/>
              <a:t>Represented by a function/truth table </a:t>
            </a:r>
          </a:p>
          <a:p>
            <a:r>
              <a:rPr lang="en-GB" sz="2800"/>
              <a:t>Function expression</a:t>
            </a:r>
          </a:p>
          <a:p>
            <a:r>
              <a:rPr lang="en-GB" sz="2800"/>
              <a:t>Timing Diagram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GB" sz="3800" b="0">
                <a:latin typeface="Arial" pitchFamily="34" charset="0"/>
                <a:cs typeface="Arial" pitchFamily="34" charset="0"/>
              </a:rPr>
              <a:t>Type of IC Logic Gates</a:t>
            </a:r>
          </a:p>
        </p:txBody>
      </p:sp>
      <p:sp>
        <p:nvSpPr>
          <p:cNvPr id="349187" name="Rectangle 3"/>
          <p:cNvSpPr>
            <a:spLocks noGrp="1" noChangeArrowheads="1"/>
          </p:cNvSpPr>
          <p:nvPr>
            <p:ph idx="1"/>
          </p:nvPr>
        </p:nvSpPr>
        <p:spPr>
          <a:xfrm>
            <a:off x="304800" y="1600200"/>
            <a:ext cx="8534400" cy="4530725"/>
          </a:xfrm>
        </p:spPr>
        <p:txBody>
          <a:bodyPr/>
          <a:lstStyle/>
          <a:p>
            <a:pPr>
              <a:lnSpc>
                <a:spcPct val="90000"/>
              </a:lnSpc>
              <a:buClr>
                <a:schemeClr val="tx1"/>
              </a:buClr>
            </a:pPr>
            <a:r>
              <a:rPr lang="en-GB" sz="2800"/>
              <a:t>74XX21	Dual 2-input AND Gate</a:t>
            </a:r>
          </a:p>
          <a:p>
            <a:pPr>
              <a:lnSpc>
                <a:spcPct val="90000"/>
              </a:lnSpc>
              <a:buClr>
                <a:schemeClr val="tx1"/>
              </a:buClr>
            </a:pPr>
            <a:r>
              <a:rPr lang="en-GB" sz="2800"/>
              <a:t>74XX27	Triple 3-input NOR Gate</a:t>
            </a:r>
          </a:p>
          <a:p>
            <a:pPr>
              <a:lnSpc>
                <a:spcPct val="90000"/>
              </a:lnSpc>
              <a:buClr>
                <a:schemeClr val="tx1"/>
              </a:buClr>
            </a:pPr>
            <a:r>
              <a:rPr lang="en-GB" sz="2800"/>
              <a:t>74XX30	Single 8-input NAND Gate</a:t>
            </a:r>
          </a:p>
          <a:p>
            <a:pPr>
              <a:lnSpc>
                <a:spcPct val="90000"/>
              </a:lnSpc>
              <a:buClr>
                <a:schemeClr val="tx1"/>
              </a:buClr>
            </a:pPr>
            <a:r>
              <a:rPr lang="en-GB" sz="2800"/>
              <a:t>74XX32	Quad 2-input OR Gate</a:t>
            </a:r>
          </a:p>
          <a:p>
            <a:pPr>
              <a:lnSpc>
                <a:spcPct val="90000"/>
              </a:lnSpc>
              <a:buClr>
                <a:schemeClr val="tx1"/>
              </a:buClr>
            </a:pPr>
            <a:r>
              <a:rPr lang="en-GB" sz="2800"/>
              <a:t>74XX86	Quad 2-input XOR Gate</a:t>
            </a:r>
          </a:p>
          <a:p>
            <a:pPr>
              <a:lnSpc>
                <a:spcPct val="90000"/>
              </a:lnSpc>
              <a:buClr>
                <a:schemeClr val="tx1"/>
              </a:buClr>
            </a:pPr>
            <a:r>
              <a:rPr lang="en-GB" sz="2800"/>
              <a:t>74XX133	Single 13-input NAND Gate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3282" name="Rectangle 2"/>
          <p:cNvSpPr>
            <a:spLocks noGrp="1" noChangeArrowheads="1"/>
          </p:cNvSpPr>
          <p:nvPr>
            <p:ph type="title" sz="quarter"/>
          </p:nvPr>
        </p:nvSpPr>
        <p:spPr/>
        <p:txBody>
          <a:bodyPr/>
          <a:lstStyle/>
          <a:p>
            <a:r>
              <a:rPr lang="en-GB" sz="3800" b="0">
                <a:latin typeface="Arial" pitchFamily="34" charset="0"/>
                <a:cs typeface="Arial" pitchFamily="34" charset="0"/>
              </a:rPr>
              <a:t>Logic Gate Integrated Circuits</a:t>
            </a:r>
          </a:p>
        </p:txBody>
      </p:sp>
      <p:graphicFrame>
        <p:nvGraphicFramePr>
          <p:cNvPr id="353295" name="Object 15"/>
          <p:cNvGraphicFramePr>
            <a:graphicFrameLocks noGrp="1" noChangeAspect="1"/>
          </p:cNvGraphicFramePr>
          <p:nvPr>
            <p:ph sz="quarter" idx="1"/>
          </p:nvPr>
        </p:nvGraphicFramePr>
        <p:xfrm>
          <a:off x="1163638" y="1701800"/>
          <a:ext cx="2625725" cy="1985963"/>
        </p:xfrm>
        <a:graphic>
          <a:graphicData uri="http://schemas.openxmlformats.org/presentationml/2006/ole">
            <mc:AlternateContent xmlns:mc="http://schemas.openxmlformats.org/markup-compatibility/2006">
              <mc:Choice xmlns:v="urn:schemas-microsoft-com:vml" Requires="v">
                <p:oleObj spid="_x0000_s353308" name="Visio" r:id="rId4" imgW="2626462" imgH="1985467" progId="Visio.Drawing.6">
                  <p:embed/>
                </p:oleObj>
              </mc:Choice>
              <mc:Fallback>
                <p:oleObj name="Visio" r:id="rId4" imgW="2626462" imgH="1985467" progId="Visio.Drawing.6">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638" y="1701800"/>
                        <a:ext cx="262572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53286" name="Object 6"/>
          <p:cNvGraphicFramePr>
            <a:graphicFrameLocks noGrp="1" noChangeAspect="1"/>
          </p:cNvGraphicFramePr>
          <p:nvPr>
            <p:ph sz="quarter" idx="2"/>
          </p:nvPr>
        </p:nvGraphicFramePr>
        <p:xfrm>
          <a:off x="5334000" y="4038600"/>
          <a:ext cx="2625725" cy="1985963"/>
        </p:xfrm>
        <a:graphic>
          <a:graphicData uri="http://schemas.openxmlformats.org/presentationml/2006/ole">
            <mc:AlternateContent xmlns:mc="http://schemas.openxmlformats.org/markup-compatibility/2006">
              <mc:Choice xmlns:v="urn:schemas-microsoft-com:vml" Requires="v">
                <p:oleObj spid="_x0000_s353309" name="Visio" r:id="rId6" imgW="2626462" imgH="1985467" progId="Visio.Drawing.6">
                  <p:embed/>
                </p:oleObj>
              </mc:Choice>
              <mc:Fallback>
                <p:oleObj name="Visio" r:id="rId6" imgW="2626462" imgH="1985467" progId="Visio.Drawing.6">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038600"/>
                        <a:ext cx="262572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53290" name="Object 10"/>
          <p:cNvGraphicFramePr>
            <a:graphicFrameLocks noGrp="1" noChangeAspect="1"/>
          </p:cNvGraphicFramePr>
          <p:nvPr>
            <p:ph sz="quarter" idx="3"/>
          </p:nvPr>
        </p:nvGraphicFramePr>
        <p:xfrm>
          <a:off x="1371600" y="4038600"/>
          <a:ext cx="2625725" cy="2001838"/>
        </p:xfrm>
        <a:graphic>
          <a:graphicData uri="http://schemas.openxmlformats.org/presentationml/2006/ole">
            <mc:AlternateContent xmlns:mc="http://schemas.openxmlformats.org/markup-compatibility/2006">
              <mc:Choice xmlns:v="urn:schemas-microsoft-com:vml" Requires="v">
                <p:oleObj spid="_x0000_s353310" name="Visio" r:id="rId8" imgW="2626462" imgH="2001622" progId="Visio.Drawing.6">
                  <p:embed/>
                </p:oleObj>
              </mc:Choice>
              <mc:Fallback>
                <p:oleObj name="Visio" r:id="rId8" imgW="2626462" imgH="2001622" progId="Visio.Drawing.6">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038600"/>
                        <a:ext cx="26257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53292" name="Object 12"/>
          <p:cNvGraphicFramePr>
            <a:graphicFrameLocks noChangeAspect="1"/>
          </p:cNvGraphicFramePr>
          <p:nvPr/>
        </p:nvGraphicFramePr>
        <p:xfrm>
          <a:off x="1371600" y="1828800"/>
          <a:ext cx="2651125" cy="1995488"/>
        </p:xfrm>
        <a:graphic>
          <a:graphicData uri="http://schemas.openxmlformats.org/presentationml/2006/ole">
            <mc:AlternateContent xmlns:mc="http://schemas.openxmlformats.org/markup-compatibility/2006">
              <mc:Choice xmlns:v="urn:schemas-microsoft-com:vml" Requires="v">
                <p:oleObj spid="_x0000_s353311" name="Visio" r:id="rId10" imgW="2651760" imgH="1995526" progId="Visio.Drawing.6">
                  <p:embed/>
                </p:oleObj>
              </mc:Choice>
              <mc:Fallback>
                <p:oleObj name="Visio" r:id="rId10" imgW="2651760" imgH="1995526" progId="Visio.Drawing.6">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1828800"/>
                        <a:ext cx="2651125"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sz="quarter"/>
          </p:nvPr>
        </p:nvSpPr>
        <p:spPr/>
        <p:txBody>
          <a:bodyPr/>
          <a:lstStyle/>
          <a:p>
            <a:r>
              <a:rPr lang="en-GB" sz="3800" b="0">
                <a:latin typeface="Arial" pitchFamily="34" charset="0"/>
                <a:cs typeface="Arial" pitchFamily="34" charset="0"/>
              </a:rPr>
              <a:t>Logic Gate Integrated Circuits</a:t>
            </a:r>
          </a:p>
        </p:txBody>
      </p:sp>
      <p:graphicFrame>
        <p:nvGraphicFramePr>
          <p:cNvPr id="358406" name="Object 6"/>
          <p:cNvGraphicFramePr>
            <a:graphicFrameLocks noGrp="1" noChangeAspect="1"/>
          </p:cNvGraphicFramePr>
          <p:nvPr>
            <p:ph sz="quarter" idx="1"/>
          </p:nvPr>
        </p:nvGraphicFramePr>
        <p:xfrm>
          <a:off x="1219200" y="4038600"/>
          <a:ext cx="2625725" cy="1985963"/>
        </p:xfrm>
        <a:graphic>
          <a:graphicData uri="http://schemas.openxmlformats.org/presentationml/2006/ole">
            <mc:AlternateContent xmlns:mc="http://schemas.openxmlformats.org/markup-compatibility/2006">
              <mc:Choice xmlns:v="urn:schemas-microsoft-com:vml" Requires="v">
                <p:oleObj spid="_x0000_s358420" name="Visio" r:id="rId4" imgW="2626462" imgH="1985467" progId="Visio.Drawing.6">
                  <p:embed/>
                </p:oleObj>
              </mc:Choice>
              <mc:Fallback>
                <p:oleObj name="Visio" r:id="rId4" imgW="2626462" imgH="1985467" progId="Visio.Drawing.6">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038600"/>
                        <a:ext cx="262572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58408" name="Object 8"/>
          <p:cNvGraphicFramePr>
            <a:graphicFrameLocks noGrp="1" noChangeAspect="1"/>
          </p:cNvGraphicFramePr>
          <p:nvPr>
            <p:ph sz="quarter" idx="2"/>
          </p:nvPr>
        </p:nvGraphicFramePr>
        <p:xfrm>
          <a:off x="5334000" y="4038600"/>
          <a:ext cx="2625725" cy="1985963"/>
        </p:xfrm>
        <a:graphic>
          <a:graphicData uri="http://schemas.openxmlformats.org/presentationml/2006/ole">
            <mc:AlternateContent xmlns:mc="http://schemas.openxmlformats.org/markup-compatibility/2006">
              <mc:Choice xmlns:v="urn:schemas-microsoft-com:vml" Requires="v">
                <p:oleObj spid="_x0000_s358421" name="Visio" r:id="rId6" imgW="2626462" imgH="1985467" progId="Visio.Drawing.6">
                  <p:embed/>
                </p:oleObj>
              </mc:Choice>
              <mc:Fallback>
                <p:oleObj name="Visio" r:id="rId6" imgW="2626462" imgH="1985467" progId="Visio.Drawing.6">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038600"/>
                        <a:ext cx="262572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58410" name="Object 10"/>
          <p:cNvGraphicFramePr>
            <a:graphicFrameLocks noGrp="1" noChangeAspect="1"/>
          </p:cNvGraphicFramePr>
          <p:nvPr>
            <p:ph sz="quarter" idx="3"/>
          </p:nvPr>
        </p:nvGraphicFramePr>
        <p:xfrm>
          <a:off x="1143000" y="1676400"/>
          <a:ext cx="2651125" cy="1995488"/>
        </p:xfrm>
        <a:graphic>
          <a:graphicData uri="http://schemas.openxmlformats.org/presentationml/2006/ole">
            <mc:AlternateContent xmlns:mc="http://schemas.openxmlformats.org/markup-compatibility/2006">
              <mc:Choice xmlns:v="urn:schemas-microsoft-com:vml" Requires="v">
                <p:oleObj spid="_x0000_s358422" name="Visio" r:id="rId8" imgW="2651760" imgH="1995526" progId="Visio.Drawing.6">
                  <p:embed/>
                </p:oleObj>
              </mc:Choice>
              <mc:Fallback>
                <p:oleObj name="Visio" r:id="rId8" imgW="2651760" imgH="1995526" progId="Visio.Drawing.6">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676400"/>
                        <a:ext cx="2651125"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GB" sz="3800" b="0">
                <a:latin typeface="Arial" pitchFamily="34" charset="0"/>
                <a:cs typeface="Arial" pitchFamily="34" charset="0"/>
              </a:rPr>
              <a:t>Integrated Circuits (IC)</a:t>
            </a:r>
          </a:p>
        </p:txBody>
      </p:sp>
      <p:sp>
        <p:nvSpPr>
          <p:cNvPr id="347139" name="Rectangle 3"/>
          <p:cNvSpPr>
            <a:spLocks noGrp="1" noChangeArrowheads="1"/>
          </p:cNvSpPr>
          <p:nvPr>
            <p:ph idx="1"/>
          </p:nvPr>
        </p:nvSpPr>
        <p:spPr/>
        <p:txBody>
          <a:bodyPr/>
          <a:lstStyle/>
          <a:p>
            <a:r>
              <a:rPr lang="en-GB" sz="2800"/>
              <a:t>CMOS Complementary Metal Oxide Logic</a:t>
            </a:r>
          </a:p>
          <a:p>
            <a:r>
              <a:rPr lang="en-GB" sz="2800"/>
              <a:t>TTL Transistor-Transistor Logic</a:t>
            </a:r>
          </a:p>
          <a:p>
            <a:r>
              <a:rPr lang="en-GB" sz="2800"/>
              <a:t>ECL Emitter Coupled Logic</a:t>
            </a:r>
          </a:p>
          <a:p>
            <a:r>
              <a:rPr lang="en-GB" sz="2800"/>
              <a:t>PMOS p-channel MOS transistor</a:t>
            </a:r>
          </a:p>
          <a:p>
            <a:r>
              <a:rPr lang="en-GB" sz="2800"/>
              <a:t>NMOS n-channel MOS transistor</a:t>
            </a:r>
          </a:p>
          <a:p>
            <a:r>
              <a:rPr lang="en-GB" sz="2800"/>
              <a:t>E</a:t>
            </a:r>
            <a:r>
              <a:rPr lang="en-GB" sz="2800" baseline="30000"/>
              <a:t>2</a:t>
            </a:r>
            <a:r>
              <a:rPr lang="en-GB" sz="2800"/>
              <a:t>CMOS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GB" sz="3800" b="0">
                <a:latin typeface="Arial" pitchFamily="34" charset="0"/>
                <a:cs typeface="Arial" pitchFamily="34" charset="0"/>
              </a:rPr>
              <a:t>Operational Characteristics</a:t>
            </a:r>
          </a:p>
        </p:txBody>
      </p:sp>
      <p:sp>
        <p:nvSpPr>
          <p:cNvPr id="346115" name="Rectangle 3"/>
          <p:cNvSpPr>
            <a:spLocks noGrp="1" noChangeArrowheads="1"/>
          </p:cNvSpPr>
          <p:nvPr>
            <p:ph type="body" sz="half" idx="1"/>
          </p:nvPr>
        </p:nvSpPr>
        <p:spPr>
          <a:xfrm>
            <a:off x="457200" y="1676400"/>
            <a:ext cx="8077200" cy="2819400"/>
          </a:xfrm>
        </p:spPr>
        <p:txBody>
          <a:bodyPr/>
          <a:lstStyle/>
          <a:p>
            <a:r>
              <a:rPr lang="en-GB" sz="2800"/>
              <a:t>DC Supply Voltage</a:t>
            </a:r>
          </a:p>
          <a:p>
            <a:r>
              <a:rPr lang="en-GB" sz="2800"/>
              <a:t>Noise Margin</a:t>
            </a:r>
          </a:p>
          <a:p>
            <a:r>
              <a:rPr lang="en-GB" sz="2800"/>
              <a:t>Power Dissipation</a:t>
            </a:r>
          </a:p>
          <a:p>
            <a:r>
              <a:rPr lang="en-GB" sz="2800"/>
              <a:t>Frequency Response</a:t>
            </a:r>
          </a:p>
          <a:p>
            <a:r>
              <a:rPr lang="en-GB" sz="2800"/>
              <a:t>Fan Out</a:t>
            </a:r>
          </a:p>
        </p:txBody>
      </p:sp>
      <p:sp>
        <p:nvSpPr>
          <p:cNvPr id="346116" name="Rectangle 4"/>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1790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GB" sz="3800" b="0">
                <a:latin typeface="Arial" pitchFamily="34" charset="0"/>
                <a:cs typeface="Arial" pitchFamily="34" charset="0"/>
              </a:rPr>
              <a:t>Recap</a:t>
            </a:r>
          </a:p>
        </p:txBody>
      </p:sp>
      <p:sp>
        <p:nvSpPr>
          <p:cNvPr id="374787" name="Rectangle 3"/>
          <p:cNvSpPr>
            <a:spLocks noGrp="1" noChangeArrowheads="1"/>
          </p:cNvSpPr>
          <p:nvPr>
            <p:ph type="body" sz="half" idx="1"/>
          </p:nvPr>
        </p:nvSpPr>
        <p:spPr>
          <a:xfrm>
            <a:off x="457200" y="1600200"/>
            <a:ext cx="8305800" cy="4530725"/>
          </a:xfrm>
        </p:spPr>
        <p:txBody>
          <a:bodyPr/>
          <a:lstStyle/>
          <a:p>
            <a:r>
              <a:rPr lang="en-GB" sz="2800"/>
              <a:t>AND Gate 	F=A.B</a:t>
            </a:r>
          </a:p>
          <a:p>
            <a:r>
              <a:rPr lang="en-GB" sz="2800"/>
              <a:t>OR Gate		F=A+B</a:t>
            </a:r>
          </a:p>
          <a:p>
            <a:r>
              <a:rPr lang="en-GB" sz="2800"/>
              <a:t>NOT Gate	</a:t>
            </a:r>
          </a:p>
          <a:p>
            <a:r>
              <a:rPr lang="en-GB" sz="2800"/>
              <a:t>AND Gate enables/disables device</a:t>
            </a:r>
          </a:p>
          <a:p>
            <a:r>
              <a:rPr lang="en-GB" sz="2800"/>
              <a:t>OR Gate car door alarm system</a:t>
            </a:r>
          </a:p>
          <a:p>
            <a:r>
              <a:rPr lang="en-GB" sz="2800"/>
              <a:t>NOT Gate 1’s complement</a:t>
            </a:r>
          </a:p>
        </p:txBody>
      </p:sp>
      <p:graphicFrame>
        <p:nvGraphicFramePr>
          <p:cNvPr id="374788" name="Object 4"/>
          <p:cNvGraphicFramePr>
            <a:graphicFrameLocks noGrp="1" noChangeAspect="1"/>
          </p:cNvGraphicFramePr>
          <p:nvPr>
            <p:ph sz="half" idx="2"/>
          </p:nvPr>
        </p:nvGraphicFramePr>
        <p:xfrm>
          <a:off x="3276600" y="2590800"/>
          <a:ext cx="990600" cy="495300"/>
        </p:xfrm>
        <a:graphic>
          <a:graphicData uri="http://schemas.openxmlformats.org/presentationml/2006/ole">
            <mc:AlternateContent xmlns:mc="http://schemas.openxmlformats.org/markup-compatibility/2006">
              <mc:Choice xmlns:v="urn:schemas-microsoft-com:vml" Requires="v">
                <p:oleObj spid="_x0000_s374792" name="Equation" r:id="rId3" imgW="406080" imgH="203040" progId="Equation.3">
                  <p:embed/>
                </p:oleObj>
              </mc:Choice>
              <mc:Fallback>
                <p:oleObj name="Equation" r:id="rId3" imgW="40608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90800"/>
                        <a:ext cx="990600" cy="495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GB" sz="3800" b="0">
                <a:latin typeface="Arial" pitchFamily="34" charset="0"/>
                <a:cs typeface="Arial" pitchFamily="34" charset="0"/>
              </a:rPr>
              <a:t>Recap</a:t>
            </a:r>
          </a:p>
        </p:txBody>
      </p:sp>
      <p:sp>
        <p:nvSpPr>
          <p:cNvPr id="376835" name="Rectangle 3"/>
          <p:cNvSpPr>
            <a:spLocks noGrp="1" noChangeArrowheads="1"/>
          </p:cNvSpPr>
          <p:nvPr>
            <p:ph type="body" sz="half" idx="1"/>
          </p:nvPr>
        </p:nvSpPr>
        <p:spPr>
          <a:xfrm>
            <a:off x="457200" y="1600200"/>
            <a:ext cx="8153400" cy="4530725"/>
          </a:xfrm>
        </p:spPr>
        <p:txBody>
          <a:bodyPr/>
          <a:lstStyle/>
          <a:p>
            <a:r>
              <a:rPr lang="en-GB" sz="2800"/>
              <a:t>Alternate Symbolic representations</a:t>
            </a:r>
          </a:p>
          <a:p>
            <a:r>
              <a:rPr lang="en-GB" sz="2800"/>
              <a:t>NAND Gate </a:t>
            </a:r>
          </a:p>
          <a:p>
            <a:r>
              <a:rPr lang="en-GB" sz="2800"/>
              <a:t>NOT-AND operation </a:t>
            </a:r>
          </a:p>
          <a:p>
            <a:r>
              <a:rPr lang="en-GB" sz="2800"/>
              <a:t>Universal NAND Gate</a:t>
            </a:r>
          </a:p>
          <a:p>
            <a:r>
              <a:rPr lang="en-GB" sz="2800"/>
              <a:t>NOR Gate</a:t>
            </a:r>
          </a:p>
          <a:p>
            <a:r>
              <a:rPr lang="en-GB" sz="2800"/>
              <a:t>NOT-OR operation </a:t>
            </a:r>
          </a:p>
          <a:p>
            <a:r>
              <a:rPr lang="en-GB" sz="2800"/>
              <a:t>Universal NOR Gate</a:t>
            </a:r>
          </a:p>
        </p:txBody>
      </p:sp>
      <p:graphicFrame>
        <p:nvGraphicFramePr>
          <p:cNvPr id="376836" name="Object 4"/>
          <p:cNvGraphicFramePr>
            <a:graphicFrameLocks noGrp="1" noChangeAspect="1"/>
          </p:cNvGraphicFramePr>
          <p:nvPr>
            <p:ph sz="quarter" idx="2"/>
          </p:nvPr>
        </p:nvGraphicFramePr>
        <p:xfrm>
          <a:off x="4422775" y="2590800"/>
          <a:ext cx="1428750" cy="466725"/>
        </p:xfrm>
        <a:graphic>
          <a:graphicData uri="http://schemas.openxmlformats.org/presentationml/2006/ole">
            <mc:AlternateContent xmlns:mc="http://schemas.openxmlformats.org/markup-compatibility/2006">
              <mc:Choice xmlns:v="urn:schemas-microsoft-com:vml" Requires="v">
                <p:oleObj spid="_x0000_s376845" name="Equation" r:id="rId3" imgW="622080" imgH="203040" progId="Equation.3">
                  <p:embed/>
                </p:oleObj>
              </mc:Choice>
              <mc:Fallback>
                <p:oleObj name="Equation" r:id="rId3" imgW="62208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775" y="2590800"/>
                        <a:ext cx="1428750" cy="466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76838" name="Object 6"/>
          <p:cNvGraphicFramePr>
            <a:graphicFrameLocks noGrp="1" noChangeAspect="1"/>
          </p:cNvGraphicFramePr>
          <p:nvPr>
            <p:ph sz="quarter" idx="3"/>
          </p:nvPr>
        </p:nvGraphicFramePr>
        <p:xfrm>
          <a:off x="4267200" y="4114800"/>
          <a:ext cx="1481138" cy="465138"/>
        </p:xfrm>
        <a:graphic>
          <a:graphicData uri="http://schemas.openxmlformats.org/presentationml/2006/ole">
            <mc:AlternateContent xmlns:mc="http://schemas.openxmlformats.org/markup-compatibility/2006">
              <mc:Choice xmlns:v="urn:schemas-microsoft-com:vml" Requires="v">
                <p:oleObj spid="_x0000_s376846" name="Equation" r:id="rId5" imgW="647640" imgH="203040" progId="Equation.3">
                  <p:embed/>
                </p:oleObj>
              </mc:Choice>
              <mc:Fallback>
                <p:oleObj name="Equation" r:id="rId5" imgW="64764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114800"/>
                        <a:ext cx="1481138" cy="4651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GB" sz="3800" b="0" dirty="0">
                <a:latin typeface="Arial" pitchFamily="34" charset="0"/>
                <a:cs typeface="Arial" pitchFamily="34" charset="0"/>
              </a:rPr>
              <a:t>NOR Universal </a:t>
            </a:r>
            <a:r>
              <a:rPr lang="en-GB" sz="3800" b="0" dirty="0" smtClean="0">
                <a:latin typeface="Arial" pitchFamily="34" charset="0"/>
                <a:cs typeface="Arial" pitchFamily="34" charset="0"/>
              </a:rPr>
              <a:t>Gate as OR</a:t>
            </a:r>
            <a:endParaRPr lang="en-GB" sz="3800" b="0" dirty="0">
              <a:latin typeface="Arial" pitchFamily="34" charset="0"/>
              <a:cs typeface="Arial" pitchFamily="34" charset="0"/>
            </a:endParaRPr>
          </a:p>
        </p:txBody>
      </p:sp>
      <p:graphicFrame>
        <p:nvGraphicFramePr>
          <p:cNvPr id="420898" name="Object 34"/>
          <p:cNvGraphicFramePr>
            <a:graphicFrameLocks noGrp="1" noChangeAspect="1"/>
          </p:cNvGraphicFramePr>
          <p:nvPr>
            <p:ph sz="half" idx="1"/>
          </p:nvPr>
        </p:nvGraphicFramePr>
        <p:xfrm>
          <a:off x="5181600" y="4572000"/>
          <a:ext cx="2758591" cy="914400"/>
        </p:xfrm>
        <a:graphic>
          <a:graphicData uri="http://schemas.openxmlformats.org/presentationml/2006/ole">
            <mc:AlternateContent xmlns:mc="http://schemas.openxmlformats.org/markup-compatibility/2006">
              <mc:Choice xmlns:v="urn:schemas-microsoft-com:vml" Requires="v">
                <p:oleObj spid="_x0000_s420905" name="Visio" r:id="rId3" imgW="1422806" imgH="471526" progId="Visio.Drawing.6">
                  <p:embed/>
                </p:oleObj>
              </mc:Choice>
              <mc:Fallback>
                <p:oleObj name="Visio" r:id="rId3" imgW="1422806" imgH="471526" progId="Visio.Drawing.6">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572000"/>
                        <a:ext cx="275859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420867" name="Group 3"/>
          <p:cNvGraphicFramePr>
            <a:graphicFrameLocks noGrp="1"/>
          </p:cNvGraphicFramePr>
          <p:nvPr>
            <p:ph sz="quarter" idx="2"/>
          </p:nvPr>
        </p:nvGraphicFramePr>
        <p:xfrm>
          <a:off x="762000" y="2895600"/>
          <a:ext cx="3351213" cy="3108960"/>
        </p:xfrm>
        <a:graphic>
          <a:graphicData uri="http://schemas.openxmlformats.org/drawingml/2006/table">
            <a:tbl>
              <a:tblPr/>
              <a:tblGrid>
                <a:gridCol w="946150"/>
                <a:gridCol w="949325"/>
                <a:gridCol w="1455738"/>
              </a:tblGrid>
              <a:tr h="518160">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897" name="Object 33"/>
          <p:cNvGraphicFramePr>
            <a:graphicFrameLocks noGrp="1" noChangeAspect="1"/>
          </p:cNvGraphicFramePr>
          <p:nvPr>
            <p:ph sz="quarter" idx="3"/>
          </p:nvPr>
        </p:nvGraphicFramePr>
        <p:xfrm>
          <a:off x="5791200" y="3352800"/>
          <a:ext cx="1411288" cy="884238"/>
        </p:xfrm>
        <a:graphic>
          <a:graphicData uri="http://schemas.openxmlformats.org/presentationml/2006/ole">
            <mc:AlternateContent xmlns:mc="http://schemas.openxmlformats.org/markup-compatibility/2006">
              <mc:Choice xmlns:v="urn:schemas-microsoft-com:vml" Requires="v">
                <p:oleObj spid="_x0000_s420906" name="Visio" r:id="rId5" imgW="3126029" imgH="1959559" progId="Visio.Drawing.6">
                  <p:embed/>
                </p:oleObj>
              </mc:Choice>
              <mc:Fallback>
                <p:oleObj name="Visio" r:id="rId5" imgW="3126029" imgH="1959559" progId="Visio.Drawing.6">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352800"/>
                        <a:ext cx="1411288"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96" name="Rectangle 32"/>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1790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p:cNvSpPr>
            <a:spLocks noGrp="1" noChangeArrowheads="1"/>
          </p:cNvSpPr>
          <p:nvPr>
            <p:ph type="title" sz="quarter"/>
          </p:nvPr>
        </p:nvSpPr>
        <p:spPr/>
        <p:txBody>
          <a:bodyPr/>
          <a:lstStyle/>
          <a:p>
            <a:r>
              <a:rPr lang="en-GB" sz="3800" b="0" dirty="0">
                <a:latin typeface="Arial" pitchFamily="34" charset="0"/>
                <a:cs typeface="Arial" pitchFamily="34" charset="0"/>
              </a:rPr>
              <a:t>NOR Universal </a:t>
            </a:r>
            <a:r>
              <a:rPr lang="en-GB" sz="3800" b="0" dirty="0" smtClean="0">
                <a:latin typeface="Arial" pitchFamily="34" charset="0"/>
                <a:cs typeface="Arial" pitchFamily="34" charset="0"/>
              </a:rPr>
              <a:t>Gate as AND</a:t>
            </a:r>
            <a:endParaRPr lang="en-GB" sz="3800" b="0" dirty="0">
              <a:latin typeface="Arial" pitchFamily="34" charset="0"/>
              <a:cs typeface="Arial" pitchFamily="34" charset="0"/>
            </a:endParaRPr>
          </a:p>
        </p:txBody>
      </p:sp>
      <p:graphicFrame>
        <p:nvGraphicFramePr>
          <p:cNvPr id="323627" name="Object 43"/>
          <p:cNvGraphicFramePr>
            <a:graphicFrameLocks noGrp="1" noChangeAspect="1"/>
          </p:cNvGraphicFramePr>
          <p:nvPr>
            <p:ph sz="quarter" idx="1"/>
          </p:nvPr>
        </p:nvGraphicFramePr>
        <p:xfrm>
          <a:off x="5638800" y="4495800"/>
          <a:ext cx="2343260" cy="1357313"/>
        </p:xfrm>
        <a:graphic>
          <a:graphicData uri="http://schemas.openxmlformats.org/presentationml/2006/ole">
            <mc:AlternateContent xmlns:mc="http://schemas.openxmlformats.org/markup-compatibility/2006">
              <mc:Choice xmlns:v="urn:schemas-microsoft-com:vml" Requires="v">
                <p:oleObj spid="_x0000_s323639" name="Visio" r:id="rId3" imgW="1422806" imgH="824484" progId="Visio.Drawing.6">
                  <p:embed/>
                </p:oleObj>
              </mc:Choice>
              <mc:Fallback>
                <p:oleObj name="Visio" r:id="rId3" imgW="1422806" imgH="824484" progId="Visio.Drawing.6">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495800"/>
                        <a:ext cx="234326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23633" name="Group 49"/>
          <p:cNvGraphicFramePr>
            <a:graphicFrameLocks noGrp="1"/>
          </p:cNvGraphicFramePr>
          <p:nvPr>
            <p:ph sz="quarter" idx="2"/>
          </p:nvPr>
        </p:nvGraphicFramePr>
        <p:xfrm>
          <a:off x="838200" y="2819400"/>
          <a:ext cx="3276600" cy="3108960"/>
        </p:xfrm>
        <a:graphic>
          <a:graphicData uri="http://schemas.openxmlformats.org/drawingml/2006/table">
            <a:tbl>
              <a:tblPr/>
              <a:tblGrid>
                <a:gridCol w="969963"/>
                <a:gridCol w="973137"/>
                <a:gridCol w="1333500"/>
              </a:tblGrid>
              <a:tr h="36512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latin typeface="Arial"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3625" name="Object 41"/>
          <p:cNvGraphicFramePr>
            <a:graphicFrameLocks noGrp="1" noChangeAspect="1"/>
          </p:cNvGraphicFramePr>
          <p:nvPr>
            <p:ph sz="quarter" idx="3"/>
          </p:nvPr>
        </p:nvGraphicFramePr>
        <p:xfrm>
          <a:off x="6096000" y="1905000"/>
          <a:ext cx="1563688" cy="788988"/>
        </p:xfrm>
        <a:graphic>
          <a:graphicData uri="http://schemas.openxmlformats.org/presentationml/2006/ole">
            <mc:AlternateContent xmlns:mc="http://schemas.openxmlformats.org/markup-compatibility/2006">
              <mc:Choice xmlns:v="urn:schemas-microsoft-com:vml" Requires="v">
                <p:oleObj spid="_x0000_s323640" name="Visio" r:id="rId5" imgW="3123590" imgH="1575206" progId="Visio.Drawing.6">
                  <p:embed/>
                </p:oleObj>
              </mc:Choice>
              <mc:Fallback>
                <p:oleObj name="Visio" r:id="rId5" imgW="3123590" imgH="1575206" progId="Visio.Drawing.6">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905000"/>
                        <a:ext cx="15636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629" name="Object 45"/>
          <p:cNvGraphicFramePr>
            <a:graphicFrameLocks noGrp="1" noChangeAspect="1"/>
          </p:cNvGraphicFramePr>
          <p:nvPr>
            <p:ph sz="quarter" idx="4"/>
          </p:nvPr>
        </p:nvGraphicFramePr>
        <p:xfrm>
          <a:off x="6019800" y="3124200"/>
          <a:ext cx="1563688" cy="979488"/>
        </p:xfrm>
        <a:graphic>
          <a:graphicData uri="http://schemas.openxmlformats.org/presentationml/2006/ole">
            <mc:AlternateContent xmlns:mc="http://schemas.openxmlformats.org/markup-compatibility/2006">
              <mc:Choice xmlns:v="urn:schemas-microsoft-com:vml" Requires="v">
                <p:oleObj spid="_x0000_s323641" name="Visio" r:id="rId7" imgW="3126029" imgH="1959559" progId="Visio.Drawing.6">
                  <p:embed/>
                </p:oleObj>
              </mc:Choice>
              <mc:Fallback>
                <p:oleObj name="Visio" r:id="rId7" imgW="3126029" imgH="1959559" progId="Visio.Drawing.6">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124200"/>
                        <a:ext cx="1563688"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624" name="Rectangle 40"/>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1790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Rectangle 2"/>
          <p:cNvSpPr>
            <a:spLocks noGrp="1" noChangeArrowheads="1"/>
          </p:cNvSpPr>
          <p:nvPr>
            <p:ph type="title" sz="quarter"/>
          </p:nvPr>
        </p:nvSpPr>
        <p:spPr/>
        <p:txBody>
          <a:bodyPr/>
          <a:lstStyle/>
          <a:p>
            <a:r>
              <a:rPr lang="en-GB" sz="3800" b="0">
                <a:latin typeface="Arial" pitchFamily="34" charset="0"/>
                <a:cs typeface="Arial" pitchFamily="34" charset="0"/>
              </a:rPr>
              <a:t>NAND-NOR Universal Gate</a:t>
            </a:r>
          </a:p>
        </p:txBody>
      </p:sp>
      <p:graphicFrame>
        <p:nvGraphicFramePr>
          <p:cNvPr id="325669" name="Object 37"/>
          <p:cNvGraphicFramePr>
            <a:graphicFrameLocks noGrp="1" noChangeAspect="1"/>
          </p:cNvGraphicFramePr>
          <p:nvPr>
            <p:ph sz="quarter" idx="1"/>
          </p:nvPr>
        </p:nvGraphicFramePr>
        <p:xfrm>
          <a:off x="1066800" y="4343400"/>
          <a:ext cx="3038978" cy="1204913"/>
        </p:xfrm>
        <a:graphic>
          <a:graphicData uri="http://schemas.openxmlformats.org/presentationml/2006/ole">
            <mc:AlternateContent xmlns:mc="http://schemas.openxmlformats.org/markup-compatibility/2006">
              <mc:Choice xmlns:v="urn:schemas-microsoft-com:vml" Requires="v">
                <p:oleObj spid="_x0000_s325687" name="Visio" r:id="rId3" imgW="2077517" imgH="824484" progId="Visio.Drawing.6">
                  <p:embed/>
                </p:oleObj>
              </mc:Choice>
              <mc:Fallback>
                <p:oleObj name="Visio" r:id="rId3" imgW="2077517" imgH="824484" progId="Visio.Drawing.6">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43400"/>
                        <a:ext cx="3038978"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325672" name="Object 40"/>
          <p:cNvGraphicFramePr>
            <a:graphicFrameLocks noGrp="1" noChangeAspect="1"/>
          </p:cNvGraphicFramePr>
          <p:nvPr>
            <p:ph sz="quarter" idx="2"/>
          </p:nvPr>
        </p:nvGraphicFramePr>
        <p:xfrm>
          <a:off x="5103813" y="1716088"/>
          <a:ext cx="3125787" cy="1958975"/>
        </p:xfrm>
        <a:graphic>
          <a:graphicData uri="http://schemas.openxmlformats.org/presentationml/2006/ole">
            <mc:AlternateContent xmlns:mc="http://schemas.openxmlformats.org/markup-compatibility/2006">
              <mc:Choice xmlns:v="urn:schemas-microsoft-com:vml" Requires="v">
                <p:oleObj spid="_x0000_s325688" name="Visio" r:id="rId5" imgW="3126029" imgH="1959559" progId="Visio.Drawing.6">
                  <p:embed/>
                </p:oleObj>
              </mc:Choice>
              <mc:Fallback>
                <p:oleObj name="Visio" r:id="rId5" imgW="3126029" imgH="1959559" progId="Visio.Drawing.6">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813" y="1716088"/>
                        <a:ext cx="3125787" cy="195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5665" name="Object 33"/>
          <p:cNvGraphicFramePr>
            <a:graphicFrameLocks noGrp="1" noChangeAspect="1"/>
          </p:cNvGraphicFramePr>
          <p:nvPr>
            <p:ph sz="quarter" idx="3"/>
          </p:nvPr>
        </p:nvGraphicFramePr>
        <p:xfrm>
          <a:off x="1600200" y="2209800"/>
          <a:ext cx="1563688" cy="979488"/>
        </p:xfrm>
        <a:graphic>
          <a:graphicData uri="http://schemas.openxmlformats.org/presentationml/2006/ole">
            <mc:AlternateContent xmlns:mc="http://schemas.openxmlformats.org/markup-compatibility/2006">
              <mc:Choice xmlns:v="urn:schemas-microsoft-com:vml" Requires="v">
                <p:oleObj spid="_x0000_s325689" name="Visio" r:id="rId7" imgW="3126029" imgH="1959559" progId="Visio.Drawing.6">
                  <p:embed/>
                </p:oleObj>
              </mc:Choice>
              <mc:Fallback>
                <p:oleObj name="Visio" r:id="rId7" imgW="3126029" imgH="1959559" progId="Visio.Drawing.6">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209800"/>
                        <a:ext cx="1563688"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5674" name="Object 42"/>
          <p:cNvGraphicFramePr>
            <a:graphicFrameLocks noGrp="1" noChangeAspect="1"/>
          </p:cNvGraphicFramePr>
          <p:nvPr>
            <p:ph sz="quarter" idx="4"/>
          </p:nvPr>
        </p:nvGraphicFramePr>
        <p:xfrm>
          <a:off x="5181600" y="4191000"/>
          <a:ext cx="3171110" cy="1257300"/>
        </p:xfrm>
        <a:graphic>
          <a:graphicData uri="http://schemas.openxmlformats.org/presentationml/2006/ole">
            <mc:AlternateContent xmlns:mc="http://schemas.openxmlformats.org/markup-compatibility/2006">
              <mc:Choice xmlns:v="urn:schemas-microsoft-com:vml" Requires="v">
                <p:oleObj spid="_x0000_s325690" name="Visio" r:id="rId9" imgW="2077517" imgH="824484" progId="Visio.Drawing.6">
                  <p:embed/>
                </p:oleObj>
              </mc:Choice>
              <mc:Fallback>
                <p:oleObj name="Visio" r:id="rId9" imgW="2077517" imgH="824484" progId="Visio.Drawing.6">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4191000"/>
                        <a:ext cx="317111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25664" name="Rectangle 32"/>
          <p:cNvSpPr>
            <a:spLocks noChangeArrowheads="1"/>
          </p:cNvSpPr>
          <p:nvPr/>
        </p:nvSpPr>
        <p:spPr bwMode="auto">
          <a:xfrm>
            <a:off x="0" y="0"/>
            <a:ext cx="9144000" cy="0"/>
          </a:xfrm>
          <a:prstGeom prst="rect">
            <a:avLst/>
          </a:prstGeom>
          <a:noFill/>
          <a:ln w="0" algn="ctr">
            <a:noFill/>
            <a:miter lim="800000"/>
            <a:headEnd/>
            <a:tailEnd/>
          </a:ln>
          <a:effectLst/>
        </p:spPr>
        <p:txBody>
          <a:bodyPr wrap="none" anchor="ctr">
            <a:spAutoFit/>
          </a:bodyPr>
          <a:lstStyle/>
          <a:p>
            <a:endParaRPr lang="en-US"/>
          </a:p>
        </p:txBody>
      </p:sp>
    </p:spTree>
  </p:cSld>
  <p:clrMapOvr>
    <a:masterClrMapping/>
  </p:clrMapOvr>
  <p:transition advTm="1790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GB" sz="3800" b="0">
                <a:latin typeface="Arial" pitchFamily="34" charset="0"/>
                <a:cs typeface="Arial" pitchFamily="34" charset="0"/>
              </a:rPr>
              <a:t>NAND Gate Applications</a:t>
            </a:r>
          </a:p>
        </p:txBody>
      </p:sp>
      <p:sp>
        <p:nvSpPr>
          <p:cNvPr id="327683" name="Rectangle 3"/>
          <p:cNvSpPr>
            <a:spLocks noGrp="1" noChangeArrowheads="1"/>
          </p:cNvSpPr>
          <p:nvPr>
            <p:ph type="body" sz="half" idx="1"/>
          </p:nvPr>
        </p:nvSpPr>
        <p:spPr>
          <a:xfrm>
            <a:off x="457200" y="1600200"/>
            <a:ext cx="8229600" cy="1219200"/>
          </a:xfrm>
        </p:spPr>
        <p:txBody>
          <a:bodyPr/>
          <a:lstStyle/>
          <a:p>
            <a:r>
              <a:rPr lang="en-GB" sz="2800"/>
              <a:t>Device Failure Alarm</a:t>
            </a:r>
          </a:p>
          <a:p>
            <a:pPr lvl="1">
              <a:buClr>
                <a:schemeClr val="tx1"/>
              </a:buClr>
            </a:pPr>
            <a:endParaRPr lang="en-GB">
              <a:effectLst/>
              <a:latin typeface="Arial" pitchFamily="34" charset="0"/>
            </a:endParaRPr>
          </a:p>
        </p:txBody>
      </p:sp>
      <p:graphicFrame>
        <p:nvGraphicFramePr>
          <p:cNvPr id="327686" name="Object 6"/>
          <p:cNvGraphicFramePr>
            <a:graphicFrameLocks noGrp="1" noChangeAspect="1"/>
          </p:cNvGraphicFramePr>
          <p:nvPr>
            <p:ph sz="half" idx="2"/>
          </p:nvPr>
        </p:nvGraphicFramePr>
        <p:xfrm>
          <a:off x="468313" y="3422650"/>
          <a:ext cx="8207375" cy="1801813"/>
        </p:xfrm>
        <a:graphic>
          <a:graphicData uri="http://schemas.openxmlformats.org/presentationml/2006/ole">
            <mc:AlternateContent xmlns:mc="http://schemas.openxmlformats.org/markup-compatibility/2006">
              <mc:Choice xmlns:v="urn:schemas-microsoft-com:vml" Requires="v">
                <p:oleObj spid="_x0000_s327690" name="Visio" r:id="rId4" imgW="9523476" imgH="2091233" progId="Visio.Drawing.6">
                  <p:embed/>
                </p:oleObj>
              </mc:Choice>
              <mc:Fallback>
                <p:oleObj name="Visio" r:id="rId4" imgW="9523476" imgH="2091233" progId="Visio.Drawing.6">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422650"/>
                        <a:ext cx="8207375"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ransition advTm="2859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GB" sz="3800" b="0">
                <a:latin typeface="Arial" pitchFamily="34" charset="0"/>
                <a:cs typeface="Arial" pitchFamily="34" charset="0"/>
              </a:rPr>
              <a:t>NOR Gate Applications</a:t>
            </a:r>
          </a:p>
        </p:txBody>
      </p:sp>
      <p:sp>
        <p:nvSpPr>
          <p:cNvPr id="328707" name="Rectangle 3"/>
          <p:cNvSpPr>
            <a:spLocks noGrp="1" noChangeArrowheads="1"/>
          </p:cNvSpPr>
          <p:nvPr>
            <p:ph type="body" sz="half" idx="1"/>
          </p:nvPr>
        </p:nvSpPr>
        <p:spPr>
          <a:xfrm>
            <a:off x="457200" y="1600200"/>
            <a:ext cx="8229600" cy="685800"/>
          </a:xfrm>
        </p:spPr>
        <p:txBody>
          <a:bodyPr/>
          <a:lstStyle/>
          <a:p>
            <a:r>
              <a:rPr lang="en-GB" sz="2800"/>
              <a:t>Washing Machine Controller</a:t>
            </a:r>
          </a:p>
        </p:txBody>
      </p:sp>
      <p:graphicFrame>
        <p:nvGraphicFramePr>
          <p:cNvPr id="328713" name="Object 9"/>
          <p:cNvGraphicFramePr>
            <a:graphicFrameLocks noGrp="1" noChangeAspect="1"/>
          </p:cNvGraphicFramePr>
          <p:nvPr>
            <p:ph sz="half" idx="2"/>
          </p:nvPr>
        </p:nvGraphicFramePr>
        <p:xfrm>
          <a:off x="1143000" y="2590800"/>
          <a:ext cx="7161213" cy="3508375"/>
        </p:xfrm>
        <a:graphic>
          <a:graphicData uri="http://schemas.openxmlformats.org/presentationml/2006/ole">
            <mc:AlternateContent xmlns:mc="http://schemas.openxmlformats.org/markup-compatibility/2006">
              <mc:Choice xmlns:v="urn:schemas-microsoft-com:vml" Requires="v">
                <p:oleObj spid="_x0000_s328717" name="Visio" r:id="rId4" imgW="6980225" imgH="3418942" progId="Visio.Drawing.6">
                  <p:embed/>
                </p:oleObj>
              </mc:Choice>
              <mc:Fallback>
                <p:oleObj name="Visio" r:id="rId4" imgW="6980225" imgH="3418942" progId="Visio.Drawing.6">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90800"/>
                        <a:ext cx="7161213"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TextBox 4"/>
          <p:cNvSpPr txBox="1"/>
          <p:nvPr/>
        </p:nvSpPr>
        <p:spPr>
          <a:xfrm>
            <a:off x="6019800" y="1828800"/>
            <a:ext cx="2743200" cy="2246769"/>
          </a:xfrm>
          <a:prstGeom prst="rect">
            <a:avLst/>
          </a:prstGeom>
          <a:noFill/>
        </p:spPr>
        <p:txBody>
          <a:bodyPr wrap="square" rtlCol="0">
            <a:spAutoFit/>
          </a:bodyPr>
          <a:lstStyle/>
          <a:p>
            <a:r>
              <a:rPr lang="en-GB" sz="2000" dirty="0" smtClean="0"/>
              <a:t>If the lid is open or the water is below the minimum level or the washing machine has been overloaded the appropriate sensor sets its output to 1</a:t>
            </a:r>
            <a:endParaRPr lang="en-US" sz="2000" dirty="0"/>
          </a:p>
        </p:txBody>
      </p:sp>
    </p:spTree>
  </p:cSld>
  <p:clrMapOvr>
    <a:masterClrMapping/>
  </p:clrMapOvr>
  <p:transition advTm="28592"/>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0CC74-98E6-448C-AD6F-9D988EF80687}"/>
</file>

<file path=customXml/itemProps2.xml><?xml version="1.0" encoding="utf-8"?>
<ds:datastoreItem xmlns:ds="http://schemas.openxmlformats.org/officeDocument/2006/customXml" ds:itemID="{5465A17D-E370-4C1B-823C-DBD8B12FCB15}"/>
</file>

<file path=customXml/itemProps3.xml><?xml version="1.0" encoding="utf-8"?>
<ds:datastoreItem xmlns:ds="http://schemas.openxmlformats.org/officeDocument/2006/customXml" ds:itemID="{0A46E0D7-1F18-4C40-B74E-72118A4E0E31}"/>
</file>

<file path=docProps/app.xml><?xml version="1.0" encoding="utf-8"?>
<Properties xmlns="http://schemas.openxmlformats.org/officeDocument/2006/extended-properties" xmlns:vt="http://schemas.openxmlformats.org/officeDocument/2006/docPropsVTypes">
  <Template/>
  <TotalTime>12828</TotalTime>
  <Words>1602</Words>
  <Application>Microsoft Office PowerPoint</Application>
  <PresentationFormat>On-screen Show (4:3)</PresentationFormat>
  <Paragraphs>231</Paragraphs>
  <Slides>24</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1" baseType="lpstr">
      <vt:lpstr>Arial</vt:lpstr>
      <vt:lpstr>Calibri</vt:lpstr>
      <vt:lpstr>Folio</vt:lpstr>
      <vt:lpstr>Wingdings</vt:lpstr>
      <vt:lpstr>Office Theme</vt:lpstr>
      <vt:lpstr>Equation</vt:lpstr>
      <vt:lpstr>Visio</vt:lpstr>
      <vt:lpstr>PowerPoint Presentation</vt:lpstr>
      <vt:lpstr>Recap</vt:lpstr>
      <vt:lpstr>Recap</vt:lpstr>
      <vt:lpstr>Recap</vt:lpstr>
      <vt:lpstr>NOR Universal Gate as OR</vt:lpstr>
      <vt:lpstr>NOR Universal Gate as AND</vt:lpstr>
      <vt:lpstr>NAND-NOR Universal Gate</vt:lpstr>
      <vt:lpstr>NAND Gate Applications</vt:lpstr>
      <vt:lpstr>NOR Gate Applications</vt:lpstr>
      <vt:lpstr>XOR Gate</vt:lpstr>
      <vt:lpstr>XOR Gate function</vt:lpstr>
      <vt:lpstr>XOR Gate Timing Diagram</vt:lpstr>
      <vt:lpstr>XNOR Gate</vt:lpstr>
      <vt:lpstr>XNOR Gate function</vt:lpstr>
      <vt:lpstr>XNOR Gate Timing Diagram</vt:lpstr>
      <vt:lpstr>XOR Gate Applications</vt:lpstr>
      <vt:lpstr>XNOR Gate Applications</vt:lpstr>
      <vt:lpstr>TTL/CMOS NOT Gate</vt:lpstr>
      <vt:lpstr>Type of IC Logic Gates</vt:lpstr>
      <vt:lpstr>Type of IC Logic Gates</vt:lpstr>
      <vt:lpstr>Logic Gate Integrated Circuits</vt:lpstr>
      <vt:lpstr>Logic Gate Integrated Circuits</vt:lpstr>
      <vt:lpstr>Integrated Circuits (IC)</vt:lpstr>
      <vt:lpstr>Operational Characteristics</vt:lpstr>
    </vt:vector>
  </TitlesOfParts>
  <Company>NU_FAST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waseem</dc:creator>
  <cp:lastModifiedBy>Amir Zahoor</cp:lastModifiedBy>
  <cp:revision>354</cp:revision>
  <dcterms:created xsi:type="dcterms:W3CDTF">2003-07-15T08:28:34Z</dcterms:created>
  <dcterms:modified xsi:type="dcterms:W3CDTF">2017-02-14T20:10:15Z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